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xls" ContentType="application/vnd.ms-excel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7"/>
  </p:notesMasterIdLst>
  <p:sldIdLst>
    <p:sldId id="394" r:id="rId2"/>
    <p:sldId id="698" r:id="rId3"/>
    <p:sldId id="788" r:id="rId4"/>
    <p:sldId id="403" r:id="rId5"/>
    <p:sldId id="707" r:id="rId6"/>
    <p:sldId id="404" r:id="rId7"/>
    <p:sldId id="766" r:id="rId8"/>
    <p:sldId id="767" r:id="rId9"/>
    <p:sldId id="768" r:id="rId10"/>
    <p:sldId id="769" r:id="rId11"/>
    <p:sldId id="781" r:id="rId12"/>
    <p:sldId id="782" r:id="rId13"/>
    <p:sldId id="771" r:id="rId14"/>
    <p:sldId id="406" r:id="rId15"/>
    <p:sldId id="756" r:id="rId16"/>
    <p:sldId id="635" r:id="rId17"/>
    <p:sldId id="636" r:id="rId18"/>
    <p:sldId id="637" r:id="rId19"/>
    <p:sldId id="638" r:id="rId20"/>
    <p:sldId id="639" r:id="rId21"/>
    <p:sldId id="647" r:id="rId22"/>
    <p:sldId id="773" r:id="rId23"/>
    <p:sldId id="408" r:id="rId24"/>
    <p:sldId id="640" r:id="rId25"/>
    <p:sldId id="774" r:id="rId26"/>
    <p:sldId id="775" r:id="rId27"/>
    <p:sldId id="713" r:id="rId28"/>
    <p:sldId id="655" r:id="rId29"/>
    <p:sldId id="656" r:id="rId30"/>
    <p:sldId id="699" r:id="rId31"/>
    <p:sldId id="428" r:id="rId32"/>
    <p:sldId id="783" r:id="rId33"/>
    <p:sldId id="429" r:id="rId34"/>
    <p:sldId id="430" r:id="rId35"/>
    <p:sldId id="627" r:id="rId36"/>
    <p:sldId id="628" r:id="rId37"/>
    <p:sldId id="641" r:id="rId38"/>
    <p:sldId id="757" r:id="rId39"/>
    <p:sldId id="646" r:id="rId40"/>
    <p:sldId id="700" r:id="rId41"/>
    <p:sldId id="629" r:id="rId42"/>
    <p:sldId id="632" r:id="rId43"/>
    <p:sldId id="701" r:id="rId44"/>
    <p:sldId id="643" r:id="rId45"/>
    <p:sldId id="784" r:id="rId46"/>
    <p:sldId id="785" r:id="rId47"/>
    <p:sldId id="644" r:id="rId48"/>
    <p:sldId id="742" r:id="rId49"/>
    <p:sldId id="645" r:id="rId50"/>
    <p:sldId id="443" r:id="rId51"/>
    <p:sldId id="702" r:id="rId52"/>
    <p:sldId id="444" r:id="rId53"/>
    <p:sldId id="772" r:id="rId54"/>
    <p:sldId id="758" r:id="rId55"/>
    <p:sldId id="648" r:id="rId56"/>
    <p:sldId id="677" r:id="rId57"/>
    <p:sldId id="452" r:id="rId58"/>
    <p:sldId id="714" r:id="rId59"/>
    <p:sldId id="789" r:id="rId60"/>
    <p:sldId id="786" r:id="rId61"/>
    <p:sldId id="461" r:id="rId62"/>
    <p:sldId id="703" r:id="rId63"/>
    <p:sldId id="743" r:id="rId64"/>
    <p:sldId id="467" r:id="rId65"/>
    <p:sldId id="468" r:id="rId66"/>
    <p:sldId id="759" r:id="rId67"/>
    <p:sldId id="760" r:id="rId68"/>
    <p:sldId id="761" r:id="rId69"/>
    <p:sldId id="653" r:id="rId70"/>
    <p:sldId id="469" r:id="rId71"/>
    <p:sldId id="474" r:id="rId72"/>
    <p:sldId id="716" r:id="rId73"/>
    <p:sldId id="717" r:id="rId74"/>
    <p:sldId id="719" r:id="rId75"/>
    <p:sldId id="720" r:id="rId76"/>
    <p:sldId id="721" r:id="rId77"/>
    <p:sldId id="479" r:id="rId78"/>
    <p:sldId id="710" r:id="rId79"/>
    <p:sldId id="480" r:id="rId80"/>
    <p:sldId id="709" r:id="rId81"/>
    <p:sldId id="704" r:id="rId82"/>
    <p:sldId id="780" r:id="rId83"/>
    <p:sldId id="483" r:id="rId84"/>
    <p:sldId id="484" r:id="rId85"/>
    <p:sldId id="754" r:id="rId86"/>
    <p:sldId id="486" r:id="rId87"/>
    <p:sldId id="658" r:id="rId88"/>
    <p:sldId id="705" r:id="rId89"/>
    <p:sldId id="744" r:id="rId90"/>
    <p:sldId id="762" r:id="rId91"/>
    <p:sldId id="523" r:id="rId92"/>
    <p:sldId id="678" r:id="rId93"/>
    <p:sldId id="729" r:id="rId94"/>
    <p:sldId id="746" r:id="rId95"/>
    <p:sldId id="747" r:id="rId96"/>
    <p:sldId id="748" r:id="rId97"/>
    <p:sldId id="749" r:id="rId98"/>
    <p:sldId id="730" r:id="rId99"/>
    <p:sldId id="776" r:id="rId100"/>
    <p:sldId id="752" r:id="rId101"/>
    <p:sldId id="777" r:id="rId102"/>
    <p:sldId id="739" r:id="rId103"/>
    <p:sldId id="778" r:id="rId104"/>
    <p:sldId id="750" r:id="rId105"/>
    <p:sldId id="706" r:id="rId106"/>
    <p:sldId id="731" r:id="rId107"/>
    <p:sldId id="681" r:id="rId108"/>
    <p:sldId id="684" r:id="rId109"/>
    <p:sldId id="732" r:id="rId110"/>
    <p:sldId id="685" r:id="rId111"/>
    <p:sldId id="763" r:id="rId112"/>
    <p:sldId id="764" r:id="rId113"/>
    <p:sldId id="690" r:id="rId114"/>
    <p:sldId id="693" r:id="rId115"/>
    <p:sldId id="753" r:id="rId116"/>
    <p:sldId id="711" r:id="rId117"/>
    <p:sldId id="723" r:id="rId118"/>
    <p:sldId id="728" r:id="rId119"/>
    <p:sldId id="727" r:id="rId120"/>
    <p:sldId id="725" r:id="rId121"/>
    <p:sldId id="672" r:id="rId122"/>
    <p:sldId id="673" r:id="rId123"/>
    <p:sldId id="674" r:id="rId124"/>
    <p:sldId id="675" r:id="rId125"/>
    <p:sldId id="765" r:id="rId1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DF29"/>
    <a:srgbClr val="E8E990"/>
    <a:srgbClr val="FF9900"/>
    <a:srgbClr val="FF66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897" autoAdjust="0"/>
    <p:restoredTop sz="98680" autoAdjust="0"/>
  </p:normalViewPr>
  <p:slideViewPr>
    <p:cSldViewPr>
      <p:cViewPr>
        <p:scale>
          <a:sx n="75" d="100"/>
          <a:sy n="75" d="100"/>
        </p:scale>
        <p:origin x="-1818" y="-3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5440"/>
    </p:cViewPr>
  </p:sorterViewPr>
  <p:notesViewPr>
    <p:cSldViewPr snapToGrid="0" snapToObjects="1">
      <p:cViewPr varScale="1">
        <p:scale>
          <a:sx n="42" d="100"/>
          <a:sy n="42" d="100"/>
        </p:scale>
        <p:origin x="-223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4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5F8E4-B9E6-2B4F-BFC1-EA81C899571B}" type="datetimeFigureOut">
              <a:rPr lang="en-US" smtClean="0"/>
              <a:t>9/3/2014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E5663-0004-3649-B9EC-01B1CEAF3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81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F692DAB-2FD6-D047-8181-B7CCFF47432B}" type="slidenum">
              <a:rPr lang="en-US" sz="1200">
                <a:latin typeface="Verdana" charset="0"/>
              </a:rPr>
              <a:pPr eaLnBrk="1" hangingPunct="1"/>
              <a:t>2</a:t>
            </a:fld>
            <a:endParaRPr lang="en-US" sz="1200">
              <a:latin typeface="Verdana" charset="0"/>
            </a:endParaRPr>
          </a:p>
        </p:txBody>
      </p:sp>
      <p:sp>
        <p:nvSpPr>
          <p:cNvPr id="27651" name="Text Box 2"/>
          <p:cNvSpPr txBox="1">
            <a:spLocks noChangeArrowheads="1"/>
          </p:cNvSpPr>
          <p:nvPr/>
        </p:nvSpPr>
        <p:spPr bwMode="auto">
          <a:xfrm>
            <a:off x="1149350" y="686239"/>
            <a:ext cx="4559300" cy="342959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1800"/>
          </a:p>
        </p:txBody>
      </p:sp>
      <p:sp>
        <p:nvSpPr>
          <p:cNvPr id="27652" name="Text Box 3"/>
          <p:cNvSpPr>
            <a:spLocks noGrp="1" noChangeArrowheads="1"/>
          </p:cNvSpPr>
          <p:nvPr>
            <p:ph type="body"/>
          </p:nvPr>
        </p:nvSpPr>
        <p:spPr>
          <a:xfrm>
            <a:off x="914400" y="4343519"/>
            <a:ext cx="5030788" cy="411424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1">
              <a:lnSpc>
                <a:spcPct val="93000"/>
              </a:lnSpc>
              <a:spcBef>
                <a:spcPts val="375"/>
              </a:spcBef>
              <a:buSzPct val="45000"/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GB" sz="1000">
                <a:latin typeface="Arial" charset="0"/>
              </a:rPr>
              <a:t>Whitehead Inst. got 16 blocks on X; distance=13.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F692DAB-2FD6-D047-8181-B7CCFF47432B}" type="slidenum">
              <a:rPr lang="en-US" sz="1200">
                <a:latin typeface="Verdana" charset="0"/>
              </a:rPr>
              <a:pPr eaLnBrk="1" hangingPunct="1"/>
              <a:t>11</a:t>
            </a:fld>
            <a:endParaRPr lang="en-US" sz="1200">
              <a:latin typeface="Verdana" charset="0"/>
            </a:endParaRPr>
          </a:p>
        </p:txBody>
      </p:sp>
      <p:sp>
        <p:nvSpPr>
          <p:cNvPr id="27651" name="Text Box 2"/>
          <p:cNvSpPr txBox="1">
            <a:spLocks noChangeArrowheads="1"/>
          </p:cNvSpPr>
          <p:nvPr/>
        </p:nvSpPr>
        <p:spPr bwMode="auto">
          <a:xfrm>
            <a:off x="1149350" y="686239"/>
            <a:ext cx="4559300" cy="342959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1800"/>
          </a:p>
        </p:txBody>
      </p:sp>
      <p:sp>
        <p:nvSpPr>
          <p:cNvPr id="27652" name="Text Box 3"/>
          <p:cNvSpPr>
            <a:spLocks noGrp="1" noChangeArrowheads="1"/>
          </p:cNvSpPr>
          <p:nvPr>
            <p:ph type="body"/>
          </p:nvPr>
        </p:nvSpPr>
        <p:spPr>
          <a:xfrm>
            <a:off x="914400" y="4343519"/>
            <a:ext cx="5030788" cy="411424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1">
              <a:lnSpc>
                <a:spcPct val="93000"/>
              </a:lnSpc>
              <a:spcBef>
                <a:spcPts val="375"/>
              </a:spcBef>
              <a:buSzPct val="45000"/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GB" sz="1000">
                <a:latin typeface="Arial" charset="0"/>
              </a:rPr>
              <a:t>Whitehead Inst. got 16 blocks on X; distance=13.</a:t>
            </a: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2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23552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577702F-55D1-704C-90C4-9B87056B5787}" type="slidenum">
              <a:rPr lang="en-US" sz="1200">
                <a:latin typeface="Verdana" charset="0"/>
              </a:rPr>
              <a:pPr eaLnBrk="1" hangingPunct="1"/>
              <a:t>117</a:t>
            </a:fld>
            <a:endParaRPr lang="en-US" sz="1200">
              <a:latin typeface="Verdana" charset="0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2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23552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577702F-55D1-704C-90C4-9B87056B5787}" type="slidenum">
              <a:rPr lang="en-US" sz="1200">
                <a:latin typeface="Verdana" charset="0"/>
              </a:rPr>
              <a:pPr eaLnBrk="1" hangingPunct="1"/>
              <a:t>118</a:t>
            </a:fld>
            <a:endParaRPr lang="en-US" sz="1200">
              <a:latin typeface="Verdana" charset="0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2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23552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577702F-55D1-704C-90C4-9B87056B5787}" type="slidenum">
              <a:rPr lang="en-US" sz="1200">
                <a:latin typeface="Verdana" charset="0"/>
              </a:rPr>
              <a:pPr eaLnBrk="1" hangingPunct="1"/>
              <a:t>119</a:t>
            </a:fld>
            <a:endParaRPr lang="en-US" sz="1200">
              <a:latin typeface="Verdana" charset="0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C87A82-E086-3745-993E-4115A5F0AA09}" type="slidenum">
              <a:rPr lang="en-US"/>
              <a:pPr/>
              <a:t>120</a:t>
            </a:fld>
            <a:endParaRPr lang="en-US"/>
          </a:p>
        </p:txBody>
      </p:sp>
      <p:sp>
        <p:nvSpPr>
          <p:cNvPr id="20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25,839 anchors</a:t>
            </a:r>
          </a:p>
          <a:p>
            <a:r>
              <a:rPr lang="en-US"/>
              <a:t>combined into 1,860 superanchors</a:t>
            </a:r>
          </a:p>
          <a:p>
            <a:r>
              <a:rPr lang="en-US"/>
              <a:t>479 of those are isolated anchors and are discarded</a:t>
            </a:r>
          </a:p>
          <a:p>
            <a:r>
              <a:rPr lang="en-US"/>
              <a:t>dots enlarged to min size of 1 pt = 345.28 Kb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166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2416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FB66EFC-8EED-394A-BBB8-C07834BF4871}" type="slidenum">
              <a:rPr lang="en-US" sz="1200">
                <a:latin typeface="Verdana" charset="0"/>
              </a:rPr>
              <a:pPr eaLnBrk="1" hangingPunct="1"/>
              <a:t>121</a:t>
            </a:fld>
            <a:endParaRPr lang="en-US" sz="1200">
              <a:latin typeface="Verdana" charset="0"/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37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2437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403ED4B-E3F0-6645-99DA-EE4EAC028F1B}" type="slidenum">
              <a:rPr lang="en-US" sz="1200">
                <a:latin typeface="Verdana" charset="0"/>
              </a:rPr>
              <a:pPr eaLnBrk="1" hangingPunct="1"/>
              <a:t>122</a:t>
            </a:fld>
            <a:endParaRPr lang="en-US" sz="1200">
              <a:latin typeface="Verdana" charset="0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6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2457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3679342-638C-F341-8109-4A68B39F7DED}" type="slidenum">
              <a:rPr lang="en-US" sz="1200">
                <a:latin typeface="Verdana" charset="0"/>
              </a:rPr>
              <a:pPr eaLnBrk="1" hangingPunct="1"/>
              <a:t>123</a:t>
            </a:fld>
            <a:endParaRPr lang="en-US" sz="1200">
              <a:latin typeface="Verdana" charset="0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0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781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24781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B54932F-F061-114E-A48D-CCC9592B7FC2}" type="slidenum">
              <a:rPr lang="en-US" sz="1200">
                <a:latin typeface="Verdana" charset="0"/>
              </a:rPr>
              <a:pPr eaLnBrk="1" hangingPunct="1"/>
              <a:t>124</a:t>
            </a:fld>
            <a:endParaRPr lang="en-US" sz="1200">
              <a:latin typeface="Verdana" charset="0"/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815A5F9-6892-0E4A-B94D-90781D2ACC8A}" type="slidenum">
              <a:rPr lang="en-US" sz="1200">
                <a:latin typeface="Verdana" charset="0"/>
              </a:rPr>
              <a:pPr eaLnBrk="1" hangingPunct="1"/>
              <a:t>125</a:t>
            </a:fld>
            <a:endParaRPr lang="en-US" sz="1200">
              <a:latin typeface="Verdana" charset="0"/>
            </a:endParaRPr>
          </a:p>
        </p:txBody>
      </p:sp>
      <p:sp>
        <p:nvSpPr>
          <p:cNvPr id="286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</a:rPr>
              <a:t># clumps of b.p. w/in .668 Mb in uniform distrib expected to be 43, vs. our 190 b.p. re-uses.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F692DAB-2FD6-D047-8181-B7CCFF47432B}" type="slidenum">
              <a:rPr lang="en-US" sz="1200">
                <a:latin typeface="Verdana" charset="0"/>
              </a:rPr>
              <a:pPr eaLnBrk="1" hangingPunct="1"/>
              <a:t>12</a:t>
            </a:fld>
            <a:endParaRPr lang="en-US" sz="1200">
              <a:latin typeface="Verdana" charset="0"/>
            </a:endParaRPr>
          </a:p>
        </p:txBody>
      </p:sp>
      <p:sp>
        <p:nvSpPr>
          <p:cNvPr id="27651" name="Text Box 2"/>
          <p:cNvSpPr txBox="1">
            <a:spLocks noChangeArrowheads="1"/>
          </p:cNvSpPr>
          <p:nvPr/>
        </p:nvSpPr>
        <p:spPr bwMode="auto">
          <a:xfrm>
            <a:off x="1149350" y="686239"/>
            <a:ext cx="4559300" cy="342959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1800"/>
          </a:p>
        </p:txBody>
      </p:sp>
      <p:sp>
        <p:nvSpPr>
          <p:cNvPr id="27652" name="Text Box 3"/>
          <p:cNvSpPr>
            <a:spLocks noGrp="1" noChangeArrowheads="1"/>
          </p:cNvSpPr>
          <p:nvPr>
            <p:ph type="body"/>
          </p:nvPr>
        </p:nvSpPr>
        <p:spPr>
          <a:xfrm>
            <a:off x="914400" y="4343519"/>
            <a:ext cx="5030788" cy="411424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1">
              <a:lnSpc>
                <a:spcPct val="93000"/>
              </a:lnSpc>
              <a:spcBef>
                <a:spcPts val="375"/>
              </a:spcBef>
              <a:buSzPct val="45000"/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GB" sz="1000">
                <a:latin typeface="Arial" charset="0"/>
              </a:rPr>
              <a:t>Whitehead Inst. got 16 blocks on X; distance=13.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F692DAB-2FD6-D047-8181-B7CCFF47432B}" type="slidenum">
              <a:rPr lang="en-US" sz="1200">
                <a:latin typeface="Verdana" charset="0"/>
              </a:rPr>
              <a:pPr eaLnBrk="1" hangingPunct="1"/>
              <a:t>13</a:t>
            </a:fld>
            <a:endParaRPr lang="en-US" sz="1200">
              <a:latin typeface="Verdana" charset="0"/>
            </a:endParaRPr>
          </a:p>
        </p:txBody>
      </p:sp>
      <p:sp>
        <p:nvSpPr>
          <p:cNvPr id="27651" name="Text Box 2"/>
          <p:cNvSpPr txBox="1">
            <a:spLocks noChangeArrowheads="1"/>
          </p:cNvSpPr>
          <p:nvPr/>
        </p:nvSpPr>
        <p:spPr bwMode="auto">
          <a:xfrm>
            <a:off x="1149350" y="686239"/>
            <a:ext cx="4559300" cy="342959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1800"/>
          </a:p>
        </p:txBody>
      </p:sp>
      <p:sp>
        <p:nvSpPr>
          <p:cNvPr id="27652" name="Text Box 3"/>
          <p:cNvSpPr>
            <a:spLocks noGrp="1" noChangeArrowheads="1"/>
          </p:cNvSpPr>
          <p:nvPr>
            <p:ph type="body"/>
          </p:nvPr>
        </p:nvSpPr>
        <p:spPr>
          <a:xfrm>
            <a:off x="914400" y="4343519"/>
            <a:ext cx="5030788" cy="411424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1">
              <a:lnSpc>
                <a:spcPct val="93000"/>
              </a:lnSpc>
              <a:spcBef>
                <a:spcPts val="375"/>
              </a:spcBef>
              <a:buSzPct val="45000"/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GB" sz="1000">
                <a:latin typeface="Arial" charset="0"/>
              </a:rPr>
              <a:t>Whitehead Inst. got 16 blocks on X; distance=13.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72FE2AC-D7A1-3346-9900-1E6DBB47F4ED}" type="slidenum">
              <a:rPr lang="en-US" sz="1200">
                <a:latin typeface="Verdana" charset="0"/>
              </a:rPr>
              <a:pPr eaLnBrk="1" hangingPunct="1"/>
              <a:t>14</a:t>
            </a:fld>
            <a:endParaRPr lang="en-US" sz="1200">
              <a:latin typeface="Verdana" charset="0"/>
            </a:endParaRPr>
          </a:p>
        </p:txBody>
      </p:sp>
      <p:sp>
        <p:nvSpPr>
          <p:cNvPr id="31747" name="Text Box 2"/>
          <p:cNvSpPr txBox="1">
            <a:spLocks noChangeArrowheads="1"/>
          </p:cNvSpPr>
          <p:nvPr/>
        </p:nvSpPr>
        <p:spPr bwMode="auto">
          <a:xfrm>
            <a:off x="1149350" y="686239"/>
            <a:ext cx="4559300" cy="342959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1800"/>
          </a:p>
        </p:txBody>
      </p:sp>
      <p:sp>
        <p:nvSpPr>
          <p:cNvPr id="31748" name="Text Box 3"/>
          <p:cNvSpPr>
            <a:spLocks noGrp="1" noChangeArrowheads="1"/>
          </p:cNvSpPr>
          <p:nvPr>
            <p:ph type="body"/>
          </p:nvPr>
        </p:nvSpPr>
        <p:spPr>
          <a:xfrm>
            <a:off x="914400" y="4343519"/>
            <a:ext cx="5030788" cy="411424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1">
              <a:lnSpc>
                <a:spcPct val="93000"/>
              </a:lnSpc>
              <a:spcBef>
                <a:spcPts val="375"/>
              </a:spcBef>
              <a:buSzPct val="45000"/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GB" sz="1000">
                <a:latin typeface="Arial" charset="0"/>
              </a:rPr>
              <a:t>Whitehead Inst. got 16 blocks on X; distance=13.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24DD1F8-7F86-464A-A785-BA14426962FA}" type="slidenum">
              <a:rPr lang="en-US" sz="1200">
                <a:latin typeface="Verdana" charset="0"/>
              </a:rPr>
              <a:pPr eaLnBrk="1" hangingPunct="1"/>
              <a:t>15</a:t>
            </a:fld>
            <a:endParaRPr lang="en-US" sz="1200">
              <a:latin typeface="Verdana" charset="0"/>
            </a:endParaRPr>
          </a:p>
        </p:txBody>
      </p:sp>
      <p:sp>
        <p:nvSpPr>
          <p:cNvPr id="33795" name="Text Box 2"/>
          <p:cNvSpPr txBox="1">
            <a:spLocks noChangeArrowheads="1"/>
          </p:cNvSpPr>
          <p:nvPr/>
        </p:nvSpPr>
        <p:spPr bwMode="auto">
          <a:xfrm>
            <a:off x="1149350" y="686239"/>
            <a:ext cx="4559300" cy="342959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1800"/>
          </a:p>
        </p:txBody>
      </p:sp>
      <p:sp>
        <p:nvSpPr>
          <p:cNvPr id="33796" name="Text Box 3"/>
          <p:cNvSpPr>
            <a:spLocks noGrp="1" noChangeArrowheads="1"/>
          </p:cNvSpPr>
          <p:nvPr>
            <p:ph type="body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1">
              <a:lnSpc>
                <a:spcPct val="93000"/>
              </a:lnSpc>
              <a:spcBef>
                <a:spcPts val="450"/>
              </a:spcBef>
              <a:buSzPct val="45000"/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sz="1400">
                <a:latin typeface="Arial" charset="0"/>
              </a:rPr>
              <a:t>hour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F692DAB-2FD6-D047-8181-B7CCFF47432B}" type="slidenum">
              <a:rPr lang="en-US" sz="1200">
                <a:latin typeface="Verdana" charset="0"/>
              </a:rPr>
              <a:pPr eaLnBrk="1" hangingPunct="1"/>
              <a:t>16</a:t>
            </a:fld>
            <a:endParaRPr lang="en-US" sz="1200">
              <a:latin typeface="Verdana" charset="0"/>
            </a:endParaRPr>
          </a:p>
        </p:txBody>
      </p:sp>
      <p:sp>
        <p:nvSpPr>
          <p:cNvPr id="27651" name="Text Box 2"/>
          <p:cNvSpPr txBox="1">
            <a:spLocks noChangeArrowheads="1"/>
          </p:cNvSpPr>
          <p:nvPr/>
        </p:nvSpPr>
        <p:spPr bwMode="auto">
          <a:xfrm>
            <a:off x="1149350" y="686239"/>
            <a:ext cx="4559300" cy="342959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1800"/>
          </a:p>
        </p:txBody>
      </p:sp>
      <p:sp>
        <p:nvSpPr>
          <p:cNvPr id="27652" name="Text Box 3"/>
          <p:cNvSpPr>
            <a:spLocks noGrp="1" noChangeArrowheads="1"/>
          </p:cNvSpPr>
          <p:nvPr>
            <p:ph type="body"/>
          </p:nvPr>
        </p:nvSpPr>
        <p:spPr>
          <a:xfrm>
            <a:off x="914400" y="4343519"/>
            <a:ext cx="5030788" cy="411424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1">
              <a:lnSpc>
                <a:spcPct val="93000"/>
              </a:lnSpc>
              <a:spcBef>
                <a:spcPts val="375"/>
              </a:spcBef>
              <a:buSzPct val="45000"/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GB" sz="1000">
                <a:latin typeface="Arial" charset="0"/>
              </a:rPr>
              <a:t>Whitehead Inst. got 16 blocks on X; distance=13.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F692DAB-2FD6-D047-8181-B7CCFF47432B}" type="slidenum">
              <a:rPr lang="en-US" sz="1200">
                <a:latin typeface="Verdana" charset="0"/>
              </a:rPr>
              <a:pPr eaLnBrk="1" hangingPunct="1"/>
              <a:t>17</a:t>
            </a:fld>
            <a:endParaRPr lang="en-US" sz="1200">
              <a:latin typeface="Verdana" charset="0"/>
            </a:endParaRPr>
          </a:p>
        </p:txBody>
      </p:sp>
      <p:sp>
        <p:nvSpPr>
          <p:cNvPr id="27651" name="Text Box 2"/>
          <p:cNvSpPr txBox="1">
            <a:spLocks noChangeArrowheads="1"/>
          </p:cNvSpPr>
          <p:nvPr/>
        </p:nvSpPr>
        <p:spPr bwMode="auto">
          <a:xfrm>
            <a:off x="1149350" y="686239"/>
            <a:ext cx="4559300" cy="342959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1800"/>
          </a:p>
        </p:txBody>
      </p:sp>
      <p:sp>
        <p:nvSpPr>
          <p:cNvPr id="27652" name="Text Box 3"/>
          <p:cNvSpPr>
            <a:spLocks noGrp="1" noChangeArrowheads="1"/>
          </p:cNvSpPr>
          <p:nvPr>
            <p:ph type="body"/>
          </p:nvPr>
        </p:nvSpPr>
        <p:spPr>
          <a:xfrm>
            <a:off x="914400" y="4343519"/>
            <a:ext cx="5030788" cy="411424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1">
              <a:lnSpc>
                <a:spcPct val="93000"/>
              </a:lnSpc>
              <a:spcBef>
                <a:spcPts val="375"/>
              </a:spcBef>
              <a:buSzPct val="45000"/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GB" sz="1000">
                <a:latin typeface="Arial" charset="0"/>
              </a:rPr>
              <a:t>Whitehead Inst. got 16 blocks on X; distance=13.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F692DAB-2FD6-D047-8181-B7CCFF47432B}" type="slidenum">
              <a:rPr lang="en-US" sz="1200">
                <a:latin typeface="Verdana" charset="0"/>
              </a:rPr>
              <a:pPr eaLnBrk="1" hangingPunct="1"/>
              <a:t>18</a:t>
            </a:fld>
            <a:endParaRPr lang="en-US" sz="1200">
              <a:latin typeface="Verdana" charset="0"/>
            </a:endParaRPr>
          </a:p>
        </p:txBody>
      </p:sp>
      <p:sp>
        <p:nvSpPr>
          <p:cNvPr id="27651" name="Text Box 2"/>
          <p:cNvSpPr txBox="1">
            <a:spLocks noChangeArrowheads="1"/>
          </p:cNvSpPr>
          <p:nvPr/>
        </p:nvSpPr>
        <p:spPr bwMode="auto">
          <a:xfrm>
            <a:off x="1149350" y="686239"/>
            <a:ext cx="4559300" cy="342959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1800"/>
          </a:p>
        </p:txBody>
      </p:sp>
      <p:sp>
        <p:nvSpPr>
          <p:cNvPr id="27652" name="Text Box 3"/>
          <p:cNvSpPr>
            <a:spLocks noGrp="1" noChangeArrowheads="1"/>
          </p:cNvSpPr>
          <p:nvPr>
            <p:ph type="body"/>
          </p:nvPr>
        </p:nvSpPr>
        <p:spPr>
          <a:xfrm>
            <a:off x="914400" y="4343519"/>
            <a:ext cx="5030788" cy="411424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1">
              <a:lnSpc>
                <a:spcPct val="93000"/>
              </a:lnSpc>
              <a:spcBef>
                <a:spcPts val="375"/>
              </a:spcBef>
              <a:buSzPct val="45000"/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GB" sz="1000">
                <a:latin typeface="Arial" charset="0"/>
              </a:rPr>
              <a:t>Whitehead Inst. got 16 blocks on X; distance=13.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F692DAB-2FD6-D047-8181-B7CCFF47432B}" type="slidenum">
              <a:rPr lang="en-US" sz="1200">
                <a:latin typeface="Verdana" charset="0"/>
              </a:rPr>
              <a:pPr eaLnBrk="1" hangingPunct="1"/>
              <a:t>19</a:t>
            </a:fld>
            <a:endParaRPr lang="en-US" sz="1200">
              <a:latin typeface="Verdana" charset="0"/>
            </a:endParaRPr>
          </a:p>
        </p:txBody>
      </p:sp>
      <p:sp>
        <p:nvSpPr>
          <p:cNvPr id="27651" name="Text Box 2"/>
          <p:cNvSpPr txBox="1">
            <a:spLocks noChangeArrowheads="1"/>
          </p:cNvSpPr>
          <p:nvPr/>
        </p:nvSpPr>
        <p:spPr bwMode="auto">
          <a:xfrm>
            <a:off x="1149350" y="686239"/>
            <a:ext cx="4559300" cy="342959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1800"/>
          </a:p>
        </p:txBody>
      </p:sp>
      <p:sp>
        <p:nvSpPr>
          <p:cNvPr id="27652" name="Text Box 3"/>
          <p:cNvSpPr>
            <a:spLocks noGrp="1" noChangeArrowheads="1"/>
          </p:cNvSpPr>
          <p:nvPr>
            <p:ph type="body"/>
          </p:nvPr>
        </p:nvSpPr>
        <p:spPr>
          <a:xfrm>
            <a:off x="914400" y="4343519"/>
            <a:ext cx="5030788" cy="411424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1">
              <a:lnSpc>
                <a:spcPct val="93000"/>
              </a:lnSpc>
              <a:spcBef>
                <a:spcPts val="375"/>
              </a:spcBef>
              <a:buSzPct val="45000"/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GB" sz="1000">
                <a:latin typeface="Arial" charset="0"/>
              </a:rPr>
              <a:t>Whitehead Inst. got 16 blocks on X; distance=13.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F692DAB-2FD6-D047-8181-B7CCFF47432B}" type="slidenum">
              <a:rPr lang="en-US" sz="1200">
                <a:latin typeface="Verdana" charset="0"/>
              </a:rPr>
              <a:pPr eaLnBrk="1" hangingPunct="1"/>
              <a:t>20</a:t>
            </a:fld>
            <a:endParaRPr lang="en-US" sz="1200">
              <a:latin typeface="Verdana" charset="0"/>
            </a:endParaRPr>
          </a:p>
        </p:txBody>
      </p:sp>
      <p:sp>
        <p:nvSpPr>
          <p:cNvPr id="27651" name="Text Box 2"/>
          <p:cNvSpPr txBox="1">
            <a:spLocks noChangeArrowheads="1"/>
          </p:cNvSpPr>
          <p:nvPr/>
        </p:nvSpPr>
        <p:spPr bwMode="auto">
          <a:xfrm>
            <a:off x="1149350" y="686239"/>
            <a:ext cx="4559300" cy="342959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1800"/>
          </a:p>
        </p:txBody>
      </p:sp>
      <p:sp>
        <p:nvSpPr>
          <p:cNvPr id="27652" name="Text Box 3"/>
          <p:cNvSpPr>
            <a:spLocks noGrp="1" noChangeArrowheads="1"/>
          </p:cNvSpPr>
          <p:nvPr>
            <p:ph type="body"/>
          </p:nvPr>
        </p:nvSpPr>
        <p:spPr>
          <a:xfrm>
            <a:off x="914400" y="4343519"/>
            <a:ext cx="5030788" cy="411424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1">
              <a:lnSpc>
                <a:spcPct val="93000"/>
              </a:lnSpc>
              <a:spcBef>
                <a:spcPts val="375"/>
              </a:spcBef>
              <a:buSzPct val="45000"/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GB" sz="1000">
                <a:latin typeface="Arial" charset="0"/>
              </a:rPr>
              <a:t>Whitehead Inst. got 16 blocks on X; distance=13.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F692DAB-2FD6-D047-8181-B7CCFF47432B}" type="slidenum">
              <a:rPr lang="en-US" sz="1200">
                <a:latin typeface="Verdana" charset="0"/>
              </a:rPr>
              <a:pPr eaLnBrk="1" hangingPunct="1"/>
              <a:t>3</a:t>
            </a:fld>
            <a:endParaRPr lang="en-US" sz="1200">
              <a:latin typeface="Verdana" charset="0"/>
            </a:endParaRPr>
          </a:p>
        </p:txBody>
      </p:sp>
      <p:sp>
        <p:nvSpPr>
          <p:cNvPr id="27651" name="Text Box 2"/>
          <p:cNvSpPr txBox="1">
            <a:spLocks noChangeArrowheads="1"/>
          </p:cNvSpPr>
          <p:nvPr/>
        </p:nvSpPr>
        <p:spPr bwMode="auto">
          <a:xfrm>
            <a:off x="1149350" y="686239"/>
            <a:ext cx="4559300" cy="342959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1800"/>
          </a:p>
        </p:txBody>
      </p:sp>
      <p:sp>
        <p:nvSpPr>
          <p:cNvPr id="27652" name="Text Box 3"/>
          <p:cNvSpPr>
            <a:spLocks noGrp="1" noChangeArrowheads="1"/>
          </p:cNvSpPr>
          <p:nvPr>
            <p:ph type="body"/>
          </p:nvPr>
        </p:nvSpPr>
        <p:spPr>
          <a:xfrm>
            <a:off x="914400" y="4343519"/>
            <a:ext cx="5030788" cy="411424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1">
              <a:lnSpc>
                <a:spcPct val="93000"/>
              </a:lnSpc>
              <a:spcBef>
                <a:spcPts val="375"/>
              </a:spcBef>
              <a:buSzPct val="45000"/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GB" sz="1000">
                <a:latin typeface="Arial" charset="0"/>
              </a:rPr>
              <a:t>Whitehead Inst. got 16 blocks on X; distance=13.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F692DAB-2FD6-D047-8181-B7CCFF47432B}" type="slidenum">
              <a:rPr lang="en-US" sz="1200">
                <a:latin typeface="Verdana" charset="0"/>
              </a:rPr>
              <a:pPr eaLnBrk="1" hangingPunct="1"/>
              <a:t>21</a:t>
            </a:fld>
            <a:endParaRPr lang="en-US" sz="1200">
              <a:latin typeface="Verdana" charset="0"/>
            </a:endParaRPr>
          </a:p>
        </p:txBody>
      </p:sp>
      <p:sp>
        <p:nvSpPr>
          <p:cNvPr id="27651" name="Text Box 2"/>
          <p:cNvSpPr txBox="1">
            <a:spLocks noChangeArrowheads="1"/>
          </p:cNvSpPr>
          <p:nvPr/>
        </p:nvSpPr>
        <p:spPr bwMode="auto">
          <a:xfrm>
            <a:off x="1149350" y="686239"/>
            <a:ext cx="4559300" cy="342959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1800"/>
          </a:p>
        </p:txBody>
      </p:sp>
      <p:sp>
        <p:nvSpPr>
          <p:cNvPr id="27652" name="Text Box 3"/>
          <p:cNvSpPr>
            <a:spLocks noGrp="1" noChangeArrowheads="1"/>
          </p:cNvSpPr>
          <p:nvPr>
            <p:ph type="body"/>
          </p:nvPr>
        </p:nvSpPr>
        <p:spPr>
          <a:xfrm>
            <a:off x="914400" y="4343519"/>
            <a:ext cx="5030788" cy="411424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1">
              <a:lnSpc>
                <a:spcPct val="93000"/>
              </a:lnSpc>
              <a:spcBef>
                <a:spcPts val="375"/>
              </a:spcBef>
              <a:buSzPct val="45000"/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GB" sz="1000">
                <a:latin typeface="Arial" charset="0"/>
              </a:rPr>
              <a:t>Whitehead Inst. got 16 blocks on X; distance=13.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F692DAB-2FD6-D047-8181-B7CCFF47432B}" type="slidenum">
              <a:rPr lang="en-US" sz="1200">
                <a:latin typeface="Verdana" charset="0"/>
              </a:rPr>
              <a:pPr eaLnBrk="1" hangingPunct="1"/>
              <a:t>22</a:t>
            </a:fld>
            <a:endParaRPr lang="en-US" sz="1200">
              <a:latin typeface="Verdana" charset="0"/>
            </a:endParaRPr>
          </a:p>
        </p:txBody>
      </p:sp>
      <p:sp>
        <p:nvSpPr>
          <p:cNvPr id="27651" name="Text Box 2"/>
          <p:cNvSpPr txBox="1">
            <a:spLocks noChangeArrowheads="1"/>
          </p:cNvSpPr>
          <p:nvPr/>
        </p:nvSpPr>
        <p:spPr bwMode="auto">
          <a:xfrm>
            <a:off x="1149350" y="686239"/>
            <a:ext cx="4559300" cy="342959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1800"/>
          </a:p>
        </p:txBody>
      </p:sp>
      <p:sp>
        <p:nvSpPr>
          <p:cNvPr id="27652" name="Text Box 3"/>
          <p:cNvSpPr>
            <a:spLocks noGrp="1" noChangeArrowheads="1"/>
          </p:cNvSpPr>
          <p:nvPr>
            <p:ph type="body"/>
          </p:nvPr>
        </p:nvSpPr>
        <p:spPr>
          <a:xfrm>
            <a:off x="914400" y="4343519"/>
            <a:ext cx="5030788" cy="411424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1">
              <a:lnSpc>
                <a:spcPct val="93000"/>
              </a:lnSpc>
              <a:spcBef>
                <a:spcPts val="375"/>
              </a:spcBef>
              <a:buSzPct val="45000"/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GB" sz="1000">
                <a:latin typeface="Arial" charset="0"/>
              </a:rPr>
              <a:t>Whitehead Inst. got 16 blocks on X; distance=13.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AD31B08-ECA1-C146-9C6B-C07D4A089D23}" type="slidenum">
              <a:rPr lang="en-US" sz="1200">
                <a:latin typeface="Verdana" charset="0"/>
              </a:rPr>
              <a:pPr eaLnBrk="1" hangingPunct="1"/>
              <a:t>23</a:t>
            </a:fld>
            <a:endParaRPr lang="en-US" sz="1200">
              <a:latin typeface="Verdana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50594BB-7832-5944-B9C9-2F1A4E52CCE6}" type="slidenum">
              <a:rPr lang="en-US" sz="1200">
                <a:latin typeface="Verdana" charset="0"/>
              </a:rPr>
              <a:pPr eaLnBrk="1" hangingPunct="1"/>
              <a:t>24</a:t>
            </a:fld>
            <a:endParaRPr lang="en-US" sz="1200">
              <a:latin typeface="Verdana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50594BB-7832-5944-B9C9-2F1A4E52CCE6}" type="slidenum">
              <a:rPr lang="en-US" sz="1200">
                <a:latin typeface="Verdana" charset="0"/>
              </a:rPr>
              <a:pPr eaLnBrk="1" hangingPunct="1"/>
              <a:t>25</a:t>
            </a:fld>
            <a:endParaRPr lang="en-US" sz="1200">
              <a:latin typeface="Verdana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50594BB-7832-5944-B9C9-2F1A4E52CCE6}" type="slidenum">
              <a:rPr lang="en-US" sz="1200">
                <a:latin typeface="Verdana" charset="0"/>
              </a:rPr>
              <a:pPr eaLnBrk="1" hangingPunct="1"/>
              <a:t>26</a:t>
            </a:fld>
            <a:endParaRPr lang="en-US" sz="1200">
              <a:latin typeface="Verdana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50594BB-7832-5944-B9C9-2F1A4E52CCE6}" type="slidenum">
              <a:rPr lang="en-US" sz="1200">
                <a:latin typeface="Verdana" charset="0"/>
              </a:rPr>
              <a:pPr eaLnBrk="1" hangingPunct="1"/>
              <a:t>27</a:t>
            </a:fld>
            <a:endParaRPr lang="en-US" sz="1200">
              <a:latin typeface="Verdana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50594BB-7832-5944-B9C9-2F1A4E52CCE6}" type="slidenum">
              <a:rPr lang="en-US" sz="1200">
                <a:latin typeface="Verdana" charset="0"/>
              </a:rPr>
              <a:pPr eaLnBrk="1" hangingPunct="1"/>
              <a:t>28</a:t>
            </a:fld>
            <a:endParaRPr lang="en-US" sz="1200">
              <a:latin typeface="Verdana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50594BB-7832-5944-B9C9-2F1A4E52CCE6}" type="slidenum">
              <a:rPr lang="en-US" sz="1200">
                <a:latin typeface="Verdana" charset="0"/>
              </a:rPr>
              <a:pPr eaLnBrk="1" hangingPunct="1"/>
              <a:t>29</a:t>
            </a:fld>
            <a:endParaRPr lang="en-US" sz="1200">
              <a:latin typeface="Verdana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F692DAB-2FD6-D047-8181-B7CCFF47432B}" type="slidenum">
              <a:rPr lang="en-US" sz="1200">
                <a:latin typeface="Verdana" charset="0"/>
              </a:rPr>
              <a:pPr eaLnBrk="1" hangingPunct="1"/>
              <a:t>30</a:t>
            </a:fld>
            <a:endParaRPr lang="en-US" sz="1200">
              <a:latin typeface="Verdana" charset="0"/>
            </a:endParaRPr>
          </a:p>
        </p:txBody>
      </p:sp>
      <p:sp>
        <p:nvSpPr>
          <p:cNvPr id="27651" name="Text Box 2"/>
          <p:cNvSpPr txBox="1">
            <a:spLocks noChangeArrowheads="1"/>
          </p:cNvSpPr>
          <p:nvPr/>
        </p:nvSpPr>
        <p:spPr bwMode="auto">
          <a:xfrm>
            <a:off x="1149350" y="686239"/>
            <a:ext cx="4559300" cy="342959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1800"/>
          </a:p>
        </p:txBody>
      </p:sp>
      <p:sp>
        <p:nvSpPr>
          <p:cNvPr id="27652" name="Text Box 3"/>
          <p:cNvSpPr>
            <a:spLocks noGrp="1" noChangeArrowheads="1"/>
          </p:cNvSpPr>
          <p:nvPr>
            <p:ph type="body"/>
          </p:nvPr>
        </p:nvSpPr>
        <p:spPr>
          <a:xfrm>
            <a:off x="914400" y="4343519"/>
            <a:ext cx="5030788" cy="411424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1">
              <a:lnSpc>
                <a:spcPct val="93000"/>
              </a:lnSpc>
              <a:spcBef>
                <a:spcPts val="375"/>
              </a:spcBef>
              <a:buSzPct val="45000"/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GB" sz="1000">
                <a:latin typeface="Arial" charset="0"/>
              </a:rPr>
              <a:t>Whitehead Inst. got 16 blocks on X; distance=13.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94A264A-888B-614E-B16C-CC97B43F751B}" type="slidenum">
              <a:rPr lang="en-US" sz="1200">
                <a:latin typeface="Verdana" charset="0"/>
              </a:rPr>
              <a:pPr eaLnBrk="1" hangingPunct="1"/>
              <a:t>4</a:t>
            </a:fld>
            <a:endParaRPr lang="en-US" sz="1200">
              <a:latin typeface="Verdana" charset="0"/>
            </a:endParaRPr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</a:rPr>
              <a:t>hour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CD396EA-6902-E646-B2B2-055E77ECD84D}" type="slidenum">
              <a:rPr lang="en-US" sz="1200">
                <a:latin typeface="Verdana" charset="0"/>
              </a:rPr>
              <a:pPr eaLnBrk="1" hangingPunct="1"/>
              <a:t>31</a:t>
            </a:fld>
            <a:endParaRPr lang="en-US" sz="1200">
              <a:latin typeface="Verdana" charset="0"/>
            </a:endParaRPr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CD396EA-6902-E646-B2B2-055E77ECD84D}" type="slidenum">
              <a:rPr lang="en-US" sz="1200">
                <a:latin typeface="Verdana" charset="0"/>
              </a:rPr>
              <a:pPr eaLnBrk="1" hangingPunct="1"/>
              <a:t>32</a:t>
            </a:fld>
            <a:endParaRPr lang="en-US" sz="1200">
              <a:latin typeface="Verdana" charset="0"/>
            </a:endParaRPr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21FCCF1-EF5D-3A4B-997F-558DD112D648}" type="slidenum">
              <a:rPr lang="en-US" sz="1200">
                <a:latin typeface="Verdana" charset="0"/>
              </a:rPr>
              <a:pPr eaLnBrk="1" hangingPunct="1"/>
              <a:t>33</a:t>
            </a:fld>
            <a:endParaRPr lang="en-US" sz="1200">
              <a:latin typeface="Verdana" charset="0"/>
            </a:endParaRPr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2CD76EC-DFAF-E141-A31B-5E0DB0D0978C}" type="slidenum">
              <a:rPr lang="en-US" sz="1200">
                <a:latin typeface="Verdana" charset="0"/>
              </a:rPr>
              <a:pPr eaLnBrk="1" hangingPunct="1"/>
              <a:t>34</a:t>
            </a:fld>
            <a:endParaRPr lang="en-US" sz="1200">
              <a:latin typeface="Verdana" charset="0"/>
            </a:endParaRPr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0FB4409-F42D-0349-9288-FDDD1804137C}" type="slidenum">
              <a:rPr lang="en-US">
                <a:latin typeface="Verdana" charset="0"/>
              </a:rPr>
              <a:pPr/>
              <a:t>35</a:t>
            </a:fld>
            <a:endParaRPr lang="en-US">
              <a:latin typeface="Verdana" charset="0"/>
            </a:endParaRPr>
          </a:p>
        </p:txBody>
      </p:sp>
      <p:sp>
        <p:nvSpPr>
          <p:cNvPr id="295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5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</a:rPr>
              <a:t>hour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5D5ED51-626C-2548-A4D8-51890FE462A4}" type="slidenum">
              <a:rPr lang="en-US">
                <a:latin typeface="Verdana" charset="0"/>
              </a:rPr>
              <a:pPr/>
              <a:t>36</a:t>
            </a:fld>
            <a:endParaRPr lang="en-US">
              <a:latin typeface="Verdana" charset="0"/>
            </a:endParaRPr>
          </a:p>
        </p:txBody>
      </p:sp>
      <p:sp>
        <p:nvSpPr>
          <p:cNvPr id="296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5D5ED51-626C-2548-A4D8-51890FE462A4}" type="slidenum">
              <a:rPr lang="en-US">
                <a:latin typeface="Verdana" charset="0"/>
              </a:rPr>
              <a:pPr/>
              <a:t>37</a:t>
            </a:fld>
            <a:endParaRPr lang="en-US">
              <a:latin typeface="Verdana" charset="0"/>
            </a:endParaRPr>
          </a:p>
        </p:txBody>
      </p:sp>
      <p:sp>
        <p:nvSpPr>
          <p:cNvPr id="296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50594BB-7832-5944-B9C9-2F1A4E52CCE6}" type="slidenum">
              <a:rPr lang="en-US" sz="1200">
                <a:latin typeface="Verdana" charset="0"/>
              </a:rPr>
              <a:pPr eaLnBrk="1" hangingPunct="1"/>
              <a:t>38</a:t>
            </a:fld>
            <a:endParaRPr lang="en-US" sz="1200">
              <a:latin typeface="Verdana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50594BB-7832-5944-B9C9-2F1A4E52CCE6}" type="slidenum">
              <a:rPr lang="en-US" sz="1200">
                <a:latin typeface="Verdana" charset="0"/>
              </a:rPr>
              <a:pPr eaLnBrk="1" hangingPunct="1"/>
              <a:t>39</a:t>
            </a:fld>
            <a:endParaRPr lang="en-US" sz="1200">
              <a:latin typeface="Verdana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F692DAB-2FD6-D047-8181-B7CCFF47432B}" type="slidenum">
              <a:rPr lang="en-US" sz="1200">
                <a:latin typeface="Verdana" charset="0"/>
              </a:rPr>
              <a:pPr eaLnBrk="1" hangingPunct="1"/>
              <a:t>40</a:t>
            </a:fld>
            <a:endParaRPr lang="en-US" sz="1200">
              <a:latin typeface="Verdana" charset="0"/>
            </a:endParaRPr>
          </a:p>
        </p:txBody>
      </p:sp>
      <p:sp>
        <p:nvSpPr>
          <p:cNvPr id="27651" name="Text Box 2"/>
          <p:cNvSpPr txBox="1">
            <a:spLocks noChangeArrowheads="1"/>
          </p:cNvSpPr>
          <p:nvPr/>
        </p:nvSpPr>
        <p:spPr bwMode="auto">
          <a:xfrm>
            <a:off x="1149350" y="686239"/>
            <a:ext cx="4559300" cy="342959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1800"/>
          </a:p>
        </p:txBody>
      </p:sp>
      <p:sp>
        <p:nvSpPr>
          <p:cNvPr id="27652" name="Text Box 3"/>
          <p:cNvSpPr>
            <a:spLocks noGrp="1" noChangeArrowheads="1"/>
          </p:cNvSpPr>
          <p:nvPr>
            <p:ph type="body"/>
          </p:nvPr>
        </p:nvSpPr>
        <p:spPr>
          <a:xfrm>
            <a:off x="914400" y="4343519"/>
            <a:ext cx="5030788" cy="411424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1">
              <a:lnSpc>
                <a:spcPct val="93000"/>
              </a:lnSpc>
              <a:spcBef>
                <a:spcPts val="375"/>
              </a:spcBef>
              <a:buSzPct val="45000"/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GB" sz="1000">
                <a:latin typeface="Arial" charset="0"/>
              </a:rPr>
              <a:t>Whitehead Inst. got 16 blocks on X; distance=13.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94A264A-888B-614E-B16C-CC97B43F751B}" type="slidenum">
              <a:rPr lang="en-US" sz="1200">
                <a:latin typeface="Verdana" charset="0"/>
              </a:rPr>
              <a:pPr eaLnBrk="1" hangingPunct="1"/>
              <a:t>5</a:t>
            </a:fld>
            <a:endParaRPr lang="en-US" sz="1200">
              <a:latin typeface="Verdana" charset="0"/>
            </a:endParaRPr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</a:rPr>
              <a:t>hour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ADF2F6C-3E31-9249-9A58-12280C9EE784}" type="slidenum">
              <a:rPr lang="en-US">
                <a:latin typeface="Verdana" charset="0"/>
              </a:rPr>
              <a:pPr/>
              <a:t>41</a:t>
            </a:fld>
            <a:endParaRPr lang="en-US">
              <a:latin typeface="Verdana" charset="0"/>
            </a:endParaRPr>
          </a:p>
        </p:txBody>
      </p:sp>
      <p:sp>
        <p:nvSpPr>
          <p:cNvPr id="297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3CE2497-DB1B-0246-AC92-738CE27C86D4}" type="slidenum">
              <a:rPr lang="en-US">
                <a:latin typeface="Verdana" charset="0"/>
              </a:rPr>
              <a:pPr/>
              <a:t>42</a:t>
            </a:fld>
            <a:endParaRPr lang="en-US">
              <a:latin typeface="Verdana" charset="0"/>
            </a:endParaRPr>
          </a:p>
        </p:txBody>
      </p:sp>
      <p:sp>
        <p:nvSpPr>
          <p:cNvPr id="301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1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F692DAB-2FD6-D047-8181-B7CCFF47432B}" type="slidenum">
              <a:rPr lang="en-US" sz="1200">
                <a:latin typeface="Verdana" charset="0"/>
              </a:rPr>
              <a:pPr eaLnBrk="1" hangingPunct="1"/>
              <a:t>43</a:t>
            </a:fld>
            <a:endParaRPr lang="en-US" sz="1200">
              <a:latin typeface="Verdana" charset="0"/>
            </a:endParaRPr>
          </a:p>
        </p:txBody>
      </p:sp>
      <p:sp>
        <p:nvSpPr>
          <p:cNvPr id="27651" name="Text Box 2"/>
          <p:cNvSpPr txBox="1">
            <a:spLocks noChangeArrowheads="1"/>
          </p:cNvSpPr>
          <p:nvPr/>
        </p:nvSpPr>
        <p:spPr bwMode="auto">
          <a:xfrm>
            <a:off x="1149350" y="686239"/>
            <a:ext cx="4559300" cy="342959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1800"/>
          </a:p>
        </p:txBody>
      </p:sp>
      <p:sp>
        <p:nvSpPr>
          <p:cNvPr id="27652" name="Text Box 3"/>
          <p:cNvSpPr>
            <a:spLocks noGrp="1" noChangeArrowheads="1"/>
          </p:cNvSpPr>
          <p:nvPr>
            <p:ph type="body"/>
          </p:nvPr>
        </p:nvSpPr>
        <p:spPr>
          <a:xfrm>
            <a:off x="914400" y="4343519"/>
            <a:ext cx="5030788" cy="411424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1">
              <a:lnSpc>
                <a:spcPct val="93000"/>
              </a:lnSpc>
              <a:spcBef>
                <a:spcPts val="375"/>
              </a:spcBef>
              <a:buSzPct val="45000"/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GB" sz="1000">
                <a:latin typeface="Arial" charset="0"/>
              </a:rPr>
              <a:t>Whitehead Inst. got 16 blocks on X; distance=13.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645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5D79F98-0AA4-104D-A0A9-47B297400A17}" type="slidenum">
              <a:rPr lang="en-US" sz="1200">
                <a:latin typeface="Verdana" charset="0"/>
              </a:rPr>
              <a:pPr eaLnBrk="1" hangingPunct="1"/>
              <a:t>44</a:t>
            </a:fld>
            <a:endParaRPr lang="en-US" sz="1200">
              <a:latin typeface="Verdana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645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5D79F98-0AA4-104D-A0A9-47B297400A17}" type="slidenum">
              <a:rPr lang="en-US" sz="1200">
                <a:latin typeface="Verdana" charset="0"/>
              </a:rPr>
              <a:pPr eaLnBrk="1" hangingPunct="1"/>
              <a:t>45</a:t>
            </a:fld>
            <a:endParaRPr lang="en-US" sz="1200">
              <a:latin typeface="Verdana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645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5D79F98-0AA4-104D-A0A9-47B297400A17}" type="slidenum">
              <a:rPr lang="en-US" sz="1200">
                <a:latin typeface="Verdana" charset="0"/>
              </a:rPr>
              <a:pPr eaLnBrk="1" hangingPunct="1"/>
              <a:t>46</a:t>
            </a:fld>
            <a:endParaRPr lang="en-US" sz="1200">
              <a:latin typeface="Verdana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665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F1E8116-454B-0D4D-B0B5-D8D5F93D6252}" type="slidenum">
              <a:rPr lang="en-US" sz="1200">
                <a:latin typeface="Verdana" charset="0"/>
              </a:rPr>
              <a:pPr eaLnBrk="1" hangingPunct="1"/>
              <a:t>47</a:t>
            </a:fld>
            <a:endParaRPr lang="en-US" sz="1200">
              <a:latin typeface="Verdana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6861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347E671-C49C-334D-A949-ADACC7076E60}" type="slidenum">
              <a:rPr lang="en-US" sz="1200">
                <a:latin typeface="Verdana" charset="0"/>
              </a:rPr>
              <a:pPr eaLnBrk="1" hangingPunct="1"/>
              <a:t>48</a:t>
            </a:fld>
            <a:endParaRPr lang="en-US" sz="1200">
              <a:latin typeface="Verdana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6861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347E671-C49C-334D-A949-ADACC7076E60}" type="slidenum">
              <a:rPr lang="en-US" sz="1200">
                <a:latin typeface="Verdana" charset="0"/>
              </a:rPr>
              <a:pPr eaLnBrk="1" hangingPunct="1"/>
              <a:t>49</a:t>
            </a:fld>
            <a:endParaRPr lang="en-US" sz="1200">
              <a:latin typeface="Verdana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848A1B8-A737-2648-BEBC-E612CC91BC33}" type="slidenum">
              <a:rPr lang="en-US" sz="1200">
                <a:latin typeface="Verdana" charset="0"/>
              </a:rPr>
              <a:pPr eaLnBrk="1" hangingPunct="1"/>
              <a:t>50</a:t>
            </a:fld>
            <a:endParaRPr lang="en-US" sz="1200">
              <a:latin typeface="Verdana" charset="0"/>
            </a:endParaRPr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2950" cy="3416300"/>
          </a:xfrm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fr-CA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F692DAB-2FD6-D047-8181-B7CCFF47432B}" type="slidenum">
              <a:rPr lang="en-US" sz="1200">
                <a:latin typeface="Verdana" charset="0"/>
              </a:rPr>
              <a:pPr eaLnBrk="1" hangingPunct="1"/>
              <a:t>6</a:t>
            </a:fld>
            <a:endParaRPr lang="en-US" sz="1200">
              <a:latin typeface="Verdana" charset="0"/>
            </a:endParaRPr>
          </a:p>
        </p:txBody>
      </p:sp>
      <p:sp>
        <p:nvSpPr>
          <p:cNvPr id="27651" name="Text Box 2"/>
          <p:cNvSpPr txBox="1">
            <a:spLocks noChangeArrowheads="1"/>
          </p:cNvSpPr>
          <p:nvPr/>
        </p:nvSpPr>
        <p:spPr bwMode="auto">
          <a:xfrm>
            <a:off x="1149350" y="686239"/>
            <a:ext cx="4559300" cy="342959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1800"/>
          </a:p>
        </p:txBody>
      </p:sp>
      <p:sp>
        <p:nvSpPr>
          <p:cNvPr id="27652" name="Text Box 3"/>
          <p:cNvSpPr>
            <a:spLocks noGrp="1" noChangeArrowheads="1"/>
          </p:cNvSpPr>
          <p:nvPr>
            <p:ph type="body"/>
          </p:nvPr>
        </p:nvSpPr>
        <p:spPr>
          <a:xfrm>
            <a:off x="914400" y="4343519"/>
            <a:ext cx="5030788" cy="411424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1">
              <a:lnSpc>
                <a:spcPct val="93000"/>
              </a:lnSpc>
              <a:spcBef>
                <a:spcPts val="375"/>
              </a:spcBef>
              <a:buSzPct val="45000"/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GB" sz="1000">
                <a:latin typeface="Arial" charset="0"/>
              </a:rPr>
              <a:t>Whitehead Inst. got 16 blocks on X; distance=13.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F692DAB-2FD6-D047-8181-B7CCFF47432B}" type="slidenum">
              <a:rPr lang="en-US" sz="1200">
                <a:latin typeface="Verdana" charset="0"/>
              </a:rPr>
              <a:pPr eaLnBrk="1" hangingPunct="1"/>
              <a:t>51</a:t>
            </a:fld>
            <a:endParaRPr lang="en-US" sz="1200">
              <a:latin typeface="Verdana" charset="0"/>
            </a:endParaRPr>
          </a:p>
        </p:txBody>
      </p:sp>
      <p:sp>
        <p:nvSpPr>
          <p:cNvPr id="27651" name="Text Box 2"/>
          <p:cNvSpPr txBox="1">
            <a:spLocks noChangeArrowheads="1"/>
          </p:cNvSpPr>
          <p:nvPr/>
        </p:nvSpPr>
        <p:spPr bwMode="auto">
          <a:xfrm>
            <a:off x="1149350" y="686239"/>
            <a:ext cx="4559300" cy="342959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1800"/>
          </a:p>
        </p:txBody>
      </p:sp>
      <p:sp>
        <p:nvSpPr>
          <p:cNvPr id="27652" name="Text Box 3"/>
          <p:cNvSpPr>
            <a:spLocks noGrp="1" noChangeArrowheads="1"/>
          </p:cNvSpPr>
          <p:nvPr>
            <p:ph type="body"/>
          </p:nvPr>
        </p:nvSpPr>
        <p:spPr>
          <a:xfrm>
            <a:off x="914400" y="4343519"/>
            <a:ext cx="5030788" cy="411424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1">
              <a:lnSpc>
                <a:spcPct val="93000"/>
              </a:lnSpc>
              <a:spcBef>
                <a:spcPts val="375"/>
              </a:spcBef>
              <a:buSzPct val="45000"/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GB" sz="1000">
                <a:latin typeface="Arial" charset="0"/>
              </a:rPr>
              <a:t>Whitehead Inst. got 16 blocks on X; distance=13.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FDB92D2-2F3D-2943-996B-280C06BCC4B7}" type="slidenum">
              <a:rPr lang="en-US" sz="1200">
                <a:latin typeface="Verdana" charset="0"/>
              </a:rPr>
              <a:pPr eaLnBrk="1" hangingPunct="1"/>
              <a:t>55</a:t>
            </a:fld>
            <a:endParaRPr lang="en-US" sz="1200">
              <a:latin typeface="Verdana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66863" y="860425"/>
            <a:ext cx="3921125" cy="2941638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6325" y="4088768"/>
            <a:ext cx="4910138" cy="326560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05FCD46-1E57-8F4B-8E98-B80FBB930B98}" type="slidenum">
              <a:rPr lang="en-US" sz="1200">
                <a:latin typeface="Verdana" charset="0"/>
              </a:rPr>
              <a:pPr eaLnBrk="1" hangingPunct="1"/>
              <a:t>56</a:t>
            </a:fld>
            <a:endParaRPr lang="en-US" sz="1200">
              <a:latin typeface="Verdana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66863" y="860425"/>
            <a:ext cx="3921125" cy="2941638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6325" y="4088768"/>
            <a:ext cx="4910138" cy="326560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C3C928D-8221-0E47-85EC-6C0A73D916FE}" type="slidenum">
              <a:rPr lang="en-US" sz="1200">
                <a:latin typeface="Verdana" charset="0"/>
              </a:rPr>
              <a:pPr eaLnBrk="1" hangingPunct="1"/>
              <a:t>57</a:t>
            </a:fld>
            <a:endParaRPr lang="en-US" sz="1200">
              <a:latin typeface="Verdana" charset="0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66863" y="860425"/>
            <a:ext cx="3921125" cy="2941638"/>
          </a:xfrm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6325" y="4088768"/>
            <a:ext cx="4910138" cy="326560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C0251F0-DDB1-4147-9041-0880344A55D4}" type="slidenum">
              <a:rPr lang="en-US" sz="1200">
                <a:latin typeface="Verdana" charset="0"/>
              </a:rPr>
              <a:pPr eaLnBrk="1" hangingPunct="1"/>
              <a:t>58</a:t>
            </a:fld>
            <a:endParaRPr lang="en-US" sz="1200">
              <a:latin typeface="Verdana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66863" y="860425"/>
            <a:ext cx="3921125" cy="2941638"/>
          </a:xfrm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6325" y="4088768"/>
            <a:ext cx="4910138" cy="326560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C0251F0-DDB1-4147-9041-0880344A55D4}" type="slidenum">
              <a:rPr lang="en-US" sz="1200">
                <a:latin typeface="Verdana" charset="0"/>
              </a:rPr>
              <a:pPr eaLnBrk="1" hangingPunct="1"/>
              <a:t>59</a:t>
            </a:fld>
            <a:endParaRPr lang="en-US" sz="1200">
              <a:latin typeface="Verdana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66863" y="860425"/>
            <a:ext cx="3921125" cy="2941638"/>
          </a:xfrm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6325" y="4088768"/>
            <a:ext cx="4910138" cy="326560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C0251F0-DDB1-4147-9041-0880344A55D4}" type="slidenum">
              <a:rPr lang="en-US" sz="1200">
                <a:latin typeface="Verdana" charset="0"/>
              </a:rPr>
              <a:pPr eaLnBrk="1" hangingPunct="1"/>
              <a:t>60</a:t>
            </a:fld>
            <a:endParaRPr lang="en-US" sz="1200">
              <a:latin typeface="Verdana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66863" y="860425"/>
            <a:ext cx="3921125" cy="2941638"/>
          </a:xfrm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6325" y="4088768"/>
            <a:ext cx="4910138" cy="326560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DDCED59-7478-2848-AA4C-6AA20E043E7B}" type="slidenum">
              <a:rPr lang="en-US" sz="1200">
                <a:latin typeface="Verdana" charset="0"/>
              </a:rPr>
              <a:pPr eaLnBrk="1" hangingPunct="1"/>
              <a:t>61</a:t>
            </a:fld>
            <a:endParaRPr lang="en-US" sz="1200">
              <a:latin typeface="Verdana" charset="0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22388" y="879475"/>
            <a:ext cx="4216400" cy="3163888"/>
          </a:xfrm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2038" y="4349888"/>
            <a:ext cx="4743450" cy="351398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F692DAB-2FD6-D047-8181-B7CCFF47432B}" type="slidenum">
              <a:rPr lang="en-US" sz="1200">
                <a:latin typeface="Verdana" charset="0"/>
              </a:rPr>
              <a:pPr eaLnBrk="1" hangingPunct="1"/>
              <a:t>62</a:t>
            </a:fld>
            <a:endParaRPr lang="en-US" sz="1200">
              <a:latin typeface="Verdana" charset="0"/>
            </a:endParaRPr>
          </a:p>
        </p:txBody>
      </p:sp>
      <p:sp>
        <p:nvSpPr>
          <p:cNvPr id="27651" name="Text Box 2"/>
          <p:cNvSpPr txBox="1">
            <a:spLocks noChangeArrowheads="1"/>
          </p:cNvSpPr>
          <p:nvPr/>
        </p:nvSpPr>
        <p:spPr bwMode="auto">
          <a:xfrm>
            <a:off x="1149350" y="686239"/>
            <a:ext cx="4559300" cy="342959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1800"/>
          </a:p>
        </p:txBody>
      </p:sp>
      <p:sp>
        <p:nvSpPr>
          <p:cNvPr id="27652" name="Text Box 3"/>
          <p:cNvSpPr>
            <a:spLocks noGrp="1" noChangeArrowheads="1"/>
          </p:cNvSpPr>
          <p:nvPr>
            <p:ph type="body"/>
          </p:nvPr>
        </p:nvSpPr>
        <p:spPr>
          <a:xfrm>
            <a:off x="914400" y="4343519"/>
            <a:ext cx="5030788" cy="411424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1">
              <a:lnSpc>
                <a:spcPct val="93000"/>
              </a:lnSpc>
              <a:spcBef>
                <a:spcPts val="375"/>
              </a:spcBef>
              <a:buSzPct val="45000"/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GB" sz="1000">
                <a:latin typeface="Arial" charset="0"/>
              </a:rPr>
              <a:t>Whitehead Inst. got 16 blocks on X; distance=13.</a:t>
            </a: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5CFFFDC-CF52-2A43-9557-23FEC823C84A}" type="slidenum">
              <a:rPr lang="en-US" sz="1200">
                <a:latin typeface="Verdana" charset="0"/>
              </a:rPr>
              <a:pPr eaLnBrk="1" hangingPunct="1"/>
              <a:t>63</a:t>
            </a:fld>
            <a:endParaRPr lang="en-US" sz="1200">
              <a:latin typeface="Verdana" charset="0"/>
            </a:endParaRPr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66863" y="860425"/>
            <a:ext cx="3921125" cy="2941638"/>
          </a:xfrm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6325" y="4088768"/>
            <a:ext cx="4910138" cy="326560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F692DAB-2FD6-D047-8181-B7CCFF47432B}" type="slidenum">
              <a:rPr lang="en-US" sz="1200">
                <a:latin typeface="Verdana" charset="0"/>
              </a:rPr>
              <a:pPr eaLnBrk="1" hangingPunct="1"/>
              <a:t>7</a:t>
            </a:fld>
            <a:endParaRPr lang="en-US" sz="1200">
              <a:latin typeface="Verdana" charset="0"/>
            </a:endParaRPr>
          </a:p>
        </p:txBody>
      </p:sp>
      <p:sp>
        <p:nvSpPr>
          <p:cNvPr id="27651" name="Text Box 2"/>
          <p:cNvSpPr txBox="1">
            <a:spLocks noChangeArrowheads="1"/>
          </p:cNvSpPr>
          <p:nvPr/>
        </p:nvSpPr>
        <p:spPr bwMode="auto">
          <a:xfrm>
            <a:off x="1149350" y="686239"/>
            <a:ext cx="4559300" cy="342959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1800"/>
          </a:p>
        </p:txBody>
      </p:sp>
      <p:sp>
        <p:nvSpPr>
          <p:cNvPr id="27652" name="Text Box 3"/>
          <p:cNvSpPr>
            <a:spLocks noGrp="1" noChangeArrowheads="1"/>
          </p:cNvSpPr>
          <p:nvPr>
            <p:ph type="body"/>
          </p:nvPr>
        </p:nvSpPr>
        <p:spPr>
          <a:xfrm>
            <a:off x="914400" y="4343519"/>
            <a:ext cx="5030788" cy="411424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1">
              <a:lnSpc>
                <a:spcPct val="93000"/>
              </a:lnSpc>
              <a:spcBef>
                <a:spcPts val="375"/>
              </a:spcBef>
              <a:buSzPct val="45000"/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GB" sz="1000">
                <a:latin typeface="Arial" charset="0"/>
              </a:rPr>
              <a:t>Whitehead Inst. got 16 blocks on X; distance=13.</a:t>
            </a: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5CFFFDC-CF52-2A43-9557-23FEC823C84A}" type="slidenum">
              <a:rPr lang="en-US" sz="1200">
                <a:latin typeface="Verdana" charset="0"/>
              </a:rPr>
              <a:pPr eaLnBrk="1" hangingPunct="1"/>
              <a:t>64</a:t>
            </a:fld>
            <a:endParaRPr lang="en-US" sz="1200">
              <a:latin typeface="Verdana" charset="0"/>
            </a:endParaRPr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66863" y="860425"/>
            <a:ext cx="3921125" cy="2941638"/>
          </a:xfrm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6325" y="4088768"/>
            <a:ext cx="4910138" cy="326560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C5E3FD1-8D5E-4A46-AEF7-1235FC83E2F6}" type="slidenum">
              <a:rPr lang="en-US" sz="1200">
                <a:latin typeface="Verdana" charset="0"/>
              </a:rPr>
              <a:pPr eaLnBrk="1" hangingPunct="1"/>
              <a:t>65</a:t>
            </a:fld>
            <a:endParaRPr lang="en-US" sz="1200">
              <a:latin typeface="Verdana" charset="0"/>
            </a:endParaRPr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66863" y="860425"/>
            <a:ext cx="3921125" cy="2941638"/>
          </a:xfrm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6325" y="4088768"/>
            <a:ext cx="4910138" cy="326560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C5E3FD1-8D5E-4A46-AEF7-1235FC83E2F6}" type="slidenum">
              <a:rPr lang="en-US" sz="1200">
                <a:latin typeface="Verdana" charset="0"/>
              </a:rPr>
              <a:pPr eaLnBrk="1" hangingPunct="1"/>
              <a:t>66</a:t>
            </a:fld>
            <a:endParaRPr lang="en-US" sz="1200">
              <a:latin typeface="Verdana" charset="0"/>
            </a:endParaRPr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66863" y="860425"/>
            <a:ext cx="3921125" cy="2941638"/>
          </a:xfrm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6325" y="4088768"/>
            <a:ext cx="4910138" cy="326560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C5E3FD1-8D5E-4A46-AEF7-1235FC83E2F6}" type="slidenum">
              <a:rPr lang="en-US" sz="1200">
                <a:latin typeface="Verdana" charset="0"/>
              </a:rPr>
              <a:pPr eaLnBrk="1" hangingPunct="1"/>
              <a:t>67</a:t>
            </a:fld>
            <a:endParaRPr lang="en-US" sz="1200">
              <a:latin typeface="Verdana" charset="0"/>
            </a:endParaRPr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66863" y="860425"/>
            <a:ext cx="3921125" cy="2941638"/>
          </a:xfrm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6325" y="4088768"/>
            <a:ext cx="4910138" cy="326560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C5E3FD1-8D5E-4A46-AEF7-1235FC83E2F6}" type="slidenum">
              <a:rPr lang="en-US" sz="1200">
                <a:latin typeface="Verdana" charset="0"/>
              </a:rPr>
              <a:pPr eaLnBrk="1" hangingPunct="1"/>
              <a:t>68</a:t>
            </a:fld>
            <a:endParaRPr lang="en-US" sz="1200">
              <a:latin typeface="Verdana" charset="0"/>
            </a:endParaRPr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66863" y="860425"/>
            <a:ext cx="3921125" cy="2941638"/>
          </a:xfrm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6325" y="4088768"/>
            <a:ext cx="4910138" cy="326560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C5E3FD1-8D5E-4A46-AEF7-1235FC83E2F6}" type="slidenum">
              <a:rPr lang="en-US" sz="1200">
                <a:latin typeface="Verdana" charset="0"/>
              </a:rPr>
              <a:pPr eaLnBrk="1" hangingPunct="1"/>
              <a:t>69</a:t>
            </a:fld>
            <a:endParaRPr lang="en-US" sz="1200">
              <a:latin typeface="Verdana" charset="0"/>
            </a:endParaRPr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66863" y="860425"/>
            <a:ext cx="3921125" cy="2941638"/>
          </a:xfrm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6325" y="4088768"/>
            <a:ext cx="4910138" cy="326560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EAA1CA0-CDE5-874A-B387-0ECAEC754E27}" type="slidenum">
              <a:rPr lang="en-US" sz="1200">
                <a:latin typeface="Verdana" charset="0"/>
                <a:cs typeface="Arial" charset="0"/>
              </a:rPr>
              <a:pPr eaLnBrk="1" hangingPunct="1"/>
              <a:t>70</a:t>
            </a:fld>
            <a:endParaRPr lang="en-US" sz="1200">
              <a:latin typeface="Verdana" charset="0"/>
              <a:cs typeface="Arial" charset="0"/>
            </a:endParaRPr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71625" y="859787"/>
            <a:ext cx="3911600" cy="2942384"/>
          </a:xfrm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6325" y="4088768"/>
            <a:ext cx="4910138" cy="326560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AECFCF2-B9E4-6742-8991-B3CBA021592B}" type="slidenum">
              <a:rPr lang="en-US" sz="1200">
                <a:latin typeface="Verdana" charset="0"/>
              </a:rPr>
              <a:pPr eaLnBrk="1" hangingPunct="1"/>
              <a:t>75</a:t>
            </a:fld>
            <a:endParaRPr lang="en-US" sz="1200">
              <a:latin typeface="Verdana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66863" y="860425"/>
            <a:ext cx="3921125" cy="2941638"/>
          </a:xfrm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6325" y="4088768"/>
            <a:ext cx="4910138" cy="326560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AECFCF2-B9E4-6742-8991-B3CBA021592B}" type="slidenum">
              <a:rPr lang="en-US" sz="1200">
                <a:latin typeface="Verdana" charset="0"/>
              </a:rPr>
              <a:pPr eaLnBrk="1" hangingPunct="1"/>
              <a:t>76</a:t>
            </a:fld>
            <a:endParaRPr lang="en-US" sz="1200">
              <a:latin typeface="Verdana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66863" y="860425"/>
            <a:ext cx="3921125" cy="2941638"/>
          </a:xfrm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6325" y="4088768"/>
            <a:ext cx="4910138" cy="326560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5E6A3F3-8F0C-374A-B639-8C4B2F50AF6D}" type="slidenum">
              <a:rPr lang="en-US" sz="1200">
                <a:latin typeface="Verdana" charset="0"/>
              </a:rPr>
              <a:pPr eaLnBrk="1" hangingPunct="1"/>
              <a:t>77</a:t>
            </a:fld>
            <a:endParaRPr lang="en-US" sz="1200">
              <a:latin typeface="Verdana" charset="0"/>
            </a:endParaRPr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66863" y="860425"/>
            <a:ext cx="3921125" cy="2941638"/>
          </a:xfrm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6325" y="4088768"/>
            <a:ext cx="4910138" cy="326560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F692DAB-2FD6-D047-8181-B7CCFF47432B}" type="slidenum">
              <a:rPr lang="en-US" sz="1200">
                <a:latin typeface="Verdana" charset="0"/>
              </a:rPr>
              <a:pPr eaLnBrk="1" hangingPunct="1"/>
              <a:t>8</a:t>
            </a:fld>
            <a:endParaRPr lang="en-US" sz="1200">
              <a:latin typeface="Verdana" charset="0"/>
            </a:endParaRPr>
          </a:p>
        </p:txBody>
      </p:sp>
      <p:sp>
        <p:nvSpPr>
          <p:cNvPr id="27651" name="Text Box 2"/>
          <p:cNvSpPr txBox="1">
            <a:spLocks noChangeArrowheads="1"/>
          </p:cNvSpPr>
          <p:nvPr/>
        </p:nvSpPr>
        <p:spPr bwMode="auto">
          <a:xfrm>
            <a:off x="1149350" y="686239"/>
            <a:ext cx="4559300" cy="342959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1800"/>
          </a:p>
        </p:txBody>
      </p:sp>
      <p:sp>
        <p:nvSpPr>
          <p:cNvPr id="27652" name="Text Box 3"/>
          <p:cNvSpPr>
            <a:spLocks noGrp="1" noChangeArrowheads="1"/>
          </p:cNvSpPr>
          <p:nvPr>
            <p:ph type="body"/>
          </p:nvPr>
        </p:nvSpPr>
        <p:spPr>
          <a:xfrm>
            <a:off x="914400" y="4343519"/>
            <a:ext cx="5030788" cy="411424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1">
              <a:lnSpc>
                <a:spcPct val="93000"/>
              </a:lnSpc>
              <a:spcBef>
                <a:spcPts val="375"/>
              </a:spcBef>
              <a:buSzPct val="45000"/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GB" sz="1000">
                <a:latin typeface="Arial" charset="0"/>
              </a:rPr>
              <a:t>Whitehead Inst. got 16 blocks on X; distance=13.</a:t>
            </a: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5E6A3F3-8F0C-374A-B639-8C4B2F50AF6D}" type="slidenum">
              <a:rPr lang="en-US" sz="1200">
                <a:latin typeface="Verdana" charset="0"/>
              </a:rPr>
              <a:pPr eaLnBrk="1" hangingPunct="1"/>
              <a:t>78</a:t>
            </a:fld>
            <a:endParaRPr lang="en-US" sz="1200">
              <a:latin typeface="Verdana" charset="0"/>
            </a:endParaRPr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66863" y="860425"/>
            <a:ext cx="3921125" cy="2941638"/>
          </a:xfrm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6325" y="4088768"/>
            <a:ext cx="4910138" cy="326560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99A5D2C-FF55-1B47-8DCF-2BEA297760ED}" type="slidenum">
              <a:rPr lang="en-US" sz="1200">
                <a:latin typeface="Verdana" charset="0"/>
              </a:rPr>
              <a:pPr eaLnBrk="1" hangingPunct="1"/>
              <a:t>79</a:t>
            </a:fld>
            <a:endParaRPr lang="en-US" sz="1200">
              <a:latin typeface="Verdana" charset="0"/>
            </a:endParaRPr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22388" y="879475"/>
            <a:ext cx="4216400" cy="3163888"/>
          </a:xfrm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2038" y="4349888"/>
            <a:ext cx="4743450" cy="351398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99A5D2C-FF55-1B47-8DCF-2BEA297760ED}" type="slidenum">
              <a:rPr lang="en-US" sz="1200">
                <a:latin typeface="Verdana" charset="0"/>
              </a:rPr>
              <a:pPr eaLnBrk="1" hangingPunct="1"/>
              <a:t>80</a:t>
            </a:fld>
            <a:endParaRPr lang="en-US" sz="1200">
              <a:latin typeface="Verdana" charset="0"/>
            </a:endParaRPr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22388" y="879475"/>
            <a:ext cx="4216400" cy="3163888"/>
          </a:xfrm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2038" y="4349888"/>
            <a:ext cx="4743450" cy="351398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F692DAB-2FD6-D047-8181-B7CCFF47432B}" type="slidenum">
              <a:rPr lang="en-US" sz="1200">
                <a:latin typeface="Verdana" charset="0"/>
              </a:rPr>
              <a:pPr eaLnBrk="1" hangingPunct="1"/>
              <a:t>81</a:t>
            </a:fld>
            <a:endParaRPr lang="en-US" sz="1200">
              <a:latin typeface="Verdana" charset="0"/>
            </a:endParaRPr>
          </a:p>
        </p:txBody>
      </p:sp>
      <p:sp>
        <p:nvSpPr>
          <p:cNvPr id="27651" name="Text Box 2"/>
          <p:cNvSpPr txBox="1">
            <a:spLocks noChangeArrowheads="1"/>
          </p:cNvSpPr>
          <p:nvPr/>
        </p:nvSpPr>
        <p:spPr bwMode="auto">
          <a:xfrm>
            <a:off x="1149350" y="686239"/>
            <a:ext cx="4559300" cy="342959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1800"/>
          </a:p>
        </p:txBody>
      </p:sp>
      <p:sp>
        <p:nvSpPr>
          <p:cNvPr id="27652" name="Text Box 3"/>
          <p:cNvSpPr>
            <a:spLocks noGrp="1" noChangeArrowheads="1"/>
          </p:cNvSpPr>
          <p:nvPr>
            <p:ph type="body"/>
          </p:nvPr>
        </p:nvSpPr>
        <p:spPr>
          <a:xfrm>
            <a:off x="914400" y="4343519"/>
            <a:ext cx="5030788" cy="411424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1">
              <a:lnSpc>
                <a:spcPct val="93000"/>
              </a:lnSpc>
              <a:spcBef>
                <a:spcPts val="375"/>
              </a:spcBef>
              <a:buSzPct val="45000"/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GB" sz="1000">
                <a:latin typeface="Arial" charset="0"/>
              </a:rPr>
              <a:t>Whitehead Inst. got 16 blocks on X; distance=13.</a:t>
            </a: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CBCB628-6134-4542-8742-CD66372751A0}" type="slidenum">
              <a:rPr lang="en-US" sz="1200">
                <a:latin typeface="Verdana" charset="0"/>
              </a:rPr>
              <a:pPr eaLnBrk="1" hangingPunct="1"/>
              <a:t>82</a:t>
            </a:fld>
            <a:endParaRPr lang="en-US" sz="1200">
              <a:latin typeface="Verdana" charset="0"/>
            </a:endParaRPr>
          </a:p>
        </p:txBody>
      </p:sp>
      <p:sp>
        <p:nvSpPr>
          <p:cNvPr id="181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66863" y="860425"/>
            <a:ext cx="3921125" cy="2941638"/>
          </a:xfrm>
          <a:ln/>
        </p:spPr>
      </p:sp>
      <p:sp>
        <p:nvSpPr>
          <p:cNvPr id="181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6325" y="4088768"/>
            <a:ext cx="4910138" cy="326560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A1C39C8-6B35-9845-B5AF-460BF02F06E4}" type="slidenum">
              <a:rPr lang="en-US" sz="1200">
                <a:latin typeface="Verdana" charset="0"/>
              </a:rPr>
              <a:pPr eaLnBrk="1" hangingPunct="1"/>
              <a:t>84</a:t>
            </a:fld>
            <a:endParaRPr lang="en-US" sz="1200">
              <a:latin typeface="Verdana" charset="0"/>
            </a:endParaRPr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22388" y="879475"/>
            <a:ext cx="4216400" cy="3163888"/>
          </a:xfrm>
          <a:ln/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2038" y="4349888"/>
            <a:ext cx="4743450" cy="351398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6BDF394-EF79-BF45-8898-7636CFEF0A55}" type="slidenum">
              <a:rPr lang="en-US" sz="1200">
                <a:latin typeface="Verdana" charset="0"/>
              </a:rPr>
              <a:pPr eaLnBrk="1" hangingPunct="1"/>
              <a:t>86</a:t>
            </a:fld>
            <a:endParaRPr lang="en-US" sz="1200">
              <a:latin typeface="Verdana" charset="0"/>
            </a:endParaRPr>
          </a:p>
        </p:txBody>
      </p:sp>
      <p:sp>
        <p:nvSpPr>
          <p:cNvPr id="18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22388" y="879475"/>
            <a:ext cx="4216400" cy="3163888"/>
          </a:xfrm>
          <a:ln/>
        </p:spPr>
      </p:sp>
      <p:sp>
        <p:nvSpPr>
          <p:cNvPr id="188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2038" y="4349888"/>
            <a:ext cx="4743450" cy="351398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6BDF394-EF79-BF45-8898-7636CFEF0A55}" type="slidenum">
              <a:rPr lang="en-US" sz="1200">
                <a:latin typeface="Verdana" charset="0"/>
              </a:rPr>
              <a:pPr eaLnBrk="1" hangingPunct="1"/>
              <a:t>87</a:t>
            </a:fld>
            <a:endParaRPr lang="en-US" sz="1200">
              <a:latin typeface="Verdana" charset="0"/>
            </a:endParaRPr>
          </a:p>
        </p:txBody>
      </p:sp>
      <p:sp>
        <p:nvSpPr>
          <p:cNvPr id="18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22388" y="879475"/>
            <a:ext cx="4216400" cy="3163888"/>
          </a:xfrm>
          <a:ln/>
        </p:spPr>
      </p:sp>
      <p:sp>
        <p:nvSpPr>
          <p:cNvPr id="188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2038" y="4349888"/>
            <a:ext cx="4743450" cy="351398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F692DAB-2FD6-D047-8181-B7CCFF47432B}" type="slidenum">
              <a:rPr lang="en-US" sz="1200">
                <a:latin typeface="Verdana" charset="0"/>
              </a:rPr>
              <a:pPr eaLnBrk="1" hangingPunct="1"/>
              <a:t>88</a:t>
            </a:fld>
            <a:endParaRPr lang="en-US" sz="1200">
              <a:latin typeface="Verdana" charset="0"/>
            </a:endParaRPr>
          </a:p>
        </p:txBody>
      </p:sp>
      <p:sp>
        <p:nvSpPr>
          <p:cNvPr id="27651" name="Text Box 2"/>
          <p:cNvSpPr txBox="1">
            <a:spLocks noChangeArrowheads="1"/>
          </p:cNvSpPr>
          <p:nvPr/>
        </p:nvSpPr>
        <p:spPr bwMode="auto">
          <a:xfrm>
            <a:off x="1149350" y="686239"/>
            <a:ext cx="4559300" cy="342959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1800"/>
          </a:p>
        </p:txBody>
      </p:sp>
      <p:sp>
        <p:nvSpPr>
          <p:cNvPr id="27652" name="Text Box 3"/>
          <p:cNvSpPr>
            <a:spLocks noGrp="1" noChangeArrowheads="1"/>
          </p:cNvSpPr>
          <p:nvPr>
            <p:ph type="body"/>
          </p:nvPr>
        </p:nvSpPr>
        <p:spPr>
          <a:xfrm>
            <a:off x="914400" y="4343519"/>
            <a:ext cx="5030788" cy="411424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1">
              <a:lnSpc>
                <a:spcPct val="93000"/>
              </a:lnSpc>
              <a:spcBef>
                <a:spcPts val="375"/>
              </a:spcBef>
              <a:buSzPct val="45000"/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GB" sz="1000">
                <a:latin typeface="Arial" charset="0"/>
              </a:rPr>
              <a:t>Whitehead Inst. got 16 blocks on X; distance=13.</a:t>
            </a: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009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2600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154859A-2DAE-1B46-B5D2-EA0F9EAEFEB4}" type="slidenum">
              <a:rPr lang="en-US" sz="1200">
                <a:latin typeface="Verdana" charset="0"/>
              </a:rPr>
              <a:pPr eaLnBrk="1" hangingPunct="1"/>
              <a:t>89</a:t>
            </a:fld>
            <a:endParaRPr lang="en-US" sz="1200">
              <a:latin typeface="Verdana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F692DAB-2FD6-D047-8181-B7CCFF47432B}" type="slidenum">
              <a:rPr lang="en-US" sz="1200">
                <a:latin typeface="Verdana" charset="0"/>
              </a:rPr>
              <a:pPr eaLnBrk="1" hangingPunct="1"/>
              <a:t>9</a:t>
            </a:fld>
            <a:endParaRPr lang="en-US" sz="1200">
              <a:latin typeface="Verdana" charset="0"/>
            </a:endParaRPr>
          </a:p>
        </p:txBody>
      </p:sp>
      <p:sp>
        <p:nvSpPr>
          <p:cNvPr id="27651" name="Text Box 2"/>
          <p:cNvSpPr txBox="1">
            <a:spLocks noChangeArrowheads="1"/>
          </p:cNvSpPr>
          <p:nvPr/>
        </p:nvSpPr>
        <p:spPr bwMode="auto">
          <a:xfrm>
            <a:off x="1149350" y="686239"/>
            <a:ext cx="4559300" cy="342959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1800"/>
          </a:p>
        </p:txBody>
      </p:sp>
      <p:sp>
        <p:nvSpPr>
          <p:cNvPr id="27652" name="Text Box 3"/>
          <p:cNvSpPr>
            <a:spLocks noGrp="1" noChangeArrowheads="1"/>
          </p:cNvSpPr>
          <p:nvPr>
            <p:ph type="body"/>
          </p:nvPr>
        </p:nvSpPr>
        <p:spPr>
          <a:xfrm>
            <a:off x="914400" y="4343519"/>
            <a:ext cx="5030788" cy="411424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1">
              <a:lnSpc>
                <a:spcPct val="93000"/>
              </a:lnSpc>
              <a:spcBef>
                <a:spcPts val="375"/>
              </a:spcBef>
              <a:buSzPct val="45000"/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GB" sz="1000">
                <a:latin typeface="Arial" charset="0"/>
              </a:rPr>
              <a:t>Whitehead Inst. got 16 blocks on X; distance=13.</a:t>
            </a: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009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2600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154859A-2DAE-1B46-B5D2-EA0F9EAEFEB4}" type="slidenum">
              <a:rPr lang="en-US" sz="1200">
                <a:latin typeface="Verdana" charset="0"/>
              </a:rPr>
              <a:pPr eaLnBrk="1" hangingPunct="1"/>
              <a:t>90</a:t>
            </a:fld>
            <a:endParaRPr lang="en-US" sz="1200">
              <a:latin typeface="Verdana" charset="0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009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2600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154859A-2DAE-1B46-B5D2-EA0F9EAEFEB4}" type="slidenum">
              <a:rPr lang="en-US" sz="1200">
                <a:latin typeface="Verdana" charset="0"/>
              </a:rPr>
              <a:pPr eaLnBrk="1" hangingPunct="1"/>
              <a:t>91</a:t>
            </a:fld>
            <a:endParaRPr lang="en-US" sz="1200">
              <a:latin typeface="Verdana" charset="0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009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2600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154859A-2DAE-1B46-B5D2-EA0F9EAEFEB4}" type="slidenum">
              <a:rPr lang="en-US" sz="1200">
                <a:latin typeface="Verdana" charset="0"/>
              </a:rPr>
              <a:pPr eaLnBrk="1" hangingPunct="1"/>
              <a:t>92</a:t>
            </a:fld>
            <a:endParaRPr lang="en-US" sz="1200">
              <a:latin typeface="Verdana" charset="0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815A5F9-6892-0E4A-B94D-90781D2ACC8A}" type="slidenum">
              <a:rPr lang="en-US" sz="1200">
                <a:latin typeface="Verdana" charset="0"/>
              </a:rPr>
              <a:pPr eaLnBrk="1" hangingPunct="1"/>
              <a:t>93</a:t>
            </a:fld>
            <a:endParaRPr lang="en-US" sz="1200">
              <a:latin typeface="Verdana" charset="0"/>
            </a:endParaRPr>
          </a:p>
        </p:txBody>
      </p:sp>
      <p:sp>
        <p:nvSpPr>
          <p:cNvPr id="286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</a:rPr>
              <a:t># clumps of b.p. w/in .668 Mb in uniform distrib expected to be 43, vs. our 190 b.p. re-uses.</a:t>
            </a: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20800" y="879475"/>
            <a:ext cx="4216400" cy="3163888"/>
          </a:xfrm>
          <a:solidFill>
            <a:srgbClr val="FFFFFF"/>
          </a:solidFill>
          <a:ln/>
        </p:spPr>
      </p:sp>
      <p:sp>
        <p:nvSpPr>
          <p:cNvPr id="35328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0450" y="4349889"/>
            <a:ext cx="4740275" cy="351239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20800" y="879475"/>
            <a:ext cx="4216400" cy="3163888"/>
          </a:xfrm>
          <a:solidFill>
            <a:srgbClr val="FFFFFF"/>
          </a:solidFill>
          <a:ln/>
        </p:spPr>
      </p:sp>
      <p:sp>
        <p:nvSpPr>
          <p:cNvPr id="35328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0450" y="4349889"/>
            <a:ext cx="4740275" cy="351239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20800" y="879475"/>
            <a:ext cx="4216400" cy="3163888"/>
          </a:xfrm>
          <a:solidFill>
            <a:srgbClr val="FFFFFF"/>
          </a:solidFill>
          <a:ln/>
        </p:spPr>
      </p:sp>
      <p:sp>
        <p:nvSpPr>
          <p:cNvPr id="35328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0450" y="4349889"/>
            <a:ext cx="4740275" cy="351239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20800" y="879475"/>
            <a:ext cx="4216400" cy="3163888"/>
          </a:xfrm>
          <a:solidFill>
            <a:srgbClr val="FFFFFF"/>
          </a:solidFill>
          <a:ln/>
        </p:spPr>
      </p:sp>
      <p:sp>
        <p:nvSpPr>
          <p:cNvPr id="35328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0450" y="4349889"/>
            <a:ext cx="4740275" cy="351239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815A5F9-6892-0E4A-B94D-90781D2ACC8A}" type="slidenum">
              <a:rPr lang="en-US" sz="1200">
                <a:latin typeface="Verdana" charset="0"/>
              </a:rPr>
              <a:pPr eaLnBrk="1" hangingPunct="1"/>
              <a:t>98</a:t>
            </a:fld>
            <a:endParaRPr lang="en-US" sz="1200">
              <a:latin typeface="Verdana" charset="0"/>
            </a:endParaRPr>
          </a:p>
        </p:txBody>
      </p:sp>
      <p:sp>
        <p:nvSpPr>
          <p:cNvPr id="286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</a:rPr>
              <a:t># clumps of b.p. w/in .668 Mb in uniform distrib expected to be 43, vs. our 190 b.p. re-uses.</a:t>
            </a: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815A5F9-6892-0E4A-B94D-90781D2ACC8A}" type="slidenum">
              <a:rPr lang="en-US" sz="1200">
                <a:latin typeface="Verdana" charset="0"/>
              </a:rPr>
              <a:pPr eaLnBrk="1" hangingPunct="1"/>
              <a:t>99</a:t>
            </a:fld>
            <a:endParaRPr lang="en-US" sz="1200">
              <a:latin typeface="Verdana" charset="0"/>
            </a:endParaRPr>
          </a:p>
        </p:txBody>
      </p:sp>
      <p:sp>
        <p:nvSpPr>
          <p:cNvPr id="286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</a:rPr>
              <a:t># clumps of b.p. w/in .668 Mb in uniform distrib expected to be 43, vs. our 190 b.p. re-uses.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F692DAB-2FD6-D047-8181-B7CCFF47432B}" type="slidenum">
              <a:rPr lang="en-US" sz="1200">
                <a:latin typeface="Verdana" charset="0"/>
              </a:rPr>
              <a:pPr eaLnBrk="1" hangingPunct="1"/>
              <a:t>10</a:t>
            </a:fld>
            <a:endParaRPr lang="en-US" sz="1200">
              <a:latin typeface="Verdana" charset="0"/>
            </a:endParaRPr>
          </a:p>
        </p:txBody>
      </p:sp>
      <p:sp>
        <p:nvSpPr>
          <p:cNvPr id="27651" name="Text Box 2"/>
          <p:cNvSpPr txBox="1">
            <a:spLocks noChangeArrowheads="1"/>
          </p:cNvSpPr>
          <p:nvPr/>
        </p:nvSpPr>
        <p:spPr bwMode="auto">
          <a:xfrm>
            <a:off x="1149350" y="686239"/>
            <a:ext cx="4559300" cy="342959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1800"/>
          </a:p>
        </p:txBody>
      </p:sp>
      <p:sp>
        <p:nvSpPr>
          <p:cNvPr id="27652" name="Text Box 3"/>
          <p:cNvSpPr>
            <a:spLocks noGrp="1" noChangeArrowheads="1"/>
          </p:cNvSpPr>
          <p:nvPr>
            <p:ph type="body"/>
          </p:nvPr>
        </p:nvSpPr>
        <p:spPr>
          <a:xfrm>
            <a:off x="914400" y="4343519"/>
            <a:ext cx="5030788" cy="411424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1">
              <a:lnSpc>
                <a:spcPct val="93000"/>
              </a:lnSpc>
              <a:spcBef>
                <a:spcPts val="375"/>
              </a:spcBef>
              <a:buSzPct val="45000"/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GB" sz="1000">
                <a:latin typeface="Arial" charset="0"/>
              </a:rPr>
              <a:t>Whitehead Inst. got 16 blocks on X; distance=13.</a:t>
            </a: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20800" y="879475"/>
            <a:ext cx="4216400" cy="3163888"/>
          </a:xfrm>
          <a:solidFill>
            <a:srgbClr val="FFFFFF"/>
          </a:solidFill>
          <a:ln/>
        </p:spPr>
      </p:sp>
      <p:sp>
        <p:nvSpPr>
          <p:cNvPr id="35328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0450" y="4349889"/>
            <a:ext cx="4740275" cy="351239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20800" y="879475"/>
            <a:ext cx="4216400" cy="3163888"/>
          </a:xfrm>
          <a:solidFill>
            <a:srgbClr val="FFFFFF"/>
          </a:solidFill>
          <a:ln/>
        </p:spPr>
      </p:sp>
      <p:sp>
        <p:nvSpPr>
          <p:cNvPr id="35328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0450" y="4349889"/>
            <a:ext cx="4740275" cy="351239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20800" y="879475"/>
            <a:ext cx="4216400" cy="3163888"/>
          </a:xfrm>
          <a:solidFill>
            <a:srgbClr val="FFFFFF"/>
          </a:solidFill>
          <a:ln/>
        </p:spPr>
      </p:sp>
      <p:sp>
        <p:nvSpPr>
          <p:cNvPr id="35328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0450" y="4349889"/>
            <a:ext cx="4740275" cy="351239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20800" y="879475"/>
            <a:ext cx="4216400" cy="3163888"/>
          </a:xfrm>
          <a:solidFill>
            <a:srgbClr val="FFFFFF"/>
          </a:solidFill>
          <a:ln/>
        </p:spPr>
      </p:sp>
      <p:sp>
        <p:nvSpPr>
          <p:cNvPr id="35328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0450" y="4349889"/>
            <a:ext cx="4740275" cy="351239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815A5F9-6892-0E4A-B94D-90781D2ACC8A}" type="slidenum">
              <a:rPr lang="en-US" sz="1200">
                <a:latin typeface="Verdana" charset="0"/>
              </a:rPr>
              <a:pPr eaLnBrk="1" hangingPunct="1"/>
              <a:t>104</a:t>
            </a:fld>
            <a:endParaRPr lang="en-US" sz="1200">
              <a:latin typeface="Verdana" charset="0"/>
            </a:endParaRPr>
          </a:p>
        </p:txBody>
      </p:sp>
      <p:sp>
        <p:nvSpPr>
          <p:cNvPr id="286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</a:rPr>
              <a:t># clumps of b.p. w/in .668 Mb in uniform distrib expected to be 43, vs. our 190 b.p. re-uses.</a:t>
            </a: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F692DAB-2FD6-D047-8181-B7CCFF47432B}" type="slidenum">
              <a:rPr lang="en-US" sz="1200">
                <a:latin typeface="Verdana" charset="0"/>
              </a:rPr>
              <a:pPr eaLnBrk="1" hangingPunct="1"/>
              <a:t>105</a:t>
            </a:fld>
            <a:endParaRPr lang="en-US" sz="1200">
              <a:latin typeface="Verdana" charset="0"/>
            </a:endParaRPr>
          </a:p>
        </p:txBody>
      </p:sp>
      <p:sp>
        <p:nvSpPr>
          <p:cNvPr id="27651" name="Text Box 2"/>
          <p:cNvSpPr txBox="1">
            <a:spLocks noChangeArrowheads="1"/>
          </p:cNvSpPr>
          <p:nvPr/>
        </p:nvSpPr>
        <p:spPr bwMode="auto">
          <a:xfrm>
            <a:off x="1149350" y="686239"/>
            <a:ext cx="4559300" cy="342959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1800"/>
          </a:p>
        </p:txBody>
      </p:sp>
      <p:sp>
        <p:nvSpPr>
          <p:cNvPr id="27652" name="Text Box 3"/>
          <p:cNvSpPr>
            <a:spLocks noGrp="1" noChangeArrowheads="1"/>
          </p:cNvSpPr>
          <p:nvPr>
            <p:ph type="body"/>
          </p:nvPr>
        </p:nvSpPr>
        <p:spPr>
          <a:xfrm>
            <a:off x="914400" y="4343519"/>
            <a:ext cx="5030788" cy="411424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1">
              <a:lnSpc>
                <a:spcPct val="93000"/>
              </a:lnSpc>
              <a:spcBef>
                <a:spcPts val="375"/>
              </a:spcBef>
              <a:buSzPct val="45000"/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GB" sz="1000">
                <a:latin typeface="Arial" charset="0"/>
              </a:rPr>
              <a:t>Whitehead Inst. got 16 blocks on X; distance=13.</a:t>
            </a: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94A264A-888B-614E-B16C-CC97B43F751B}" type="slidenum">
              <a:rPr lang="en-US" sz="1200">
                <a:latin typeface="Verdana" charset="0"/>
              </a:rPr>
              <a:pPr eaLnBrk="1" hangingPunct="1"/>
              <a:t>106</a:t>
            </a:fld>
            <a:endParaRPr lang="en-US" sz="1200">
              <a:latin typeface="Verdana" charset="0"/>
            </a:endParaRPr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</a:rPr>
              <a:t>hour</a:t>
            </a: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8A66E3B-D101-B647-BC4E-E9D983CD4C2C}" type="slidenum">
              <a:rPr lang="en-US" sz="1200">
                <a:latin typeface="Verdana" charset="0"/>
                <a:cs typeface="Arial" charset="0"/>
              </a:rPr>
              <a:pPr eaLnBrk="1" hangingPunct="1"/>
              <a:t>113</a:t>
            </a:fld>
            <a:endParaRPr lang="en-US" sz="1200">
              <a:latin typeface="Verdana" charset="0"/>
              <a:cs typeface="Arial" charset="0"/>
            </a:endParaRPr>
          </a:p>
        </p:txBody>
      </p:sp>
      <p:sp>
        <p:nvSpPr>
          <p:cNvPr id="225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66863" y="860425"/>
            <a:ext cx="3921125" cy="2941638"/>
          </a:xfrm>
          <a:ln/>
        </p:spPr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6325" y="4088768"/>
            <a:ext cx="4910138" cy="326560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1C1BD97-658C-2C40-B0C0-E85976CF036A}" type="slidenum">
              <a:rPr lang="en-US" sz="1200">
                <a:latin typeface="Verdana" charset="0"/>
              </a:rPr>
              <a:pPr eaLnBrk="1" hangingPunct="1"/>
              <a:t>114</a:t>
            </a:fld>
            <a:endParaRPr lang="en-US" sz="1200">
              <a:latin typeface="Verdana" charset="0"/>
            </a:endParaRPr>
          </a:p>
        </p:txBody>
      </p:sp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</a:rPr>
              <a:t>hour</a:t>
            </a: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1C1BD97-658C-2C40-B0C0-E85976CF036A}" type="slidenum">
              <a:rPr lang="en-US" sz="1200">
                <a:latin typeface="Verdana" charset="0"/>
              </a:rPr>
              <a:pPr eaLnBrk="1" hangingPunct="1"/>
              <a:t>115</a:t>
            </a:fld>
            <a:endParaRPr lang="en-US" sz="1200">
              <a:latin typeface="Verdana" charset="0"/>
            </a:endParaRPr>
          </a:p>
        </p:txBody>
      </p:sp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</a:rPr>
              <a:t>hour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C807-6457-4BEB-82A4-E1CA54613503}" type="datetimeFigureOut">
              <a:rPr lang="en-US" smtClean="0"/>
              <a:pPr/>
              <a:t>9/3/2014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C807-6457-4BEB-82A4-E1CA54613503}" type="datetimeFigureOut">
              <a:rPr lang="en-US" smtClean="0"/>
              <a:pPr/>
              <a:t>9/3/2014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C807-6457-4BEB-82A4-E1CA54613503}" type="datetimeFigureOut">
              <a:rPr lang="en-US" smtClean="0"/>
              <a:pPr/>
              <a:t>9/3/2014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255588"/>
            <a:ext cx="7793037" cy="9604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82688" y="1471613"/>
            <a:ext cx="3810000" cy="46624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1471613"/>
            <a:ext cx="3810000" cy="46624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09B489-B9FF-CC43-93DA-B3AAF82034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5906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721" y="18723"/>
            <a:ext cx="8815680" cy="128605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93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C807-6457-4BEB-82A4-E1CA54613503}" type="datetimeFigureOut">
              <a:rPr lang="en-US" smtClean="0"/>
              <a:pPr/>
              <a:t>9/3/2014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C807-6457-4BEB-82A4-E1CA54613503}" type="datetimeFigureOut">
              <a:rPr lang="en-US" smtClean="0"/>
              <a:pPr/>
              <a:t>9/3/2014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C807-6457-4BEB-82A4-E1CA54613503}" type="datetimeFigureOut">
              <a:rPr lang="en-US" smtClean="0"/>
              <a:pPr/>
              <a:t>9/3/2014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C807-6457-4BEB-82A4-E1CA54613503}" type="datetimeFigureOut">
              <a:rPr lang="en-US" smtClean="0"/>
              <a:pPr/>
              <a:t>9/3/2014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C807-6457-4BEB-82A4-E1CA54613503}" type="datetimeFigureOut">
              <a:rPr lang="en-US" smtClean="0"/>
              <a:pPr/>
              <a:t>9/3/2014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C807-6457-4BEB-82A4-E1CA54613503}" type="datetimeFigureOut">
              <a:rPr lang="en-US" smtClean="0"/>
              <a:pPr/>
              <a:t>9/3/2014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C807-6457-4BEB-82A4-E1CA54613503}" type="datetimeFigureOut">
              <a:rPr lang="en-US" smtClean="0"/>
              <a:pPr/>
              <a:t>9/3/2014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C807-6457-4BEB-82A4-E1CA54613503}" type="datetimeFigureOut">
              <a:rPr lang="en-US" smtClean="0"/>
              <a:pPr/>
              <a:t>9/3/2014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6C807-6457-4BEB-82A4-E1CA54613503}" type="datetimeFigureOut">
              <a:rPr lang="en-US" smtClean="0"/>
              <a:pPr/>
              <a:t>9/3/2014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wmf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4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emf"/><Relationship Id="rId5" Type="http://schemas.openxmlformats.org/officeDocument/2006/relationships/oleObject" Target="../embeddings/Microsoft_Excel_97-2003_Worksheet1.xls"/><Relationship Id="rId4" Type="http://schemas.openxmlformats.org/officeDocument/2006/relationships/oleObject" Target="../embeddings/oleObject1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emf"/><Relationship Id="rId5" Type="http://schemas.openxmlformats.org/officeDocument/2006/relationships/oleObject" Target="../embeddings/Microsoft_Excel_97-2003_Worksheet2.xls"/><Relationship Id="rId4" Type="http://schemas.openxmlformats.org/officeDocument/2006/relationships/oleObject" Target="../embeddings/oleObject2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emf"/><Relationship Id="rId5" Type="http://schemas.openxmlformats.org/officeDocument/2006/relationships/oleObject" Target="../embeddings/Microsoft_Excel_97-2003_Worksheet3.xls"/><Relationship Id="rId4" Type="http://schemas.openxmlformats.org/officeDocument/2006/relationships/oleObject" Target="../embeddings/oleObject3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0.emf"/><Relationship Id="rId5" Type="http://schemas.openxmlformats.org/officeDocument/2006/relationships/oleObject" Target="../embeddings/Microsoft_Excel_97-2003_Worksheet4.xls"/><Relationship Id="rId4" Type="http://schemas.openxmlformats.org/officeDocument/2006/relationships/oleObject" Target="../embeddings/oleObject4.bin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130425"/>
            <a:ext cx="8610600" cy="1470025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Are there Fragile Regions in </a:t>
            </a:r>
            <a:r>
              <a:rPr lang="en-US" sz="3200" b="1" dirty="0" smtClean="0">
                <a:latin typeface="+mn-lt"/>
              </a:rPr>
              <a:t>the Human </a:t>
            </a:r>
            <a:r>
              <a:rPr lang="en-US" sz="3200" b="1" dirty="0">
                <a:latin typeface="+mn-lt"/>
              </a:rPr>
              <a:t>Genome? </a:t>
            </a:r>
            <a:r>
              <a:rPr lang="en-US" sz="3200" dirty="0">
                <a:latin typeface="Tahoma" charset="0"/>
              </a:rPr>
              <a:t/>
            </a:r>
            <a:br>
              <a:rPr lang="en-US" sz="3200" dirty="0">
                <a:latin typeface="Tahoma" charset="0"/>
              </a:rPr>
            </a:br>
            <a:r>
              <a:rPr lang="en-US" sz="3200" i="1" dirty="0">
                <a:solidFill>
                  <a:srgbClr val="0000FF"/>
                </a:solidFill>
              </a:rPr>
              <a:t>C</a:t>
            </a:r>
            <a:r>
              <a:rPr lang="en-US" sz="3200" i="1" dirty="0" smtClean="0">
                <a:solidFill>
                  <a:srgbClr val="0000FF"/>
                </a:solidFill>
              </a:rPr>
              <a:t>ombinatorial Algorithms</a:t>
            </a:r>
            <a:endParaRPr lang="en-US" sz="3200" i="1" dirty="0">
              <a:solidFill>
                <a:srgbClr val="0000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257800"/>
            <a:ext cx="9144000" cy="1752600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Phillip </a:t>
            </a:r>
            <a:r>
              <a:rPr lang="en-US" sz="2800" dirty="0" err="1" smtClean="0">
                <a:solidFill>
                  <a:schemeClr val="tx1"/>
                </a:solidFill>
              </a:rPr>
              <a:t>Compeau</a:t>
            </a:r>
            <a:r>
              <a:rPr lang="en-US" sz="2800" dirty="0" smtClean="0">
                <a:solidFill>
                  <a:schemeClr val="tx1"/>
                </a:solidFill>
              </a:rPr>
              <a:t> and Pavel Pevzner</a:t>
            </a:r>
          </a:p>
          <a:p>
            <a:r>
              <a:rPr lang="en-US" sz="2800" i="1" dirty="0" smtClean="0">
                <a:solidFill>
                  <a:schemeClr val="tx1"/>
                </a:solidFill>
              </a:rPr>
              <a:t>Bioinformatics Algorithms: an Active Learning Approach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©2013  </a:t>
            </a:r>
            <a:r>
              <a:rPr lang="en-US" sz="2000" dirty="0">
                <a:solidFill>
                  <a:schemeClr val="tx1"/>
                </a:solidFill>
              </a:rPr>
              <a:t>by Compeau and Pevzner. All rights reserved 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</a:p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515" y="6324600"/>
            <a:ext cx="91440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23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3165"/>
          <a:stretch/>
        </p:blipFill>
        <p:spPr bwMode="auto">
          <a:xfrm>
            <a:off x="1219200" y="1066799"/>
            <a:ext cx="7010400" cy="3031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6629" name="AutoShape 6"/>
          <p:cNvSpPr>
            <a:spLocks noChangeAspect="1" noChangeArrowheads="1"/>
          </p:cNvSpPr>
          <p:nvPr/>
        </p:nvSpPr>
        <p:spPr bwMode="auto">
          <a:xfrm>
            <a:off x="533400" y="1828800"/>
            <a:ext cx="6237288" cy="474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-304800"/>
            <a:ext cx="9144000" cy="1466850"/>
          </a:xfrm>
        </p:spPr>
        <p:txBody>
          <a:bodyPr lIns="82945" tIns="41473" rIns="82945" bIns="41473">
            <a:normAutofit/>
          </a:bodyPr>
          <a:lstStyle/>
          <a:p>
            <a:pPr defTabSz="457200"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sz="3600" dirty="0" smtClean="0">
                <a:latin typeface="Calibri"/>
                <a:cs typeface="Calibri"/>
              </a:rPr>
              <a:t>Series of Reversals</a:t>
            </a:r>
            <a:endParaRPr lang="en-GB" sz="3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25339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3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884206"/>
              </p:ext>
            </p:extLst>
          </p:nvPr>
        </p:nvGraphicFramePr>
        <p:xfrm>
          <a:off x="762000" y="4089399"/>
          <a:ext cx="7443788" cy="2088914"/>
        </p:xfrm>
        <a:graphic>
          <a:graphicData uri="http://schemas.openxmlformats.org/drawingml/2006/table">
            <a:tbl>
              <a:tblPr/>
              <a:tblGrid>
                <a:gridCol w="1847269"/>
                <a:gridCol w="1847269"/>
                <a:gridCol w="2001328"/>
                <a:gridCol w="1747922"/>
              </a:tblGrid>
              <a:tr h="1034344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endParaRPr kumimoji="0" lang="en-US" sz="2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FreeSerif" charset="0"/>
                        <a:ea typeface="Andale Sans UI;Arial Unicode MS" charset="0"/>
                        <a:cs typeface="Andale Sans UI;Arial Unicode MS" charset="0"/>
                      </a:endParaRPr>
                    </a:p>
                  </a:txBody>
                  <a:tcPr marL="82933" marR="82933" marT="132968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Exponential distribution</a:t>
                      </a:r>
                    </a:p>
                  </a:txBody>
                  <a:tcPr marL="82933" marR="82933" marT="121534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Breakpoint reuse</a:t>
                      </a:r>
                    </a:p>
                  </a:txBody>
                  <a:tcPr marL="82933" marR="82933" marT="121534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 A New  Test?</a:t>
                      </a:r>
                    </a:p>
                  </a:txBody>
                  <a:tcPr marL="82933" marR="82933" marT="121534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99"/>
                    </a:solidFill>
                  </a:tcPr>
                </a:tc>
              </a:tr>
              <a:tr h="52728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RBM</a:t>
                      </a:r>
                    </a:p>
                  </a:txBody>
                  <a:tcPr marL="82933" marR="82933" marT="132968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     </a:t>
                      </a:r>
                      <a:r>
                        <a:rPr kumimoji="0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YES</a:t>
                      </a:r>
                    </a:p>
                  </a:txBody>
                  <a:tcPr marL="82933" marR="82933" marT="110099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      </a:t>
                      </a: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NO</a:t>
                      </a:r>
                    </a:p>
                  </a:txBody>
                  <a:tcPr marL="82933" marR="82933" marT="110099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    </a:t>
                      </a: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NO</a:t>
                      </a:r>
                    </a:p>
                  </a:txBody>
                  <a:tcPr marL="82933" marR="82933" marT="110099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DD"/>
                    </a:solidFill>
                  </a:tcPr>
                </a:tc>
              </a:tr>
              <a:tr h="52728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FBM</a:t>
                      </a:r>
                    </a:p>
                  </a:txBody>
                  <a:tcPr marL="82933" marR="82933" marT="132968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5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     YES</a:t>
                      </a:r>
                    </a:p>
                  </a:txBody>
                  <a:tcPr marL="82933" marR="82933" marT="110099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5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     YES</a:t>
                      </a:r>
                    </a:p>
                  </a:txBody>
                  <a:tcPr marL="82933" marR="82933" marT="110099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5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    </a:t>
                      </a:r>
                      <a:r>
                        <a:rPr kumimoji="0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NO</a:t>
                      </a:r>
                    </a:p>
                  </a:txBody>
                  <a:tcPr marL="82933" marR="82933" marT="110099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5EF"/>
                    </a:solidFill>
                  </a:tcPr>
                </a:tc>
              </a:tr>
            </a:tbl>
          </a:graphicData>
        </a:graphic>
      </p:graphicFrame>
      <p:sp>
        <p:nvSpPr>
          <p:cNvPr id="352286" name="Line 60"/>
          <p:cNvSpPr>
            <a:spLocks noChangeShapeType="1"/>
          </p:cNvSpPr>
          <p:nvPr/>
        </p:nvSpPr>
        <p:spPr bwMode="auto">
          <a:xfrm>
            <a:off x="762000" y="4114800"/>
            <a:ext cx="1828800" cy="91440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52287" name="Rectangle 61"/>
          <p:cNvSpPr>
            <a:spLocks noChangeArrowheads="1"/>
          </p:cNvSpPr>
          <p:nvPr/>
        </p:nvSpPr>
        <p:spPr bwMode="auto">
          <a:xfrm>
            <a:off x="896938" y="4575707"/>
            <a:ext cx="1236662" cy="451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81639" tIns="40820" rIns="81639" bIns="40820">
            <a:spAutoFit/>
          </a:bodyPr>
          <a:lstStyle/>
          <a:p>
            <a:pPr eaLnBrk="0" hangingPunct="0">
              <a:tabLst>
                <a:tab pos="655638" algn="l"/>
              </a:tabLst>
            </a:pPr>
            <a:r>
              <a:rPr lang="en-US" sz="2400" dirty="0">
                <a:solidFill>
                  <a:srgbClr val="000000"/>
                </a:solidFill>
                <a:cs typeface="Andale Sans UI;Arial Unicode MS" charset="0"/>
              </a:rPr>
              <a:t>Mode</a:t>
            </a:r>
            <a:r>
              <a:rPr lang="en-US" sz="2000" dirty="0">
                <a:solidFill>
                  <a:srgbClr val="000000"/>
                </a:solidFill>
                <a:cs typeface="Andale Sans UI;Arial Unicode MS" charset="0"/>
              </a:rPr>
              <a:t>l</a:t>
            </a:r>
          </a:p>
        </p:txBody>
      </p:sp>
      <p:sp>
        <p:nvSpPr>
          <p:cNvPr id="352288" name="Rectangle 62"/>
          <p:cNvSpPr>
            <a:spLocks noChangeArrowheads="1"/>
          </p:cNvSpPr>
          <p:nvPr/>
        </p:nvSpPr>
        <p:spPr bwMode="auto">
          <a:xfrm>
            <a:off x="1828800" y="4166663"/>
            <a:ext cx="838200" cy="451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81639" tIns="40820" rIns="81639" bIns="40820">
            <a:spAutoFit/>
          </a:bodyPr>
          <a:lstStyle/>
          <a:p>
            <a:pPr eaLnBrk="0" hangingPunct="0"/>
            <a:r>
              <a:rPr lang="en-US" sz="2400" dirty="0">
                <a:solidFill>
                  <a:srgbClr val="F2F2F2"/>
                </a:solidFill>
                <a:cs typeface="Andale Sans UI;Arial Unicode MS" charset="0"/>
              </a:rPr>
              <a:t>Test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203199" y="776287"/>
            <a:ext cx="8839200" cy="2881313"/>
          </a:xfrm>
          <a:prstGeom prst="rect">
            <a:avLst/>
          </a:prstGeom>
        </p:spPr>
        <p:txBody>
          <a:bodyPr vert="horz" lIns="0" tIns="45261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4175">
              <a:lnSpc>
                <a:spcPct val="82000"/>
              </a:lnSpc>
              <a:spcBef>
                <a:spcPts val="638"/>
              </a:spcBef>
              <a:buClr>
                <a:srgbClr val="0000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  <a:tab pos="8535988" algn="l"/>
              </a:tabLst>
            </a:pPr>
            <a:endParaRPr lang="en-US" sz="2400" dirty="0" smtClean="0">
              <a:solidFill>
                <a:srgbClr val="000000"/>
              </a:solidFill>
              <a:latin typeface="Tahoma" charset="0"/>
            </a:endParaRPr>
          </a:p>
        </p:txBody>
      </p:sp>
      <p:sp>
        <p:nvSpPr>
          <p:cNvPr id="10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287463"/>
          </a:xfrm>
        </p:spPr>
        <p:txBody>
          <a:bodyPr tIns="9144">
            <a:normAutofit/>
          </a:bodyPr>
          <a:lstStyle/>
          <a:p>
            <a:pPr lvl="1" algn="ctr" rtl="0">
              <a:spcBef>
                <a:spcPct val="0"/>
              </a:spcBef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  <a:tab pos="8535988" algn="l"/>
              </a:tabLst>
            </a:pPr>
            <a:r>
              <a:rPr lang="en-US" sz="3200" dirty="0" smtClean="0">
                <a:latin typeface="+mn-lt"/>
              </a:rPr>
              <a:t>But </a:t>
            </a:r>
            <a:r>
              <a:rPr lang="en-US" sz="3200" dirty="0">
                <a:latin typeface="+mn-lt"/>
              </a:rPr>
              <a:t>I</a:t>
            </a:r>
            <a:r>
              <a:rPr lang="en-US" sz="3200" dirty="0" smtClean="0">
                <a:latin typeface="+mn-lt"/>
              </a:rPr>
              <a:t>s There a Test that </a:t>
            </a:r>
            <a:r>
              <a:rPr lang="en-US" sz="3200" b="1" dirty="0" smtClean="0">
                <a:latin typeface="+mn-lt"/>
              </a:rPr>
              <a:t>BOTH</a:t>
            </a:r>
            <a:r>
              <a:rPr lang="en-US" sz="3200" dirty="0" smtClean="0">
                <a:latin typeface="+mn-lt"/>
              </a:rPr>
              <a:t> RBM and FBM Fail?</a:t>
            </a:r>
            <a:br>
              <a:rPr lang="en-US" sz="3200" dirty="0" smtClean="0">
                <a:latin typeface="+mn-lt"/>
              </a:rPr>
            </a:br>
            <a:endParaRPr lang="en-US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618079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3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046805"/>
              </p:ext>
            </p:extLst>
          </p:nvPr>
        </p:nvGraphicFramePr>
        <p:xfrm>
          <a:off x="762000" y="4089399"/>
          <a:ext cx="7443788" cy="2088914"/>
        </p:xfrm>
        <a:graphic>
          <a:graphicData uri="http://schemas.openxmlformats.org/drawingml/2006/table">
            <a:tbl>
              <a:tblPr/>
              <a:tblGrid>
                <a:gridCol w="1847269"/>
                <a:gridCol w="1847269"/>
                <a:gridCol w="2001328"/>
                <a:gridCol w="1747922"/>
              </a:tblGrid>
              <a:tr h="1034344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endParaRPr kumimoji="0" lang="en-US" sz="2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FreeSerif" charset="0"/>
                        <a:ea typeface="Andale Sans UI;Arial Unicode MS" charset="0"/>
                        <a:cs typeface="Andale Sans UI;Arial Unicode MS" charset="0"/>
                      </a:endParaRPr>
                    </a:p>
                  </a:txBody>
                  <a:tcPr marL="82933" marR="82933" marT="132968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Exponential distribution</a:t>
                      </a:r>
                    </a:p>
                  </a:txBody>
                  <a:tcPr marL="82933" marR="82933" marT="121534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Breakpoint reuse</a:t>
                      </a:r>
                    </a:p>
                  </a:txBody>
                  <a:tcPr marL="82933" marR="82933" marT="121534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A New Test?</a:t>
                      </a:r>
                    </a:p>
                  </a:txBody>
                  <a:tcPr marL="82933" marR="82933" marT="121534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99"/>
                    </a:solidFill>
                  </a:tcPr>
                </a:tc>
              </a:tr>
              <a:tr h="52728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RBM</a:t>
                      </a:r>
                    </a:p>
                  </a:txBody>
                  <a:tcPr marL="82933" marR="82933" marT="132968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     </a:t>
                      </a:r>
                      <a:r>
                        <a:rPr kumimoji="0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YES</a:t>
                      </a:r>
                    </a:p>
                  </a:txBody>
                  <a:tcPr marL="82933" marR="82933" marT="110099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      </a:t>
                      </a: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NO</a:t>
                      </a:r>
                    </a:p>
                  </a:txBody>
                  <a:tcPr marL="82933" marR="82933" marT="110099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    </a:t>
                      </a: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NO</a:t>
                      </a:r>
                    </a:p>
                  </a:txBody>
                  <a:tcPr marL="82933" marR="82933" marT="110099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DD"/>
                    </a:solidFill>
                  </a:tcPr>
                </a:tc>
              </a:tr>
              <a:tr h="52728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FBM</a:t>
                      </a:r>
                    </a:p>
                  </a:txBody>
                  <a:tcPr marL="82933" marR="82933" marT="132968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5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     YES</a:t>
                      </a:r>
                    </a:p>
                  </a:txBody>
                  <a:tcPr marL="82933" marR="82933" marT="110099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5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     YES</a:t>
                      </a:r>
                    </a:p>
                  </a:txBody>
                  <a:tcPr marL="82933" marR="82933" marT="110099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5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    </a:t>
                      </a:r>
                      <a:r>
                        <a:rPr kumimoji="0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NO</a:t>
                      </a:r>
                    </a:p>
                  </a:txBody>
                  <a:tcPr marL="82933" marR="82933" marT="110099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5EF"/>
                    </a:solidFill>
                  </a:tcPr>
                </a:tc>
              </a:tr>
            </a:tbl>
          </a:graphicData>
        </a:graphic>
      </p:graphicFrame>
      <p:sp>
        <p:nvSpPr>
          <p:cNvPr id="352286" name="Line 60"/>
          <p:cNvSpPr>
            <a:spLocks noChangeShapeType="1"/>
          </p:cNvSpPr>
          <p:nvPr/>
        </p:nvSpPr>
        <p:spPr bwMode="auto">
          <a:xfrm>
            <a:off x="762000" y="4114800"/>
            <a:ext cx="1828800" cy="91440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52287" name="Rectangle 61"/>
          <p:cNvSpPr>
            <a:spLocks noChangeArrowheads="1"/>
          </p:cNvSpPr>
          <p:nvPr/>
        </p:nvSpPr>
        <p:spPr bwMode="auto">
          <a:xfrm>
            <a:off x="896938" y="4575707"/>
            <a:ext cx="1236662" cy="451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81639" tIns="40820" rIns="81639" bIns="40820">
            <a:spAutoFit/>
          </a:bodyPr>
          <a:lstStyle/>
          <a:p>
            <a:pPr eaLnBrk="0" hangingPunct="0">
              <a:tabLst>
                <a:tab pos="655638" algn="l"/>
              </a:tabLst>
            </a:pPr>
            <a:r>
              <a:rPr lang="en-US" sz="2400" dirty="0">
                <a:solidFill>
                  <a:srgbClr val="000000"/>
                </a:solidFill>
                <a:cs typeface="Andale Sans UI;Arial Unicode MS" charset="0"/>
              </a:rPr>
              <a:t>Mode</a:t>
            </a:r>
            <a:r>
              <a:rPr lang="en-US" sz="2000" dirty="0">
                <a:solidFill>
                  <a:srgbClr val="000000"/>
                </a:solidFill>
                <a:cs typeface="Andale Sans UI;Arial Unicode MS" charset="0"/>
              </a:rPr>
              <a:t>l</a:t>
            </a:r>
          </a:p>
        </p:txBody>
      </p:sp>
      <p:sp>
        <p:nvSpPr>
          <p:cNvPr id="352288" name="Rectangle 62"/>
          <p:cNvSpPr>
            <a:spLocks noChangeArrowheads="1"/>
          </p:cNvSpPr>
          <p:nvPr/>
        </p:nvSpPr>
        <p:spPr bwMode="auto">
          <a:xfrm>
            <a:off x="1828800" y="4166663"/>
            <a:ext cx="838200" cy="451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81639" tIns="40820" rIns="81639" bIns="40820">
            <a:spAutoFit/>
          </a:bodyPr>
          <a:lstStyle/>
          <a:p>
            <a:pPr eaLnBrk="0" hangingPunct="0"/>
            <a:r>
              <a:rPr lang="en-US" sz="2400" dirty="0">
                <a:solidFill>
                  <a:srgbClr val="F2F2F2"/>
                </a:solidFill>
                <a:cs typeface="Andale Sans UI;Arial Unicode MS" charset="0"/>
              </a:rPr>
              <a:t>Test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203199" y="776287"/>
            <a:ext cx="8839200" cy="2881313"/>
          </a:xfrm>
          <a:prstGeom prst="rect">
            <a:avLst/>
          </a:prstGeom>
        </p:spPr>
        <p:txBody>
          <a:bodyPr vert="horz" lIns="0" tIns="45261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4175">
              <a:lnSpc>
                <a:spcPct val="82000"/>
              </a:lnSpc>
              <a:spcBef>
                <a:spcPts val="638"/>
              </a:spcBef>
              <a:buClr>
                <a:srgbClr val="0000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  <a:tab pos="8535988" algn="l"/>
              </a:tabLst>
            </a:pPr>
            <a:endParaRPr lang="en-US" sz="2400" dirty="0" smtClean="0">
              <a:solidFill>
                <a:srgbClr val="000000"/>
              </a:solidFill>
              <a:latin typeface="Tahoma" charset="0"/>
            </a:endParaRPr>
          </a:p>
        </p:txBody>
      </p:sp>
      <p:sp>
        <p:nvSpPr>
          <p:cNvPr id="10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287463"/>
          </a:xfrm>
        </p:spPr>
        <p:txBody>
          <a:bodyPr tIns="9144">
            <a:normAutofit fontScale="90000"/>
          </a:bodyPr>
          <a:lstStyle/>
          <a:p>
            <a:pPr lvl="1" algn="ctr" rtl="0">
              <a:spcBef>
                <a:spcPct val="0"/>
              </a:spcBef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  <a:tab pos="8535988" algn="l"/>
              </a:tabLst>
            </a:pPr>
            <a:r>
              <a:rPr lang="en-US" sz="3200" dirty="0" smtClean="0">
                <a:latin typeface="+mn-lt"/>
              </a:rPr>
              <a:t>Information About Multiple Genomes Enables a New Test </a:t>
            </a:r>
            <a:br>
              <a:rPr lang="en-US" sz="3200" dirty="0" smtClean="0">
                <a:latin typeface="+mn-lt"/>
              </a:rPr>
            </a:br>
            <a:endParaRPr lang="en-US" sz="3200" dirty="0">
              <a:latin typeface="+mn-lt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914400"/>
            <a:ext cx="4041313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876800" y="1676400"/>
            <a:ext cx="42672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Multiple Breakpoint Reuse Test</a:t>
            </a:r>
            <a:r>
              <a:rPr lang="en-US" sz="2400" dirty="0" smtClean="0"/>
              <a:t>: </a:t>
            </a:r>
          </a:p>
          <a:p>
            <a:r>
              <a:rPr lang="en-US" sz="2400" dirty="0" smtClean="0"/>
              <a:t>analysis of breakpoints across multiple genomes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530061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88" name="Rectangle 62"/>
          <p:cNvSpPr>
            <a:spLocks noChangeArrowheads="1"/>
          </p:cNvSpPr>
          <p:nvPr/>
        </p:nvSpPr>
        <p:spPr bwMode="auto">
          <a:xfrm>
            <a:off x="1828800" y="4166663"/>
            <a:ext cx="838200" cy="451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81639" tIns="40820" rIns="81639" bIns="40820">
            <a:spAutoFit/>
          </a:bodyPr>
          <a:lstStyle/>
          <a:p>
            <a:pPr eaLnBrk="0" hangingPunct="0"/>
            <a:r>
              <a:rPr lang="en-US" sz="2400" dirty="0">
                <a:solidFill>
                  <a:srgbClr val="F2F2F2"/>
                </a:solidFill>
                <a:cs typeface="Andale Sans UI;Arial Unicode MS" charset="0"/>
              </a:rPr>
              <a:t>Test</a:t>
            </a:r>
          </a:p>
        </p:txBody>
      </p:sp>
      <p:sp>
        <p:nvSpPr>
          <p:cNvPr id="11" name="Rectangle 1"/>
          <p:cNvSpPr>
            <a:spLocks noGrp="1" noChangeArrowheads="1"/>
          </p:cNvSpPr>
          <p:nvPr>
            <p:ph type="title"/>
          </p:nvPr>
        </p:nvSpPr>
        <p:spPr>
          <a:xfrm>
            <a:off x="163513" y="-228600"/>
            <a:ext cx="8816975" cy="1287463"/>
          </a:xfrm>
        </p:spPr>
        <p:txBody>
          <a:bodyPr tIns="9144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  <a:defRPr/>
            </a:pPr>
            <a:r>
              <a:rPr lang="en-US" dirty="0" smtClean="0">
                <a:solidFill>
                  <a:schemeClr val="tx1"/>
                </a:solidFill>
                <a:ea typeface="+mj-ea"/>
                <a:cs typeface="+mj-cs"/>
              </a:rPr>
              <a:t>Birth and Death of Fragile Regions </a:t>
            </a:r>
            <a:endParaRPr lang="en-US" dirty="0">
              <a:solidFill>
                <a:schemeClr val="tx1"/>
              </a:solidFill>
              <a:ea typeface="+mj-ea"/>
              <a:cs typeface="+mj-cs"/>
            </a:endParaRPr>
          </a:p>
        </p:txBody>
      </p:sp>
      <p:pic>
        <p:nvPicPr>
          <p:cNvPr id="12" name="Picture 2" descr="http://www.bordalierinstitute.com/images/BirthDeath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4754" y="3810000"/>
            <a:ext cx="3934408" cy="2965938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228600" y="762000"/>
            <a:ext cx="8915400" cy="3412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7025" indent="-285750">
              <a:lnSpc>
                <a:spcPct val="82000"/>
              </a:lnSpc>
              <a:spcBef>
                <a:spcPts val="638"/>
              </a:spcBef>
              <a:buFont typeface="Arial"/>
              <a:buChar char="•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  <a:tab pos="8535988" algn="l"/>
              </a:tabLst>
              <a:defRPr/>
            </a:pPr>
            <a:r>
              <a:rPr lang="en-US" sz="2400" dirty="0">
                <a:solidFill>
                  <a:srgbClr val="000000"/>
                </a:solidFill>
              </a:rPr>
              <a:t>Recent studies </a:t>
            </a:r>
            <a:r>
              <a:rPr lang="en-US" sz="2400" dirty="0" smtClean="0">
                <a:solidFill>
                  <a:srgbClr val="000000"/>
                </a:solidFill>
              </a:rPr>
              <a:t>revealed evidence for the </a:t>
            </a:r>
            <a:r>
              <a:rPr lang="ja-JP" altLang="en-US" sz="2400" dirty="0" smtClean="0">
                <a:solidFill>
                  <a:srgbClr val="000000"/>
                </a:solidFill>
              </a:rPr>
              <a:t>“</a:t>
            </a:r>
            <a:r>
              <a:rPr lang="en-US" sz="2400" b="1" i="1" dirty="0" smtClean="0">
                <a:solidFill>
                  <a:srgbClr val="FF0000"/>
                </a:solidFill>
              </a:rPr>
              <a:t>birth and death</a:t>
            </a:r>
            <a:r>
              <a:rPr lang="ja-JP" altLang="en-US" sz="2400" dirty="0">
                <a:solidFill>
                  <a:srgbClr val="000000"/>
                </a:solidFill>
              </a:rPr>
              <a:t>”</a:t>
            </a:r>
            <a:r>
              <a:rPr lang="en-US" sz="2400" dirty="0">
                <a:solidFill>
                  <a:srgbClr val="000000"/>
                </a:solidFill>
              </a:rPr>
              <a:t> of the fragile regions, implying that they move to different locations in different lineages.</a:t>
            </a:r>
            <a:br>
              <a:rPr lang="en-US" sz="2400" dirty="0">
                <a:solidFill>
                  <a:srgbClr val="000000"/>
                </a:solidFill>
              </a:rPr>
            </a:br>
            <a:endParaRPr lang="en-US" sz="2400" dirty="0">
              <a:solidFill>
                <a:srgbClr val="000000"/>
              </a:solidFill>
            </a:endParaRPr>
          </a:p>
          <a:p>
            <a:pPr marL="327025" indent="-285750">
              <a:lnSpc>
                <a:spcPct val="82000"/>
              </a:lnSpc>
              <a:spcBef>
                <a:spcPts val="638"/>
              </a:spcBef>
              <a:buFont typeface="Arial"/>
              <a:buChar char="•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  <a:tab pos="8535988" algn="l"/>
              </a:tabLst>
              <a:defRPr/>
            </a:pPr>
            <a:r>
              <a:rPr lang="en-US" sz="2400" dirty="0">
                <a:solidFill>
                  <a:srgbClr val="000000"/>
                </a:solidFill>
              </a:rPr>
              <a:t>This discovery resulted in the </a:t>
            </a:r>
            <a:r>
              <a:rPr lang="en-US" sz="24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Turnover Fragile Breakage Model (TFBM)</a:t>
            </a:r>
            <a:r>
              <a:rPr lang="en-US" sz="2400" dirty="0">
                <a:solidFill>
                  <a:srgbClr val="000000"/>
                </a:solidFill>
              </a:rPr>
              <a:t> that complies with a new Multiple Breakpoint Reuse (</a:t>
            </a:r>
            <a:r>
              <a:rPr lang="en-US" sz="2400" b="1" dirty="0">
                <a:solidFill>
                  <a:srgbClr val="000000"/>
                </a:solidFill>
              </a:rPr>
              <a:t>MBR</a:t>
            </a:r>
            <a:r>
              <a:rPr lang="en-US" sz="2400" dirty="0" smtClean="0">
                <a:solidFill>
                  <a:srgbClr val="000000"/>
                </a:solidFill>
              </a:rPr>
              <a:t>) Test.</a:t>
            </a:r>
            <a:r>
              <a:rPr lang="en-US" sz="2400" dirty="0">
                <a:solidFill>
                  <a:srgbClr val="000000"/>
                </a:solidFill>
              </a:rPr>
              <a:t/>
            </a:r>
            <a:br>
              <a:rPr lang="en-US" sz="2400" dirty="0">
                <a:solidFill>
                  <a:srgbClr val="000000"/>
                </a:solidFill>
              </a:rPr>
            </a:br>
            <a:endParaRPr lang="en-US" sz="2400" dirty="0">
              <a:solidFill>
                <a:srgbClr val="000000"/>
              </a:solidFill>
            </a:endParaRPr>
          </a:p>
          <a:p>
            <a:pPr marL="327025" indent="-285750">
              <a:lnSpc>
                <a:spcPct val="82000"/>
              </a:lnSpc>
              <a:spcBef>
                <a:spcPts val="638"/>
              </a:spcBef>
              <a:buFont typeface="Arial"/>
              <a:buChar char="•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  <a:tab pos="8535988" algn="l"/>
              </a:tabLst>
              <a:defRPr/>
            </a:pPr>
            <a:r>
              <a:rPr lang="en-US" sz="2400" dirty="0">
                <a:solidFill>
                  <a:srgbClr val="000000"/>
                </a:solidFill>
              </a:rPr>
              <a:t>TFBM points to locations of the </a:t>
            </a:r>
            <a:r>
              <a:rPr lang="en-US" sz="2400" b="1" i="1" dirty="0">
                <a:solidFill>
                  <a:srgbClr val="FF0000"/>
                </a:solidFill>
              </a:rPr>
              <a:t>currently</a:t>
            </a:r>
            <a:r>
              <a:rPr lang="en-US" sz="2400" dirty="0">
                <a:solidFill>
                  <a:srgbClr val="000000"/>
                </a:solidFill>
              </a:rPr>
              <a:t> fragile </a:t>
            </a:r>
            <a:r>
              <a:rPr lang="en-US" sz="2400" dirty="0" smtClean="0">
                <a:solidFill>
                  <a:srgbClr val="000000"/>
                </a:solidFill>
              </a:rPr>
              <a:t>regions.</a:t>
            </a:r>
            <a:endParaRPr lang="en-US" sz="2400" dirty="0">
              <a:solidFill>
                <a:srgbClr val="000000"/>
              </a:solidFill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503392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88" name="Rectangle 62"/>
          <p:cNvSpPr>
            <a:spLocks noChangeArrowheads="1"/>
          </p:cNvSpPr>
          <p:nvPr/>
        </p:nvSpPr>
        <p:spPr bwMode="auto">
          <a:xfrm>
            <a:off x="1828800" y="4166663"/>
            <a:ext cx="838200" cy="451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81639" tIns="40820" rIns="81639" bIns="40820">
            <a:spAutoFit/>
          </a:bodyPr>
          <a:lstStyle/>
          <a:p>
            <a:pPr eaLnBrk="0" hangingPunct="0"/>
            <a:r>
              <a:rPr lang="en-US" sz="2400" dirty="0">
                <a:solidFill>
                  <a:srgbClr val="F2F2F2"/>
                </a:solidFill>
                <a:cs typeface="Andale Sans UI;Arial Unicode MS" charset="0"/>
              </a:rPr>
              <a:t>Test</a:t>
            </a:r>
          </a:p>
        </p:txBody>
      </p:sp>
      <p:sp>
        <p:nvSpPr>
          <p:cNvPr id="11" name="Rectangle 1"/>
          <p:cNvSpPr>
            <a:spLocks noGrp="1" noChangeArrowheads="1"/>
          </p:cNvSpPr>
          <p:nvPr>
            <p:ph type="title"/>
          </p:nvPr>
        </p:nvSpPr>
        <p:spPr>
          <a:xfrm>
            <a:off x="163513" y="-228600"/>
            <a:ext cx="8816975" cy="1287463"/>
          </a:xfrm>
        </p:spPr>
        <p:txBody>
          <a:bodyPr tIns="9144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  <a:defRPr/>
            </a:pPr>
            <a:r>
              <a:rPr lang="en-US" dirty="0" smtClean="0">
                <a:solidFill>
                  <a:schemeClr val="tx1"/>
                </a:solidFill>
                <a:ea typeface="+mj-ea"/>
                <a:cs typeface="+mj-cs"/>
              </a:rPr>
              <a:t>Birth and Death of Fragile Regions </a:t>
            </a:r>
            <a:endParaRPr lang="en-US" dirty="0">
              <a:solidFill>
                <a:schemeClr val="tx1"/>
              </a:solidFill>
              <a:ea typeface="+mj-ea"/>
              <a:cs typeface="+mj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8600" y="762000"/>
            <a:ext cx="8915400" cy="3412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7025" indent="-285750">
              <a:lnSpc>
                <a:spcPct val="82000"/>
              </a:lnSpc>
              <a:spcBef>
                <a:spcPts val="638"/>
              </a:spcBef>
              <a:buFont typeface="Arial"/>
              <a:buChar char="•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  <a:tab pos="8535988" algn="l"/>
              </a:tabLst>
              <a:defRPr/>
            </a:pPr>
            <a:r>
              <a:rPr lang="en-US" sz="2400" dirty="0">
                <a:solidFill>
                  <a:srgbClr val="000000"/>
                </a:solidFill>
              </a:rPr>
              <a:t>Recent studies </a:t>
            </a:r>
            <a:r>
              <a:rPr lang="en-US" sz="2400" dirty="0" smtClean="0">
                <a:solidFill>
                  <a:srgbClr val="000000"/>
                </a:solidFill>
              </a:rPr>
              <a:t>revealed evidence for the </a:t>
            </a:r>
            <a:r>
              <a:rPr lang="ja-JP" altLang="en-US" sz="2400" dirty="0" smtClean="0">
                <a:solidFill>
                  <a:srgbClr val="000000"/>
                </a:solidFill>
              </a:rPr>
              <a:t>“</a:t>
            </a:r>
            <a:r>
              <a:rPr lang="en-US" sz="2400" b="1" i="1" dirty="0" smtClean="0">
                <a:solidFill>
                  <a:srgbClr val="FF0000"/>
                </a:solidFill>
              </a:rPr>
              <a:t>birth and death</a:t>
            </a:r>
            <a:r>
              <a:rPr lang="ja-JP" altLang="en-US" sz="2400" dirty="0">
                <a:solidFill>
                  <a:srgbClr val="000000"/>
                </a:solidFill>
              </a:rPr>
              <a:t>”</a:t>
            </a:r>
            <a:r>
              <a:rPr lang="en-US" sz="2400" dirty="0">
                <a:solidFill>
                  <a:srgbClr val="000000"/>
                </a:solidFill>
              </a:rPr>
              <a:t> of the fragile regions, implying that they move to different locations in different lineages.</a:t>
            </a:r>
            <a:br>
              <a:rPr lang="en-US" sz="2400" dirty="0">
                <a:solidFill>
                  <a:srgbClr val="000000"/>
                </a:solidFill>
              </a:rPr>
            </a:br>
            <a:endParaRPr lang="en-US" sz="2400" dirty="0">
              <a:solidFill>
                <a:srgbClr val="000000"/>
              </a:solidFill>
            </a:endParaRPr>
          </a:p>
          <a:p>
            <a:pPr marL="327025" indent="-285750">
              <a:lnSpc>
                <a:spcPct val="82000"/>
              </a:lnSpc>
              <a:spcBef>
                <a:spcPts val="638"/>
              </a:spcBef>
              <a:buFont typeface="Arial"/>
              <a:buChar char="•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  <a:tab pos="8535988" algn="l"/>
              </a:tabLst>
              <a:defRPr/>
            </a:pPr>
            <a:r>
              <a:rPr lang="en-US" sz="2400" dirty="0">
                <a:solidFill>
                  <a:srgbClr val="000000"/>
                </a:solidFill>
              </a:rPr>
              <a:t>This discovery resulted in the </a:t>
            </a:r>
            <a:r>
              <a:rPr lang="en-US" sz="24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Turnover Fragile Breakage Model (TFBM)</a:t>
            </a:r>
            <a:r>
              <a:rPr lang="en-US" sz="2400" dirty="0">
                <a:solidFill>
                  <a:srgbClr val="000000"/>
                </a:solidFill>
              </a:rPr>
              <a:t> that complies with a new Multiple Breakpoint Reuse (</a:t>
            </a:r>
            <a:r>
              <a:rPr lang="en-US" sz="2400" b="1" dirty="0">
                <a:solidFill>
                  <a:srgbClr val="000000"/>
                </a:solidFill>
              </a:rPr>
              <a:t>MBR</a:t>
            </a:r>
            <a:r>
              <a:rPr lang="en-US" sz="2400" dirty="0" smtClean="0">
                <a:solidFill>
                  <a:srgbClr val="000000"/>
                </a:solidFill>
              </a:rPr>
              <a:t>) Test.</a:t>
            </a:r>
            <a:r>
              <a:rPr lang="en-US" sz="2400" dirty="0">
                <a:solidFill>
                  <a:srgbClr val="000000"/>
                </a:solidFill>
              </a:rPr>
              <a:t/>
            </a:r>
            <a:br>
              <a:rPr lang="en-US" sz="2400" dirty="0">
                <a:solidFill>
                  <a:srgbClr val="000000"/>
                </a:solidFill>
              </a:rPr>
            </a:br>
            <a:endParaRPr lang="en-US" sz="2400" dirty="0">
              <a:solidFill>
                <a:srgbClr val="000000"/>
              </a:solidFill>
            </a:endParaRPr>
          </a:p>
          <a:p>
            <a:pPr marL="327025" indent="-285750">
              <a:lnSpc>
                <a:spcPct val="82000"/>
              </a:lnSpc>
              <a:spcBef>
                <a:spcPts val="638"/>
              </a:spcBef>
              <a:buFont typeface="Arial"/>
              <a:buChar char="•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  <a:tab pos="8535988" algn="l"/>
              </a:tabLst>
              <a:defRPr/>
            </a:pPr>
            <a:r>
              <a:rPr lang="en-US" sz="2400" dirty="0">
                <a:solidFill>
                  <a:srgbClr val="000000"/>
                </a:solidFill>
              </a:rPr>
              <a:t>TFBM points to locations of the </a:t>
            </a:r>
            <a:r>
              <a:rPr lang="en-US" sz="2400" b="1" i="1" dirty="0">
                <a:solidFill>
                  <a:srgbClr val="FF0000"/>
                </a:solidFill>
              </a:rPr>
              <a:t>currently</a:t>
            </a:r>
            <a:r>
              <a:rPr lang="en-US" sz="2400" dirty="0">
                <a:solidFill>
                  <a:srgbClr val="000000"/>
                </a:solidFill>
              </a:rPr>
              <a:t> fragile </a:t>
            </a:r>
            <a:r>
              <a:rPr lang="en-US" sz="2400" dirty="0" smtClean="0">
                <a:solidFill>
                  <a:srgbClr val="000000"/>
                </a:solidFill>
              </a:rPr>
              <a:t>regions.</a:t>
            </a:r>
            <a:endParaRPr lang="en-US" sz="2400" dirty="0">
              <a:solidFill>
                <a:srgbClr val="000000"/>
              </a:solidFill>
            </a:endParaRPr>
          </a:p>
          <a:p>
            <a:endParaRPr lang="en-US" sz="2800" dirty="0"/>
          </a:p>
        </p:txBody>
      </p:sp>
      <p:graphicFrame>
        <p:nvGraphicFramePr>
          <p:cNvPr id="6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999267"/>
              </p:ext>
            </p:extLst>
          </p:nvPr>
        </p:nvGraphicFramePr>
        <p:xfrm>
          <a:off x="914400" y="3886200"/>
          <a:ext cx="7443788" cy="2616199"/>
        </p:xfrm>
        <a:graphic>
          <a:graphicData uri="http://schemas.openxmlformats.org/drawingml/2006/table">
            <a:tbl>
              <a:tblPr/>
              <a:tblGrid>
                <a:gridCol w="1847269"/>
                <a:gridCol w="1847269"/>
                <a:gridCol w="2001328"/>
                <a:gridCol w="1747922"/>
              </a:tblGrid>
              <a:tr h="1034344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endParaRPr kumimoji="0" lang="en-US" sz="2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FreeSerif" charset="0"/>
                        <a:ea typeface="Andale Sans UI;Arial Unicode MS" charset="0"/>
                        <a:cs typeface="Andale Sans UI;Arial Unicode MS" charset="0"/>
                      </a:endParaRPr>
                    </a:p>
                  </a:txBody>
                  <a:tcPr marL="82933" marR="82933" marT="132968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Exponential distribution</a:t>
                      </a:r>
                    </a:p>
                  </a:txBody>
                  <a:tcPr marL="82933" marR="82933" marT="121534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Breakpoint reuse</a:t>
                      </a:r>
                    </a:p>
                  </a:txBody>
                  <a:tcPr marL="82933" marR="82933" marT="121534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MBR</a:t>
                      </a:r>
                    </a:p>
                  </a:txBody>
                  <a:tcPr marL="82933" marR="82933" marT="121534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99"/>
                    </a:solidFill>
                  </a:tcPr>
                </a:tc>
              </a:tr>
              <a:tr h="52728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RBM</a:t>
                      </a:r>
                    </a:p>
                  </a:txBody>
                  <a:tcPr marL="82933" marR="82933" marT="132968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     </a:t>
                      </a:r>
                      <a:r>
                        <a:rPr kumimoji="0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YES</a:t>
                      </a:r>
                    </a:p>
                  </a:txBody>
                  <a:tcPr marL="82933" marR="82933" marT="110099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      </a:t>
                      </a: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NO</a:t>
                      </a:r>
                    </a:p>
                  </a:txBody>
                  <a:tcPr marL="82933" marR="82933" marT="110099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    </a:t>
                      </a: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NO</a:t>
                      </a:r>
                    </a:p>
                  </a:txBody>
                  <a:tcPr marL="82933" marR="82933" marT="110099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DD"/>
                    </a:solidFill>
                  </a:tcPr>
                </a:tc>
              </a:tr>
              <a:tr h="52728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FBM</a:t>
                      </a:r>
                    </a:p>
                  </a:txBody>
                  <a:tcPr marL="82933" marR="82933" marT="132968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5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     YES</a:t>
                      </a:r>
                    </a:p>
                  </a:txBody>
                  <a:tcPr marL="82933" marR="82933" marT="110099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5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     YES</a:t>
                      </a:r>
                    </a:p>
                  </a:txBody>
                  <a:tcPr marL="82933" marR="82933" marT="110099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5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    </a:t>
                      </a: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NO</a:t>
                      </a:r>
                    </a:p>
                  </a:txBody>
                  <a:tcPr marL="82933" marR="82933" marT="110099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5EF"/>
                    </a:solidFill>
                  </a:tcPr>
                </a:tc>
              </a:tr>
              <a:tr h="52728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TFBM </a:t>
                      </a:r>
                    </a:p>
                  </a:txBody>
                  <a:tcPr marL="82933" marR="82933" marT="132968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     YES</a:t>
                      </a:r>
                    </a:p>
                  </a:txBody>
                  <a:tcPr marL="82933" marR="82933" marT="110099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     YES</a:t>
                      </a:r>
                    </a:p>
                  </a:txBody>
                  <a:tcPr marL="82933" marR="82933" marT="110099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    YES</a:t>
                      </a:r>
                    </a:p>
                  </a:txBody>
                  <a:tcPr marL="82933" marR="82933" marT="110099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DD"/>
                    </a:solidFill>
                  </a:tcPr>
                </a:tc>
              </a:tr>
            </a:tbl>
          </a:graphicData>
        </a:graphic>
      </p:graphicFrame>
      <p:sp>
        <p:nvSpPr>
          <p:cNvPr id="7" name="Line 60"/>
          <p:cNvSpPr>
            <a:spLocks noChangeShapeType="1"/>
          </p:cNvSpPr>
          <p:nvPr/>
        </p:nvSpPr>
        <p:spPr bwMode="auto">
          <a:xfrm>
            <a:off x="914400" y="3911601"/>
            <a:ext cx="1828800" cy="91440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8" name="Rectangle 61"/>
          <p:cNvSpPr>
            <a:spLocks noChangeArrowheads="1"/>
          </p:cNvSpPr>
          <p:nvPr/>
        </p:nvSpPr>
        <p:spPr bwMode="auto">
          <a:xfrm>
            <a:off x="1049338" y="4372508"/>
            <a:ext cx="1236662" cy="451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81639" tIns="40820" rIns="81639" bIns="40820">
            <a:spAutoFit/>
          </a:bodyPr>
          <a:lstStyle/>
          <a:p>
            <a:pPr eaLnBrk="0" hangingPunct="0">
              <a:tabLst>
                <a:tab pos="655638" algn="l"/>
              </a:tabLst>
            </a:pPr>
            <a:r>
              <a:rPr lang="en-US" sz="2400" dirty="0">
                <a:solidFill>
                  <a:srgbClr val="000000"/>
                </a:solidFill>
                <a:cs typeface="Andale Sans UI;Arial Unicode MS" charset="0"/>
              </a:rPr>
              <a:t>Mode</a:t>
            </a:r>
            <a:r>
              <a:rPr lang="en-US" sz="2000" dirty="0">
                <a:solidFill>
                  <a:srgbClr val="000000"/>
                </a:solidFill>
                <a:cs typeface="Andale Sans UI;Arial Unicode MS" charset="0"/>
              </a:rPr>
              <a:t>l</a:t>
            </a:r>
          </a:p>
        </p:txBody>
      </p:sp>
      <p:sp>
        <p:nvSpPr>
          <p:cNvPr id="9" name="Rectangle 62"/>
          <p:cNvSpPr>
            <a:spLocks noChangeArrowheads="1"/>
          </p:cNvSpPr>
          <p:nvPr/>
        </p:nvSpPr>
        <p:spPr bwMode="auto">
          <a:xfrm>
            <a:off x="1981200" y="3963464"/>
            <a:ext cx="838200" cy="451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81639" tIns="40820" rIns="81639" bIns="40820">
            <a:spAutoFit/>
          </a:bodyPr>
          <a:lstStyle/>
          <a:p>
            <a:pPr eaLnBrk="0" hangingPunct="0"/>
            <a:r>
              <a:rPr lang="en-US" sz="2400" dirty="0">
                <a:solidFill>
                  <a:srgbClr val="F2F2F2"/>
                </a:solidFill>
                <a:cs typeface="Andale Sans UI;Arial Unicode MS" charset="0"/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20289239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9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3600" dirty="0" smtClean="0">
                <a:latin typeface="+mn-lt"/>
              </a:rPr>
              <a:t>Where Are the Fragile Regions Located? </a:t>
            </a:r>
            <a:br>
              <a:rPr lang="en-US" sz="3600" dirty="0" smtClean="0">
                <a:latin typeface="+mn-lt"/>
              </a:rPr>
            </a:br>
            <a:r>
              <a:rPr lang="en-US" sz="3600" dirty="0" smtClean="0">
                <a:latin typeface="+mn-lt"/>
              </a:rPr>
              <a:t>What Causes Fragility? </a:t>
            </a:r>
            <a:endParaRPr lang="en-US" sz="360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94537"/>
            <a:ext cx="6781800" cy="524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66114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-37353"/>
            <a:ext cx="9144000" cy="1466850"/>
          </a:xfrm>
        </p:spPr>
        <p:txBody>
          <a:bodyPr lIns="82945" tIns="41473" rIns="82945" bIns="41473">
            <a:noAutofit/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US" sz="3200" dirty="0"/>
              <a:t>Are </a:t>
            </a:r>
            <a:r>
              <a:rPr lang="en-US" sz="3200" dirty="0" smtClean="0"/>
              <a:t>There </a:t>
            </a:r>
            <a:r>
              <a:rPr lang="en-US" sz="3200" dirty="0"/>
              <a:t>Fragile Regions in the Human Genome? </a:t>
            </a:r>
            <a:r>
              <a:rPr lang="en-US" sz="3200" dirty="0">
                <a:latin typeface="Tahoma" charset="0"/>
              </a:rPr>
              <a:t/>
            </a:r>
            <a:br>
              <a:rPr lang="en-US" sz="3200" dirty="0">
                <a:latin typeface="Tahoma" charset="0"/>
              </a:rPr>
            </a:br>
            <a:endParaRPr lang="en-GB" sz="3200" dirty="0">
              <a:latin typeface="Calibri"/>
              <a:cs typeface="Calibri"/>
            </a:endParaRPr>
          </a:p>
        </p:txBody>
      </p:sp>
      <p:sp>
        <p:nvSpPr>
          <p:cNvPr id="26629" name="AutoShape 6"/>
          <p:cNvSpPr>
            <a:spLocks noChangeAspect="1" noChangeArrowheads="1"/>
          </p:cNvSpPr>
          <p:nvPr/>
        </p:nvSpPr>
        <p:spPr bwMode="auto">
          <a:xfrm>
            <a:off x="425450" y="1838325"/>
            <a:ext cx="6237288" cy="474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82282" y="1066800"/>
            <a:ext cx="8991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Transforming Men into Mice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Sorting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by Reversals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Breakpoint Theorem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Rearrangements in Tumor Genomes </a:t>
            </a:r>
          </a:p>
          <a:p>
            <a:pPr marL="457200" lvl="0" indent="-457200">
              <a:buFont typeface="Arial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Break Distance Problem 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Breakpoint Graphs </a:t>
            </a:r>
            <a:endParaRPr lang="en-US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-Break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Distance Theorem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Rearrangement Hotspots in the Human Genome</a:t>
            </a:r>
          </a:p>
          <a:p>
            <a:pPr marL="457200" indent="-457200">
              <a:buFont typeface="Arial"/>
              <a:buChar char="•"/>
            </a:pPr>
            <a:r>
              <a:rPr lang="en-US" sz="2800" b="1" dirty="0" err="1" smtClean="0">
                <a:solidFill>
                  <a:srgbClr val="0000FF"/>
                </a:solidFill>
              </a:rPr>
              <a:t>Synteny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>
                <a:solidFill>
                  <a:srgbClr val="0000FF"/>
                </a:solidFill>
              </a:rPr>
              <a:t>Block </a:t>
            </a:r>
            <a:r>
              <a:rPr lang="en-US" sz="2800" b="1" dirty="0" smtClean="0">
                <a:solidFill>
                  <a:srgbClr val="0000FF"/>
                </a:solidFill>
              </a:rPr>
              <a:t>Construction</a:t>
            </a:r>
            <a:endParaRPr lang="en-US" sz="28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8282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39700" y="1143000"/>
            <a:ext cx="8645525" cy="3355975"/>
            <a:chOff x="139700" y="1143000"/>
            <a:chExt cx="8645525" cy="3355975"/>
          </a:xfrm>
        </p:grpSpPr>
        <p:grpSp>
          <p:nvGrpSpPr>
            <p:cNvPr id="3" name="Group 2"/>
            <p:cNvGrpSpPr/>
            <p:nvPr/>
          </p:nvGrpSpPr>
          <p:grpSpPr>
            <a:xfrm>
              <a:off x="139700" y="2533277"/>
              <a:ext cx="8645525" cy="1965698"/>
              <a:chOff x="139700" y="2533277"/>
              <a:chExt cx="8645525" cy="1965698"/>
            </a:xfrm>
          </p:grpSpPr>
          <p:pic>
            <p:nvPicPr>
              <p:cNvPr id="24579" name="Picture 3" descr="X_endconds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9876" b="21118"/>
              <a:stretch>
                <a:fillRect/>
              </a:stretch>
            </p:blipFill>
            <p:spPr bwMode="auto">
              <a:xfrm>
                <a:off x="4635500" y="2882900"/>
                <a:ext cx="4149725" cy="1295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580" name="Line 4"/>
              <p:cNvSpPr>
                <a:spLocks noChangeShapeType="1"/>
              </p:cNvSpPr>
              <p:nvPr/>
            </p:nvSpPr>
            <p:spPr bwMode="auto">
              <a:xfrm flipV="1">
                <a:off x="2806700" y="3111500"/>
                <a:ext cx="1828800" cy="304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4581" name="Text Box 5"/>
              <p:cNvSpPr txBox="1">
                <a:spLocks noChangeArrowheads="1"/>
              </p:cNvSpPr>
              <p:nvPr/>
            </p:nvSpPr>
            <p:spPr bwMode="auto">
              <a:xfrm>
                <a:off x="139700" y="3062288"/>
                <a:ext cx="2819400" cy="708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2000" dirty="0">
                    <a:latin typeface="Calibri" charset="0"/>
                  </a:rPr>
                  <a:t>Unknown ancestor</a:t>
                </a:r>
                <a:br>
                  <a:rPr lang="en-US" sz="2000" dirty="0">
                    <a:latin typeface="Calibri" charset="0"/>
                  </a:rPr>
                </a:br>
                <a:r>
                  <a:rPr lang="en-US" sz="2000" dirty="0">
                    <a:latin typeface="Calibri" charset="0"/>
                  </a:rPr>
                  <a:t>~ 75 million years ago</a:t>
                </a:r>
              </a:p>
            </p:txBody>
          </p:sp>
          <p:sp>
            <p:nvSpPr>
              <p:cNvPr id="24582" name="Text Box 6"/>
              <p:cNvSpPr txBox="1">
                <a:spLocks noChangeArrowheads="1"/>
              </p:cNvSpPr>
              <p:nvPr/>
            </p:nvSpPr>
            <p:spPr bwMode="auto">
              <a:xfrm>
                <a:off x="5413375" y="2533277"/>
                <a:ext cx="2732088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2000" dirty="0">
                    <a:latin typeface="Calibri" charset="0"/>
                  </a:rPr>
                  <a:t>Mouse (X chromosome)</a:t>
                </a:r>
              </a:p>
            </p:txBody>
          </p:sp>
          <p:sp>
            <p:nvSpPr>
              <p:cNvPr id="24583" name="Text Box 7"/>
              <p:cNvSpPr txBox="1">
                <a:spLocks noChangeArrowheads="1"/>
              </p:cNvSpPr>
              <p:nvPr/>
            </p:nvSpPr>
            <p:spPr bwMode="auto">
              <a:xfrm>
                <a:off x="5462588" y="4098925"/>
                <a:ext cx="2722562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2000">
                    <a:latin typeface="Calibri" charset="0"/>
                  </a:rPr>
                  <a:t>Human (X chromosome)</a:t>
                </a:r>
              </a:p>
            </p:txBody>
          </p:sp>
          <p:sp>
            <p:nvSpPr>
              <p:cNvPr id="24585" name="Line 9"/>
              <p:cNvSpPr>
                <a:spLocks noChangeShapeType="1"/>
              </p:cNvSpPr>
              <p:nvPr/>
            </p:nvSpPr>
            <p:spPr bwMode="auto">
              <a:xfrm>
                <a:off x="2806700" y="3568700"/>
                <a:ext cx="1828800" cy="304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1676400" y="1143000"/>
              <a:ext cx="838200" cy="6858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15" name="Rectangle 8"/>
          <p:cNvSpPr>
            <a:spLocks noGrp="1" noChangeArrowheads="1"/>
          </p:cNvSpPr>
          <p:nvPr>
            <p:ph type="title"/>
          </p:nvPr>
        </p:nvSpPr>
        <p:spPr>
          <a:xfrm>
            <a:off x="0" y="-12700"/>
            <a:ext cx="91440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+mn-lt"/>
              </a:rPr>
              <a:t>How Do We Construct the </a:t>
            </a:r>
            <a:r>
              <a:rPr lang="en-US" dirty="0" err="1" smtClean="0">
                <a:latin typeface="+mn-lt"/>
              </a:rPr>
              <a:t>Synteny</a:t>
            </a:r>
            <a:r>
              <a:rPr lang="en-US" dirty="0" smtClean="0">
                <a:latin typeface="+mn-lt"/>
              </a:rPr>
              <a:t> Blocks?</a:t>
            </a:r>
            <a:endParaRPr lang="en-US" dirty="0">
              <a:latin typeface="+mn-lt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66" y="914400"/>
            <a:ext cx="2133600" cy="213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614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5" name="TextBox 1"/>
          <p:cNvSpPr txBox="1">
            <a:spLocks noChangeArrowheads="1"/>
          </p:cNvSpPr>
          <p:nvPr/>
        </p:nvSpPr>
        <p:spPr bwMode="auto">
          <a:xfrm>
            <a:off x="1195388" y="569913"/>
            <a:ext cx="6780212" cy="5909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800" b="1" dirty="0"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 smtClean="0">
                <a:latin typeface="Courier New" charset="0"/>
                <a:cs typeface="Courier New" charset="0"/>
              </a:rPr>
              <a:t>  T </a:t>
            </a:r>
            <a:endParaRPr lang="en-US" sz="1800" dirty="0"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 smtClean="0">
                <a:latin typeface="Courier New" charset="0"/>
                <a:cs typeface="Courier New" charset="0"/>
              </a:rPr>
              <a:t>  G     </a:t>
            </a:r>
            <a:endParaRPr lang="en-US" sz="1800" dirty="0">
              <a:solidFill>
                <a:srgbClr val="0000FF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 smtClean="0">
                <a:latin typeface="Courier New" charset="0"/>
                <a:cs typeface="Courier New" charset="0"/>
              </a:rPr>
              <a:t>  T                               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endParaRPr lang="en-US" sz="1800" dirty="0">
              <a:solidFill>
                <a:srgbClr val="FF0000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 smtClean="0">
                <a:latin typeface="Courier New" charset="0"/>
                <a:cs typeface="Courier New" charset="0"/>
              </a:rPr>
              <a:t>  C                             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endParaRPr lang="en-US" sz="1800" dirty="0">
              <a:solidFill>
                <a:srgbClr val="FF0000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 smtClean="0">
                <a:latin typeface="Courier New" charset="0"/>
                <a:cs typeface="Courier New" charset="0"/>
              </a:rPr>
              <a:t>  C                           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endParaRPr lang="en-US" sz="1800" dirty="0">
              <a:solidFill>
                <a:srgbClr val="FF0000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 smtClean="0">
                <a:latin typeface="Courier New" charset="0"/>
                <a:cs typeface="Courier New" charset="0"/>
              </a:rPr>
              <a:t>  C          </a:t>
            </a:r>
            <a:r>
              <a:rPr lang="en-US" sz="1800" dirty="0" smtClean="0">
                <a:solidFill>
                  <a:srgbClr val="0000FF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800" dirty="0" smtClean="0">
                <a:latin typeface="Courier New" charset="0"/>
                <a:cs typeface="Courier New" charset="0"/>
              </a:rPr>
              <a:t>              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endParaRPr lang="en-US" sz="1800" dirty="0">
              <a:solidFill>
                <a:srgbClr val="FF0000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 smtClean="0">
                <a:latin typeface="Courier New" charset="0"/>
                <a:cs typeface="Courier New" charset="0"/>
              </a:rPr>
              <a:t>  T                       </a:t>
            </a:r>
            <a:r>
              <a:rPr lang="en-US" sz="180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r>
              <a:rPr lang="en-US" sz="1800" dirty="0" smtClean="0">
                <a:latin typeface="Courier New" charset="0"/>
                <a:cs typeface="Courier New" charset="0"/>
              </a:rPr>
              <a:t>         </a:t>
            </a:r>
            <a:endParaRPr lang="en-US" sz="1800" dirty="0">
              <a:solidFill>
                <a:srgbClr val="0000FF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 smtClean="0">
                <a:latin typeface="Courier New" charset="0"/>
                <a:cs typeface="Courier New" charset="0"/>
              </a:rPr>
              <a:t>  C                     </a:t>
            </a:r>
            <a:r>
              <a:rPr lang="en-US" sz="180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r>
              <a:rPr lang="en-US" sz="1800" dirty="0" smtClean="0">
                <a:latin typeface="Courier New" charset="0"/>
                <a:cs typeface="Courier New" charset="0"/>
              </a:rPr>
              <a:t>            </a:t>
            </a:r>
            <a:endParaRPr lang="en-US" sz="1800" dirty="0">
              <a:solidFill>
                <a:srgbClr val="0000FF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 smtClean="0">
                <a:latin typeface="Courier New" charset="0"/>
                <a:cs typeface="Courier New" charset="0"/>
              </a:rPr>
              <a:t>  T                   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r>
              <a:rPr lang="en-US" sz="1800" dirty="0" smtClean="0">
                <a:latin typeface="Courier New" charset="0"/>
                <a:cs typeface="Courier New" charset="0"/>
              </a:rPr>
              <a:t>               </a:t>
            </a:r>
            <a:endParaRPr lang="en-US" sz="1800" dirty="0">
              <a:solidFill>
                <a:srgbClr val="0000FF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 smtClean="0">
                <a:latin typeface="Courier New" charset="0"/>
                <a:cs typeface="Courier New" charset="0"/>
              </a:rPr>
              <a:t>  A                 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r>
              <a:rPr lang="en-US" sz="1800" dirty="0" smtClean="0">
                <a:latin typeface="Courier New" charset="0"/>
                <a:cs typeface="Courier New" charset="0"/>
              </a:rPr>
              <a:t>                </a:t>
            </a:r>
            <a:endParaRPr lang="en-US" sz="1800" dirty="0">
              <a:solidFill>
                <a:srgbClr val="0000FF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 smtClean="0">
                <a:latin typeface="Courier New" charset="0"/>
                <a:cs typeface="Courier New" charset="0"/>
              </a:rPr>
              <a:t>  T               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r>
              <a:rPr lang="en-US" sz="1800" dirty="0" smtClean="0">
                <a:latin typeface="Courier New" charset="0"/>
                <a:cs typeface="Courier New" charset="0"/>
              </a:rPr>
              <a:t>                  </a:t>
            </a:r>
            <a:endParaRPr lang="en-US" sz="1800" dirty="0">
              <a:solidFill>
                <a:srgbClr val="0000FF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 smtClean="0">
                <a:latin typeface="Courier New" charset="0"/>
                <a:cs typeface="Courier New" charset="0"/>
              </a:rPr>
              <a:t>  T</a:t>
            </a:r>
            <a:r>
              <a:rPr lang="en-US" sz="1800" b="1" dirty="0" smtClean="0">
                <a:latin typeface="Courier New" charset="0"/>
                <a:cs typeface="Courier New" charset="0"/>
              </a:rPr>
              <a:t>             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endParaRPr lang="en-US" sz="1800" b="1" dirty="0"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 smtClean="0">
                <a:latin typeface="Courier New" charset="0"/>
                <a:cs typeface="Courier New" charset="0"/>
              </a:rPr>
              <a:t>  G           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•              </a:t>
            </a:r>
            <a:endParaRPr lang="en-US" sz="1800" dirty="0"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 smtClean="0">
                <a:latin typeface="Courier New" charset="0"/>
                <a:cs typeface="Courier New" charset="0"/>
              </a:rPr>
              <a:t>  G         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•                  </a:t>
            </a:r>
            <a:endParaRPr lang="en-US" sz="1800" dirty="0"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 smtClean="0">
                <a:latin typeface="Courier New" charset="0"/>
                <a:cs typeface="Courier New" charset="0"/>
              </a:rPr>
              <a:t>  A       </a:t>
            </a:r>
            <a:r>
              <a:rPr lang="en-US" sz="180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r>
              <a:rPr lang="en-US" sz="1800" dirty="0">
                <a:latin typeface="Courier New" charset="0"/>
                <a:cs typeface="Courier New" charset="0"/>
              </a:rPr>
              <a:t> </a:t>
            </a:r>
          </a:p>
          <a:p>
            <a:pPr eaLnBrk="1" hangingPunct="1"/>
            <a:r>
              <a:rPr lang="en-US" sz="1800" dirty="0" smtClean="0">
                <a:latin typeface="Courier New" charset="0"/>
                <a:cs typeface="Courier New" charset="0"/>
              </a:rPr>
              <a:t>  C     </a:t>
            </a:r>
            <a:r>
              <a:rPr lang="en-US" sz="180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</a:p>
          <a:p>
            <a:pPr eaLnBrk="1" hangingPunct="1"/>
            <a:r>
              <a:rPr lang="en-US" sz="1800" dirty="0" smtClean="0">
                <a:latin typeface="Courier New" charset="0"/>
                <a:cs typeface="Courier New" charset="0"/>
              </a:rPr>
              <a:t>  G   </a:t>
            </a:r>
            <a:r>
              <a:rPr lang="en-US" sz="180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r>
              <a:rPr lang="en-US" sz="1800" dirty="0">
                <a:latin typeface="Courier New" charset="0"/>
                <a:cs typeface="Courier New" charset="0"/>
              </a:rPr>
              <a:t> </a:t>
            </a:r>
          </a:p>
          <a:p>
            <a:pPr eaLnBrk="1" hangingPunct="1"/>
            <a:r>
              <a:rPr lang="en-US" sz="1800" dirty="0" smtClean="0">
                <a:latin typeface="Courier New" charset="0"/>
                <a:cs typeface="Courier New" charset="0"/>
              </a:rPr>
              <a:t>  A </a:t>
            </a:r>
            <a:r>
              <a:rPr lang="en-US" sz="180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r>
              <a:rPr lang="en-US" sz="1800" dirty="0">
                <a:latin typeface="Courier New" charset="0"/>
                <a:cs typeface="Courier New" charset="0"/>
              </a:rPr>
              <a:t>  </a:t>
            </a:r>
          </a:p>
          <a:p>
            <a:pPr eaLnBrk="1" hangingPunct="1"/>
            <a:r>
              <a:rPr lang="en-US" sz="1800" dirty="0">
                <a:latin typeface="Courier New" charset="0"/>
                <a:cs typeface="Courier New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A G C A G G T T A T C T C C C T G T</a:t>
            </a:r>
          </a:p>
          <a:p>
            <a:pPr eaLnBrk="1" hangingPunct="1"/>
            <a:r>
              <a:rPr lang="en-US" sz="18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    </a:t>
            </a:r>
          </a:p>
        </p:txBody>
      </p:sp>
      <p:sp>
        <p:nvSpPr>
          <p:cNvPr id="3" name="Rectangle 4"/>
          <p:cNvSpPr txBox="1">
            <a:spLocks noChangeArrowheads="1"/>
          </p:cNvSpPr>
          <p:nvPr/>
        </p:nvSpPr>
        <p:spPr>
          <a:xfrm>
            <a:off x="457200" y="76200"/>
            <a:ext cx="8229600" cy="762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+mn-lt"/>
              </a:rPr>
              <a:t>Comparing Genome with Itself (in 2-D)</a:t>
            </a:r>
            <a:endParaRPr lang="en-US" sz="3600" dirty="0">
              <a:latin typeface="+mn-lt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629400" y="3048000"/>
            <a:ext cx="2286000" cy="914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Font typeface="Arial" pitchFamily="34" charset="0"/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Identical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i="1" dirty="0" smtClean="0"/>
              <a:t>k-</a:t>
            </a:r>
            <a:r>
              <a:rPr lang="en-US" sz="2400" dirty="0" err="1" smtClean="0"/>
              <a:t>mers</a:t>
            </a:r>
            <a:r>
              <a:rPr lang="en-US" sz="2400" dirty="0" smtClean="0"/>
              <a:t> </a:t>
            </a:r>
          </a:p>
          <a:p>
            <a:pPr marL="0" indent="0" algn="ctr">
              <a:lnSpc>
                <a:spcPct val="90000"/>
              </a:lnSpc>
              <a:buFont typeface="Arial" pitchFamily="34" charset="0"/>
              <a:buNone/>
            </a:pPr>
            <a:r>
              <a:rPr lang="en-US" sz="2400" dirty="0" smtClean="0"/>
              <a:t>(</a:t>
            </a:r>
            <a:r>
              <a:rPr lang="en-US" sz="2400" i="1" dirty="0" smtClean="0"/>
              <a:t>k</a:t>
            </a:r>
            <a:r>
              <a:rPr lang="en-US" sz="2400" dirty="0" smtClean="0"/>
              <a:t>=3)</a:t>
            </a:r>
            <a:endParaRPr lang="en-US" sz="2400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88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5" name="TextBox 1"/>
          <p:cNvSpPr txBox="1">
            <a:spLocks noChangeArrowheads="1"/>
          </p:cNvSpPr>
          <p:nvPr/>
        </p:nvSpPr>
        <p:spPr bwMode="auto">
          <a:xfrm>
            <a:off x="1195388" y="569913"/>
            <a:ext cx="6780212" cy="5909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800" b="1" dirty="0"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 smtClean="0">
                <a:latin typeface="Courier New" charset="0"/>
                <a:cs typeface="Courier New" charset="0"/>
              </a:rPr>
              <a:t>  T </a:t>
            </a:r>
            <a:endParaRPr lang="en-US" sz="1800" dirty="0"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 smtClean="0">
                <a:latin typeface="Courier New" charset="0"/>
                <a:cs typeface="Courier New" charset="0"/>
              </a:rPr>
              <a:t>  G     </a:t>
            </a:r>
            <a:endParaRPr lang="en-US" sz="1800" dirty="0">
              <a:solidFill>
                <a:srgbClr val="0000FF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 smtClean="0">
                <a:latin typeface="Courier New" charset="0"/>
                <a:cs typeface="Courier New" charset="0"/>
              </a:rPr>
              <a:t>  T                               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endParaRPr lang="en-US" sz="1800" dirty="0">
              <a:solidFill>
                <a:srgbClr val="FF0000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 smtClean="0">
                <a:latin typeface="Courier New" charset="0"/>
                <a:cs typeface="Courier New" charset="0"/>
              </a:rPr>
              <a:t>  C                     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•       •</a:t>
            </a:r>
            <a:endParaRPr lang="en-US" sz="1800" dirty="0">
              <a:solidFill>
                <a:srgbClr val="FF0000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 smtClean="0">
                <a:latin typeface="Courier New" charset="0"/>
                <a:cs typeface="Courier New" charset="0"/>
              </a:rPr>
              <a:t>  C                           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endParaRPr lang="en-US" sz="1800" dirty="0">
              <a:solidFill>
                <a:srgbClr val="FF0000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 smtClean="0">
                <a:latin typeface="Courier New" charset="0"/>
                <a:cs typeface="Courier New" charset="0"/>
              </a:rPr>
              <a:t>  T          </a:t>
            </a:r>
            <a:r>
              <a:rPr lang="en-US" sz="1800" dirty="0" smtClean="0">
                <a:solidFill>
                  <a:srgbClr val="0000FF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800" dirty="0" smtClean="0">
                <a:latin typeface="Courier New" charset="0"/>
                <a:cs typeface="Courier New" charset="0"/>
              </a:rPr>
              <a:t>        </a:t>
            </a:r>
            <a:r>
              <a:rPr lang="en-US" sz="180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r>
              <a:rPr lang="en-US" sz="1800" dirty="0" smtClean="0">
                <a:latin typeface="Courier New" charset="0"/>
                <a:cs typeface="Courier New" charset="0"/>
              </a:rPr>
              <a:t>    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 •</a:t>
            </a:r>
            <a:endParaRPr lang="en-US" sz="1800" dirty="0">
              <a:solidFill>
                <a:srgbClr val="FF0000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 smtClean="0">
                <a:latin typeface="Courier New" charset="0"/>
                <a:cs typeface="Courier New" charset="0"/>
              </a:rPr>
              <a:t>  T                       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r>
              <a:rPr lang="en-US" sz="1800" dirty="0" smtClean="0">
                <a:latin typeface="Courier New" charset="0"/>
                <a:cs typeface="Courier New" charset="0"/>
              </a:rPr>
              <a:t>         </a:t>
            </a:r>
            <a:endParaRPr lang="en-US" sz="1800" dirty="0">
              <a:solidFill>
                <a:srgbClr val="0000FF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 smtClean="0">
                <a:latin typeface="Courier New" charset="0"/>
                <a:cs typeface="Courier New" charset="0"/>
              </a:rPr>
              <a:t>  C                     </a:t>
            </a:r>
            <a:r>
              <a:rPr lang="en-US" sz="180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r>
              <a:rPr lang="en-US" sz="1800" dirty="0" smtClean="0">
                <a:latin typeface="Courier New" charset="0"/>
                <a:cs typeface="Courier New" charset="0"/>
              </a:rPr>
              <a:t>       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r>
              <a:rPr lang="en-US" sz="1800" dirty="0" smtClean="0">
                <a:latin typeface="Courier New" charset="0"/>
                <a:cs typeface="Courier New" charset="0"/>
              </a:rPr>
              <a:t>     </a:t>
            </a:r>
            <a:endParaRPr lang="en-US" sz="1800" dirty="0">
              <a:solidFill>
                <a:srgbClr val="0000FF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 smtClean="0">
                <a:latin typeface="Courier New" charset="0"/>
                <a:cs typeface="Courier New" charset="0"/>
              </a:rPr>
              <a:t>  T                   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•     •</a:t>
            </a:r>
            <a:r>
              <a:rPr lang="en-US" sz="1800" dirty="0" smtClean="0">
                <a:latin typeface="Courier New" charset="0"/>
                <a:cs typeface="Courier New" charset="0"/>
              </a:rPr>
              <a:t>               </a:t>
            </a:r>
            <a:endParaRPr lang="en-US" sz="1800" dirty="0">
              <a:solidFill>
                <a:srgbClr val="0000FF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 smtClean="0">
                <a:latin typeface="Courier New" charset="0"/>
                <a:cs typeface="Courier New" charset="0"/>
              </a:rPr>
              <a:t>  A                 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r>
              <a:rPr lang="en-US" sz="1800" dirty="0" smtClean="0">
                <a:latin typeface="Courier New" charset="0"/>
                <a:cs typeface="Courier New" charset="0"/>
              </a:rPr>
              <a:t>                </a:t>
            </a:r>
            <a:endParaRPr lang="en-US" sz="1800" dirty="0">
              <a:solidFill>
                <a:srgbClr val="0000FF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 smtClean="0">
                <a:latin typeface="Courier New" charset="0"/>
                <a:cs typeface="Courier New" charset="0"/>
              </a:rPr>
              <a:t>  T               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r>
              <a:rPr lang="en-US" sz="1800" dirty="0" smtClean="0">
                <a:latin typeface="Courier New" charset="0"/>
                <a:cs typeface="Courier New" charset="0"/>
              </a:rPr>
              <a:t>                  </a:t>
            </a:r>
            <a:endParaRPr lang="en-US" sz="1800" dirty="0">
              <a:solidFill>
                <a:srgbClr val="0000FF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 smtClean="0">
                <a:latin typeface="Courier New" charset="0"/>
                <a:cs typeface="Courier New" charset="0"/>
              </a:rPr>
              <a:t>  T</a:t>
            </a:r>
            <a:r>
              <a:rPr lang="en-US" sz="1800" b="1" dirty="0" smtClean="0">
                <a:latin typeface="Courier New" charset="0"/>
                <a:cs typeface="Courier New" charset="0"/>
              </a:rPr>
              <a:t>             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endParaRPr lang="en-US" sz="1800" b="1" dirty="0"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 smtClean="0">
                <a:latin typeface="Courier New" charset="0"/>
                <a:cs typeface="Courier New" charset="0"/>
              </a:rPr>
              <a:t>  G           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•              </a:t>
            </a:r>
            <a:endParaRPr lang="en-US" sz="1800" dirty="0"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 smtClean="0">
                <a:latin typeface="Courier New" charset="0"/>
                <a:cs typeface="Courier New" charset="0"/>
              </a:rPr>
              <a:t>  G         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•                  </a:t>
            </a:r>
            <a:endParaRPr lang="en-US" sz="1800" dirty="0"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 smtClean="0">
                <a:latin typeface="Courier New" charset="0"/>
                <a:cs typeface="Courier New" charset="0"/>
              </a:rPr>
              <a:t>  A 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r>
              <a:rPr lang="en-US" sz="1800" dirty="0" smtClean="0">
                <a:latin typeface="Courier New" charset="0"/>
                <a:cs typeface="Courier New" charset="0"/>
              </a:rPr>
              <a:t>     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r>
              <a:rPr lang="en-US" sz="1800" dirty="0" smtClean="0">
                <a:latin typeface="Courier New" charset="0"/>
                <a:cs typeface="Courier New" charset="0"/>
              </a:rPr>
              <a:t> </a:t>
            </a:r>
            <a:endParaRPr lang="en-US" sz="1800" dirty="0"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 smtClean="0">
                <a:latin typeface="Courier New" charset="0"/>
                <a:cs typeface="Courier New" charset="0"/>
              </a:rPr>
              <a:t>  C     </a:t>
            </a:r>
            <a:r>
              <a:rPr lang="en-US" sz="180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</a:p>
          <a:p>
            <a:pPr eaLnBrk="1" hangingPunct="1"/>
            <a:r>
              <a:rPr lang="en-US" sz="1800" dirty="0" smtClean="0">
                <a:latin typeface="Courier New" charset="0"/>
                <a:cs typeface="Courier New" charset="0"/>
              </a:rPr>
              <a:t>  G   </a:t>
            </a:r>
            <a:r>
              <a:rPr lang="en-US" sz="180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r>
              <a:rPr lang="en-US" sz="1800" dirty="0">
                <a:latin typeface="Courier New" charset="0"/>
                <a:cs typeface="Courier New" charset="0"/>
              </a:rPr>
              <a:t> </a:t>
            </a:r>
          </a:p>
          <a:p>
            <a:pPr eaLnBrk="1" hangingPunct="1"/>
            <a:r>
              <a:rPr lang="en-US" sz="1800" dirty="0" smtClean="0">
                <a:latin typeface="Courier New" charset="0"/>
                <a:cs typeface="Courier New" charset="0"/>
              </a:rPr>
              <a:t>  A </a:t>
            </a:r>
            <a:r>
              <a:rPr lang="en-US" sz="180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r>
              <a:rPr lang="en-US" sz="1800" dirty="0">
                <a:latin typeface="Courier New" charset="0"/>
                <a:cs typeface="Courier New" charset="0"/>
              </a:rPr>
              <a:t>  </a:t>
            </a:r>
            <a:r>
              <a:rPr lang="en-US" sz="1800" dirty="0" smtClean="0">
                <a:latin typeface="Courier New" charset="0"/>
                <a:cs typeface="Courier New" charset="0"/>
              </a:rPr>
              <a:t>   </a:t>
            </a:r>
            <a:r>
              <a:rPr lang="en-US" sz="180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endParaRPr lang="en-US" sz="1800" dirty="0"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>
                <a:latin typeface="Courier New" charset="0"/>
                <a:cs typeface="Courier New" charset="0"/>
              </a:rPr>
              <a:t>    A G C A G G T T A T C T </a:t>
            </a:r>
            <a:r>
              <a:rPr lang="en-US" sz="1800" dirty="0" smtClean="0">
                <a:latin typeface="Courier New" charset="0"/>
                <a:cs typeface="Courier New" charset="0"/>
              </a:rPr>
              <a:t>T </a:t>
            </a:r>
            <a:r>
              <a:rPr lang="en-US" sz="1800" dirty="0">
                <a:latin typeface="Courier New" charset="0"/>
                <a:cs typeface="Courier New" charset="0"/>
              </a:rPr>
              <a:t>C C T G T</a:t>
            </a:r>
          </a:p>
          <a:p>
            <a:pPr eaLnBrk="1" hangingPunct="1"/>
            <a:r>
              <a:rPr lang="en-US" sz="1800" dirty="0">
                <a:latin typeface="Courier New" charset="0"/>
                <a:cs typeface="Courier New" charset="0"/>
              </a:rPr>
              <a:t>    </a:t>
            </a:r>
          </a:p>
        </p:txBody>
      </p:sp>
      <p:sp>
        <p:nvSpPr>
          <p:cNvPr id="3" name="Rectangle 4"/>
          <p:cNvSpPr txBox="1">
            <a:spLocks noChangeArrowheads="1"/>
          </p:cNvSpPr>
          <p:nvPr/>
        </p:nvSpPr>
        <p:spPr>
          <a:xfrm>
            <a:off x="457200" y="76200"/>
            <a:ext cx="8229600" cy="762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+mn-lt"/>
              </a:rPr>
              <a:t>From Identical 3-mers to Identical 2-mers</a:t>
            </a:r>
            <a:endParaRPr lang="en-US" sz="3600" dirty="0">
              <a:latin typeface="+mn-lt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629400" y="3048000"/>
            <a:ext cx="2286000" cy="914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Font typeface="Arial" pitchFamily="34" charset="0"/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Identical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i="1" dirty="0" smtClean="0"/>
              <a:t>k-</a:t>
            </a:r>
            <a:r>
              <a:rPr lang="en-US" sz="2400" dirty="0" err="1" smtClean="0"/>
              <a:t>mers</a:t>
            </a:r>
            <a:r>
              <a:rPr lang="en-US" sz="2400" dirty="0" smtClean="0"/>
              <a:t> </a:t>
            </a:r>
          </a:p>
          <a:p>
            <a:pPr marL="0" indent="0" algn="ctr">
              <a:lnSpc>
                <a:spcPct val="90000"/>
              </a:lnSpc>
              <a:buFont typeface="Arial" pitchFamily="34" charset="0"/>
              <a:buNone/>
            </a:pPr>
            <a:r>
              <a:rPr lang="en-US" sz="2400" dirty="0" smtClean="0"/>
              <a:t>(</a:t>
            </a:r>
            <a:r>
              <a:rPr lang="en-US" sz="2400" i="1" dirty="0" smtClean="0"/>
              <a:t>k</a:t>
            </a:r>
            <a:r>
              <a:rPr lang="en-US" sz="2400" dirty="0" smtClean="0"/>
              <a:t>=</a:t>
            </a:r>
            <a:r>
              <a:rPr lang="en-US" sz="2400" b="1" dirty="0" smtClean="0"/>
              <a:t>2</a:t>
            </a:r>
            <a:r>
              <a:rPr lang="en-US" sz="2400" dirty="0" smtClean="0"/>
              <a:t>)</a:t>
            </a:r>
            <a:endParaRPr lang="en-US" sz="2400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06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5" name="TextBox 1"/>
          <p:cNvSpPr txBox="1">
            <a:spLocks noChangeArrowheads="1"/>
          </p:cNvSpPr>
          <p:nvPr/>
        </p:nvSpPr>
        <p:spPr bwMode="auto">
          <a:xfrm>
            <a:off x="1195388" y="569913"/>
            <a:ext cx="6780212" cy="5909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800" b="1" dirty="0"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 smtClean="0">
                <a:latin typeface="Courier New" charset="0"/>
                <a:cs typeface="Courier New" charset="0"/>
              </a:rPr>
              <a:t>  T </a:t>
            </a:r>
            <a:endParaRPr lang="en-US" sz="1800" dirty="0"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 smtClean="0">
                <a:latin typeface="Courier New" charset="0"/>
                <a:cs typeface="Courier New" charset="0"/>
              </a:rPr>
              <a:t>  G     </a:t>
            </a:r>
            <a:endParaRPr lang="en-US" sz="1800" dirty="0">
              <a:solidFill>
                <a:srgbClr val="0000FF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 smtClean="0">
                <a:latin typeface="Courier New" charset="0"/>
                <a:cs typeface="Courier New" charset="0"/>
              </a:rPr>
              <a:t> 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800" b="1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T</a:t>
            </a:r>
            <a:r>
              <a:rPr lang="en-US" sz="1800" dirty="0" smtClean="0">
                <a:latin typeface="Courier New" charset="0"/>
                <a:cs typeface="Courier New" charset="0"/>
              </a:rPr>
              <a:t>                               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endParaRPr lang="en-US" sz="1800" dirty="0">
              <a:solidFill>
                <a:srgbClr val="FF0000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 smtClean="0">
                <a:latin typeface="Courier New" charset="0"/>
                <a:cs typeface="Courier New" charset="0"/>
              </a:rPr>
              <a:t>  </a:t>
            </a:r>
            <a:r>
              <a:rPr lang="en-US" sz="1800" b="1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C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800" dirty="0" smtClean="0">
                <a:latin typeface="Courier New" charset="0"/>
                <a:cs typeface="Courier New" charset="0"/>
              </a:rPr>
              <a:t>                    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•       •</a:t>
            </a:r>
            <a:endParaRPr lang="en-US" sz="1800" dirty="0">
              <a:solidFill>
                <a:srgbClr val="FF0000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 smtClean="0">
                <a:latin typeface="Courier New" charset="0"/>
                <a:cs typeface="Courier New" charset="0"/>
              </a:rPr>
              <a:t>  C                           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endParaRPr lang="en-US" sz="1800" dirty="0">
              <a:solidFill>
                <a:srgbClr val="FF0000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 smtClean="0">
                <a:latin typeface="Courier New" charset="0"/>
                <a:cs typeface="Courier New" charset="0"/>
              </a:rPr>
              <a:t>  T          </a:t>
            </a:r>
            <a:r>
              <a:rPr lang="en-US" sz="1800" dirty="0" smtClean="0">
                <a:solidFill>
                  <a:srgbClr val="0000FF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800" dirty="0" smtClean="0">
                <a:latin typeface="Courier New" charset="0"/>
                <a:cs typeface="Courier New" charset="0"/>
              </a:rPr>
              <a:t>        </a:t>
            </a:r>
            <a:r>
              <a:rPr lang="en-US" sz="180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r>
              <a:rPr lang="en-US" sz="1800" dirty="0" smtClean="0">
                <a:latin typeface="Courier New" charset="0"/>
                <a:cs typeface="Courier New" charset="0"/>
              </a:rPr>
              <a:t>    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 •</a:t>
            </a:r>
            <a:endParaRPr lang="en-US" sz="1800" dirty="0">
              <a:solidFill>
                <a:srgbClr val="FF0000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 smtClean="0">
                <a:latin typeface="Courier New" charset="0"/>
                <a:cs typeface="Courier New" charset="0"/>
              </a:rPr>
              <a:t>  </a:t>
            </a:r>
            <a:r>
              <a:rPr lang="en-US" sz="1800" b="1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T</a:t>
            </a:r>
            <a:r>
              <a:rPr lang="en-US" sz="1800" b="1" dirty="0" smtClean="0">
                <a:solidFill>
                  <a:srgbClr val="00800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800" dirty="0" smtClean="0">
                <a:latin typeface="Courier New" charset="0"/>
                <a:cs typeface="Courier New" charset="0"/>
              </a:rPr>
              <a:t>                      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r>
              <a:rPr lang="en-US" sz="1800" dirty="0" smtClean="0">
                <a:latin typeface="Courier New" charset="0"/>
                <a:cs typeface="Courier New" charset="0"/>
              </a:rPr>
              <a:t>         </a:t>
            </a:r>
            <a:endParaRPr lang="en-US" sz="1800" dirty="0">
              <a:solidFill>
                <a:srgbClr val="0000FF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 smtClean="0">
                <a:latin typeface="Courier New" charset="0"/>
                <a:cs typeface="Courier New" charset="0"/>
              </a:rPr>
              <a:t>  </a:t>
            </a:r>
            <a:r>
              <a:rPr lang="en-US" sz="1800" b="1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C</a:t>
            </a:r>
            <a:r>
              <a:rPr lang="en-US" sz="1800" dirty="0" smtClean="0">
                <a:latin typeface="Courier New" charset="0"/>
                <a:cs typeface="Courier New" charset="0"/>
              </a:rPr>
              <a:t>                     </a:t>
            </a:r>
            <a:r>
              <a:rPr lang="en-US" sz="180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r>
              <a:rPr lang="en-US" sz="1800" dirty="0" smtClean="0">
                <a:latin typeface="Courier New" charset="0"/>
                <a:cs typeface="Courier New" charset="0"/>
              </a:rPr>
              <a:t>       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r>
              <a:rPr lang="en-US" sz="1800" dirty="0" smtClean="0">
                <a:latin typeface="Courier New" charset="0"/>
                <a:cs typeface="Courier New" charset="0"/>
              </a:rPr>
              <a:t>     </a:t>
            </a:r>
            <a:endParaRPr lang="en-US" sz="1800" dirty="0">
              <a:solidFill>
                <a:srgbClr val="0000FF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 smtClean="0">
                <a:latin typeface="Courier New" charset="0"/>
                <a:cs typeface="Courier New" charset="0"/>
              </a:rPr>
              <a:t>  T                   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•     •</a:t>
            </a:r>
            <a:r>
              <a:rPr lang="en-US" sz="1800" dirty="0" smtClean="0">
                <a:latin typeface="Courier New" charset="0"/>
                <a:cs typeface="Courier New" charset="0"/>
              </a:rPr>
              <a:t>               </a:t>
            </a:r>
            <a:endParaRPr lang="en-US" sz="1800" dirty="0">
              <a:solidFill>
                <a:srgbClr val="0000FF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 smtClean="0">
                <a:latin typeface="Courier New" charset="0"/>
                <a:cs typeface="Courier New" charset="0"/>
              </a:rPr>
              <a:t>  A                 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r>
              <a:rPr lang="en-US" sz="1800" dirty="0" smtClean="0">
                <a:latin typeface="Courier New" charset="0"/>
                <a:cs typeface="Courier New" charset="0"/>
              </a:rPr>
              <a:t>                </a:t>
            </a:r>
            <a:endParaRPr lang="en-US" sz="1800" dirty="0">
              <a:solidFill>
                <a:srgbClr val="0000FF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 smtClean="0">
                <a:latin typeface="Courier New" charset="0"/>
                <a:cs typeface="Courier New" charset="0"/>
              </a:rPr>
              <a:t>  T               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r>
              <a:rPr lang="en-US" sz="1800" dirty="0" smtClean="0">
                <a:latin typeface="Courier New" charset="0"/>
                <a:cs typeface="Courier New" charset="0"/>
              </a:rPr>
              <a:t>                  </a:t>
            </a:r>
            <a:endParaRPr lang="en-US" sz="1800" dirty="0">
              <a:solidFill>
                <a:srgbClr val="0000FF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 smtClean="0">
                <a:latin typeface="Courier New" charset="0"/>
                <a:cs typeface="Courier New" charset="0"/>
              </a:rPr>
              <a:t>  T</a:t>
            </a:r>
            <a:r>
              <a:rPr lang="en-US" sz="1800" b="1" dirty="0" smtClean="0">
                <a:latin typeface="Courier New" charset="0"/>
                <a:cs typeface="Courier New" charset="0"/>
              </a:rPr>
              <a:t>             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endParaRPr lang="en-US" sz="1800" b="1" dirty="0"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 smtClean="0">
                <a:latin typeface="Courier New" charset="0"/>
                <a:cs typeface="Courier New" charset="0"/>
              </a:rPr>
              <a:t>  G           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•              </a:t>
            </a:r>
            <a:endParaRPr lang="en-US" sz="1800" dirty="0"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 smtClean="0">
                <a:latin typeface="Courier New" charset="0"/>
                <a:cs typeface="Courier New" charset="0"/>
              </a:rPr>
              <a:t>  G         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•                  </a:t>
            </a:r>
            <a:endParaRPr lang="en-US" sz="1800" dirty="0"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 smtClean="0">
                <a:latin typeface="Courier New" charset="0"/>
                <a:cs typeface="Courier New" charset="0"/>
              </a:rPr>
              <a:t>  A 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r>
              <a:rPr lang="en-US" sz="1800" dirty="0" smtClean="0">
                <a:latin typeface="Courier New" charset="0"/>
                <a:cs typeface="Courier New" charset="0"/>
              </a:rPr>
              <a:t>     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r>
              <a:rPr lang="en-US" sz="1800" dirty="0" smtClean="0">
                <a:latin typeface="Courier New" charset="0"/>
                <a:cs typeface="Courier New" charset="0"/>
              </a:rPr>
              <a:t> </a:t>
            </a:r>
            <a:endParaRPr lang="en-US" sz="1800" dirty="0"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 smtClean="0">
                <a:latin typeface="Courier New" charset="0"/>
                <a:cs typeface="Courier New" charset="0"/>
              </a:rPr>
              <a:t>  C     </a:t>
            </a:r>
            <a:r>
              <a:rPr lang="en-US" sz="180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</a:p>
          <a:p>
            <a:pPr eaLnBrk="1" hangingPunct="1"/>
            <a:r>
              <a:rPr lang="en-US" sz="1800" dirty="0" smtClean="0">
                <a:latin typeface="Courier New" charset="0"/>
                <a:cs typeface="Courier New" charset="0"/>
              </a:rPr>
              <a:t>  G   </a:t>
            </a:r>
            <a:r>
              <a:rPr lang="en-US" sz="180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r>
              <a:rPr lang="en-US" sz="1800" dirty="0">
                <a:latin typeface="Courier New" charset="0"/>
                <a:cs typeface="Courier New" charset="0"/>
              </a:rPr>
              <a:t> </a:t>
            </a:r>
          </a:p>
          <a:p>
            <a:pPr eaLnBrk="1" hangingPunct="1"/>
            <a:r>
              <a:rPr lang="en-US" sz="1800" dirty="0" smtClean="0">
                <a:latin typeface="Courier New" charset="0"/>
                <a:cs typeface="Courier New" charset="0"/>
              </a:rPr>
              <a:t>  A </a:t>
            </a:r>
            <a:r>
              <a:rPr lang="en-US" sz="180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r>
              <a:rPr lang="en-US" sz="1800" dirty="0">
                <a:latin typeface="Courier New" charset="0"/>
                <a:cs typeface="Courier New" charset="0"/>
              </a:rPr>
              <a:t>  </a:t>
            </a:r>
            <a:r>
              <a:rPr lang="en-US" sz="1800" dirty="0" smtClean="0">
                <a:latin typeface="Courier New" charset="0"/>
                <a:cs typeface="Courier New" charset="0"/>
              </a:rPr>
              <a:t>   </a:t>
            </a:r>
            <a:r>
              <a:rPr lang="en-US" sz="180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endParaRPr lang="en-US" sz="1800" dirty="0"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>
                <a:latin typeface="Courier New" charset="0"/>
                <a:cs typeface="Courier New" charset="0"/>
              </a:rPr>
              <a:t>    A G C A G G T T A T </a:t>
            </a:r>
            <a:r>
              <a:rPr lang="en-US" sz="1800" b="1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C T</a:t>
            </a:r>
            <a:r>
              <a:rPr lang="en-US" sz="180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800" dirty="0" smtClean="0">
                <a:latin typeface="Courier New" charset="0"/>
                <a:cs typeface="Courier New" charset="0"/>
              </a:rPr>
              <a:t>T </a:t>
            </a:r>
            <a:r>
              <a:rPr lang="en-US" sz="1800" dirty="0">
                <a:latin typeface="Courier New" charset="0"/>
                <a:cs typeface="Courier New" charset="0"/>
              </a:rPr>
              <a:t>C </a:t>
            </a:r>
            <a:r>
              <a:rPr lang="en-US" sz="1800" b="1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C T</a:t>
            </a:r>
            <a:r>
              <a:rPr lang="en-US" sz="1800" dirty="0">
                <a:latin typeface="Courier New" charset="0"/>
                <a:cs typeface="Courier New" charset="0"/>
              </a:rPr>
              <a:t> G T</a:t>
            </a:r>
          </a:p>
          <a:p>
            <a:pPr eaLnBrk="1" hangingPunct="1"/>
            <a:r>
              <a:rPr lang="en-US" sz="1800" dirty="0">
                <a:latin typeface="Courier New" charset="0"/>
                <a:cs typeface="Courier New" charset="0"/>
              </a:rPr>
              <a:t>    </a:t>
            </a:r>
          </a:p>
        </p:txBody>
      </p:sp>
      <p:sp>
        <p:nvSpPr>
          <p:cNvPr id="3" name="Rectangle 4"/>
          <p:cNvSpPr txBox="1">
            <a:spLocks noChangeArrowheads="1"/>
          </p:cNvSpPr>
          <p:nvPr/>
        </p:nvSpPr>
        <p:spPr>
          <a:xfrm>
            <a:off x="457200" y="76200"/>
            <a:ext cx="8229600" cy="762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+mn-lt"/>
              </a:rPr>
              <a:t>From Identical 3-mers to Identical 2-mers</a:t>
            </a:r>
            <a:endParaRPr lang="en-US" sz="3600" dirty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28734" y="2578100"/>
            <a:ext cx="76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4406900" y="2578100"/>
            <a:ext cx="76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5511800" y="1473200"/>
            <a:ext cx="76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4406900" y="1473200"/>
            <a:ext cx="76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74563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3798"/>
          <a:stretch/>
        </p:blipFill>
        <p:spPr bwMode="auto">
          <a:xfrm>
            <a:off x="1219200" y="1066799"/>
            <a:ext cx="7010400" cy="3530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6629" name="AutoShape 6"/>
          <p:cNvSpPr>
            <a:spLocks noChangeAspect="1" noChangeArrowheads="1"/>
          </p:cNvSpPr>
          <p:nvPr/>
        </p:nvSpPr>
        <p:spPr bwMode="auto">
          <a:xfrm>
            <a:off x="533400" y="1828800"/>
            <a:ext cx="6237288" cy="474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0" y="-304800"/>
            <a:ext cx="9144000" cy="1466850"/>
          </a:xfrm>
          <a:prstGeom prst="rect">
            <a:avLst/>
          </a:prstGeom>
        </p:spPr>
        <p:txBody>
          <a:bodyPr vert="horz" lIns="82945" tIns="41473" rIns="82945" bIns="41473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sz="3600" smtClean="0">
                <a:latin typeface="Calibri"/>
                <a:cs typeface="Calibri"/>
              </a:rPr>
              <a:t>Series of Reversals</a:t>
            </a:r>
            <a:endParaRPr lang="en-GB" sz="3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29736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5" name="TextBox 1"/>
          <p:cNvSpPr txBox="1">
            <a:spLocks noChangeArrowheads="1"/>
          </p:cNvSpPr>
          <p:nvPr/>
        </p:nvSpPr>
        <p:spPr bwMode="auto">
          <a:xfrm>
            <a:off x="1195388" y="569913"/>
            <a:ext cx="6780212" cy="618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800" b="1" dirty="0"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>
                <a:latin typeface="Courier New" charset="0"/>
                <a:cs typeface="Courier New" charset="0"/>
              </a:rPr>
              <a:t>A-T </a:t>
            </a:r>
          </a:p>
          <a:p>
            <a:pPr eaLnBrk="1" hangingPunct="1"/>
            <a:r>
              <a:rPr lang="en-US" sz="18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C</a:t>
            </a:r>
            <a:r>
              <a:rPr lang="en-US" sz="1800" dirty="0">
                <a:latin typeface="Courier New" charset="0"/>
                <a:cs typeface="Courier New" charset="0"/>
              </a:rPr>
              <a:t>-G    </a:t>
            </a:r>
            <a:r>
              <a:rPr lang="en-US" sz="1800" dirty="0" smtClean="0">
                <a:latin typeface="Courier New" charset="0"/>
                <a:cs typeface="Courier New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800" dirty="0" smtClean="0">
                <a:solidFill>
                  <a:srgbClr val="0000FF"/>
                </a:solidFill>
                <a:latin typeface="Courier New" charset="0"/>
                <a:cs typeface="Courier New" charset="0"/>
              </a:rPr>
              <a:t> </a:t>
            </a:r>
            <a:endParaRPr lang="en-US" sz="1800" dirty="0">
              <a:solidFill>
                <a:srgbClr val="0000FF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A</a:t>
            </a:r>
            <a:r>
              <a:rPr lang="en-US" sz="1800" dirty="0">
                <a:latin typeface="Courier New" charset="0"/>
                <a:cs typeface="Courier New" charset="0"/>
              </a:rPr>
              <a:t>-T      </a:t>
            </a:r>
            <a:r>
              <a:rPr lang="en-US" sz="1800" dirty="0" smtClean="0">
                <a:latin typeface="Courier New" charset="0"/>
                <a:cs typeface="Courier New" charset="0"/>
              </a:rPr>
              <a:t>                         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endParaRPr lang="en-US" sz="1800" dirty="0">
              <a:solidFill>
                <a:srgbClr val="FF0000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G</a:t>
            </a:r>
            <a:r>
              <a:rPr lang="en-US" sz="1800" dirty="0">
                <a:latin typeface="Courier New" charset="0"/>
                <a:cs typeface="Courier New" charset="0"/>
              </a:rPr>
              <a:t>-C    </a:t>
            </a:r>
            <a:r>
              <a:rPr lang="en-US" sz="1800" dirty="0" smtClean="0">
                <a:latin typeface="Courier New" charset="0"/>
                <a:cs typeface="Courier New" charset="0"/>
              </a:rPr>
              <a:t> </a:t>
            </a:r>
            <a:r>
              <a:rPr lang="en-US" sz="1800" dirty="0" smtClean="0">
                <a:solidFill>
                  <a:srgbClr val="0000FF"/>
                </a:solidFill>
                <a:latin typeface="Courier New" charset="0"/>
                <a:cs typeface="Courier New" charset="0"/>
              </a:rPr>
              <a:t>•</a:t>
            </a:r>
            <a:r>
              <a:rPr lang="en-US" sz="1800" dirty="0" smtClean="0">
                <a:latin typeface="Courier New" charset="0"/>
                <a:cs typeface="Courier New" charset="0"/>
              </a:rPr>
              <a:t>                       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endParaRPr lang="en-US" sz="1800" dirty="0">
              <a:solidFill>
                <a:srgbClr val="FF0000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G</a:t>
            </a:r>
            <a:r>
              <a:rPr lang="en-US" sz="1800" dirty="0">
                <a:latin typeface="Courier New" charset="0"/>
                <a:cs typeface="Courier New" charset="0"/>
              </a:rPr>
              <a:t>-C  </a:t>
            </a:r>
            <a:r>
              <a:rPr lang="en-US" sz="1800" dirty="0" smtClean="0">
                <a:latin typeface="Courier New" charset="0"/>
                <a:cs typeface="Courier New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•</a:t>
            </a:r>
            <a:r>
              <a:rPr lang="en-US" sz="1800" dirty="0" smtClean="0">
                <a:latin typeface="Courier New" charset="0"/>
                <a:cs typeface="Courier New" charset="0"/>
              </a:rPr>
              <a:t>                   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endParaRPr lang="en-US" sz="1800" dirty="0">
              <a:solidFill>
                <a:srgbClr val="FF0000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>
                <a:latin typeface="Courier New" charset="0"/>
                <a:cs typeface="Courier New" charset="0"/>
              </a:rPr>
              <a:t>A</a:t>
            </a:r>
            <a:r>
              <a:rPr lang="en-US" sz="1800" dirty="0" smtClean="0">
                <a:latin typeface="Courier New" charset="0"/>
                <a:cs typeface="Courier New" charset="0"/>
              </a:rPr>
              <a:t>-T          </a:t>
            </a:r>
            <a:r>
              <a:rPr lang="en-US" sz="1800" dirty="0" smtClean="0">
                <a:solidFill>
                  <a:srgbClr val="0000FF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800" dirty="0" smtClean="0">
                <a:latin typeface="Courier New" charset="0"/>
                <a:cs typeface="Courier New" charset="0"/>
              </a:rPr>
              <a:t>              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endParaRPr lang="en-US" sz="1800" dirty="0">
              <a:solidFill>
                <a:srgbClr val="FF0000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>
                <a:latin typeface="Courier New" charset="0"/>
                <a:cs typeface="Courier New" charset="0"/>
              </a:rPr>
              <a:t>A</a:t>
            </a:r>
            <a:r>
              <a:rPr lang="en-US" sz="1800" dirty="0" smtClean="0">
                <a:latin typeface="Courier New" charset="0"/>
                <a:cs typeface="Courier New" charset="0"/>
              </a:rPr>
              <a:t>-T                       </a:t>
            </a:r>
            <a:r>
              <a:rPr lang="en-US" sz="180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r>
              <a:rPr lang="en-US" sz="1800" dirty="0" smtClean="0">
                <a:latin typeface="Courier New" charset="0"/>
                <a:cs typeface="Courier New" charset="0"/>
              </a:rPr>
              <a:t>         </a:t>
            </a:r>
            <a:endParaRPr lang="en-US" sz="1800" dirty="0">
              <a:solidFill>
                <a:srgbClr val="0000FF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>
                <a:latin typeface="Courier New" charset="0"/>
                <a:cs typeface="Courier New" charset="0"/>
              </a:rPr>
              <a:t>G</a:t>
            </a:r>
            <a:r>
              <a:rPr lang="en-US" sz="1800" dirty="0" smtClean="0">
                <a:latin typeface="Courier New" charset="0"/>
                <a:cs typeface="Courier New" charset="0"/>
              </a:rPr>
              <a:t>-C                     </a:t>
            </a:r>
            <a:r>
              <a:rPr lang="en-US" sz="180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r>
              <a:rPr lang="en-US" sz="1800" dirty="0" smtClean="0">
                <a:latin typeface="Courier New" charset="0"/>
                <a:cs typeface="Courier New" charset="0"/>
              </a:rPr>
              <a:t>            </a:t>
            </a:r>
            <a:endParaRPr lang="en-US" sz="1800" dirty="0">
              <a:solidFill>
                <a:srgbClr val="0000FF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>
                <a:latin typeface="Courier New" charset="0"/>
                <a:cs typeface="Courier New" charset="0"/>
              </a:rPr>
              <a:t>A</a:t>
            </a:r>
            <a:r>
              <a:rPr lang="en-US" sz="1800" dirty="0" smtClean="0">
                <a:latin typeface="Courier New" charset="0"/>
                <a:cs typeface="Courier New" charset="0"/>
              </a:rPr>
              <a:t>-T                   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r>
              <a:rPr lang="en-US" sz="1800" dirty="0" smtClean="0">
                <a:latin typeface="Courier New" charset="0"/>
                <a:cs typeface="Courier New" charset="0"/>
              </a:rPr>
              <a:t>               </a:t>
            </a:r>
            <a:endParaRPr lang="en-US" sz="1800" dirty="0">
              <a:solidFill>
                <a:srgbClr val="0000FF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>
                <a:latin typeface="Courier New" charset="0"/>
                <a:cs typeface="Courier New" charset="0"/>
              </a:rPr>
              <a:t>T</a:t>
            </a:r>
            <a:r>
              <a:rPr lang="en-US" sz="1800" dirty="0" smtClean="0">
                <a:latin typeface="Courier New" charset="0"/>
                <a:cs typeface="Courier New" charset="0"/>
              </a:rPr>
              <a:t>-A                 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r>
              <a:rPr lang="en-US" sz="1800" dirty="0" smtClean="0">
                <a:latin typeface="Courier New" charset="0"/>
                <a:cs typeface="Courier New" charset="0"/>
              </a:rPr>
              <a:t>                </a:t>
            </a:r>
            <a:endParaRPr lang="en-US" sz="1800" dirty="0">
              <a:solidFill>
                <a:srgbClr val="0000FF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>
                <a:latin typeface="Courier New" charset="0"/>
                <a:cs typeface="Courier New" charset="0"/>
              </a:rPr>
              <a:t>A</a:t>
            </a:r>
            <a:r>
              <a:rPr lang="en-US" sz="1800" dirty="0" smtClean="0">
                <a:latin typeface="Courier New" charset="0"/>
                <a:cs typeface="Courier New" charset="0"/>
              </a:rPr>
              <a:t>-T               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r>
              <a:rPr lang="en-US" sz="1800" dirty="0" smtClean="0">
                <a:latin typeface="Courier New" charset="0"/>
                <a:cs typeface="Courier New" charset="0"/>
              </a:rPr>
              <a:t>                  </a:t>
            </a:r>
            <a:endParaRPr lang="en-US" sz="1800" dirty="0">
              <a:solidFill>
                <a:srgbClr val="0000FF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>
                <a:latin typeface="Courier New" charset="0"/>
                <a:cs typeface="Courier New" charset="0"/>
              </a:rPr>
              <a:t>A</a:t>
            </a:r>
            <a:r>
              <a:rPr lang="en-US" sz="1800" dirty="0" smtClean="0">
                <a:latin typeface="Courier New" charset="0"/>
                <a:cs typeface="Courier New" charset="0"/>
              </a:rPr>
              <a:t>-T</a:t>
            </a:r>
            <a:r>
              <a:rPr lang="en-US" sz="1800" b="1" dirty="0" smtClean="0">
                <a:latin typeface="Courier New" charset="0"/>
                <a:cs typeface="Courier New" charset="0"/>
              </a:rPr>
              <a:t>             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endParaRPr lang="en-US" sz="1800" b="1" dirty="0"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C</a:t>
            </a:r>
            <a:r>
              <a:rPr lang="en-US" sz="1800" dirty="0">
                <a:latin typeface="Courier New" charset="0"/>
                <a:cs typeface="Courier New" charset="0"/>
              </a:rPr>
              <a:t>-G </a:t>
            </a:r>
            <a:r>
              <a:rPr lang="en-US" sz="1800" dirty="0" smtClean="0">
                <a:latin typeface="Courier New" charset="0"/>
                <a:cs typeface="Courier New" charset="0"/>
              </a:rPr>
              <a:t>          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•              </a:t>
            </a:r>
            <a:endParaRPr lang="en-US" sz="1800" dirty="0"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C</a:t>
            </a:r>
            <a:r>
              <a:rPr lang="en-US" sz="1800" dirty="0">
                <a:latin typeface="Courier New" charset="0"/>
                <a:cs typeface="Courier New" charset="0"/>
              </a:rPr>
              <a:t>-G </a:t>
            </a:r>
            <a:r>
              <a:rPr lang="en-US" sz="1800" dirty="0" smtClean="0">
                <a:latin typeface="Courier New" charset="0"/>
                <a:cs typeface="Courier New" charset="0"/>
              </a:rPr>
              <a:t>        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•                  </a:t>
            </a:r>
            <a:endParaRPr lang="en-US" sz="1800" dirty="0"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T</a:t>
            </a:r>
            <a:r>
              <a:rPr lang="en-US" sz="1800" dirty="0">
                <a:latin typeface="Courier New" charset="0"/>
                <a:cs typeface="Courier New" charset="0"/>
              </a:rPr>
              <a:t>-A       </a:t>
            </a:r>
            <a:r>
              <a:rPr lang="en-US" sz="180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r>
              <a:rPr lang="en-US" sz="1800" dirty="0">
                <a:latin typeface="Courier New" charset="0"/>
                <a:cs typeface="Courier New" charset="0"/>
              </a:rPr>
              <a:t> </a:t>
            </a:r>
            <a:r>
              <a:rPr lang="en-US" sz="1800" dirty="0" smtClean="0">
                <a:latin typeface="Courier New" charset="0"/>
                <a:cs typeface="Courier New" charset="0"/>
              </a:rPr>
              <a:t>                  </a:t>
            </a:r>
            <a:r>
              <a:rPr lang="en-US" sz="1800" dirty="0" smtClean="0">
                <a:solidFill>
                  <a:srgbClr val="0000FF"/>
                </a:solidFill>
                <a:latin typeface="Courier New" charset="0"/>
                <a:cs typeface="Courier New" charset="0"/>
              </a:rPr>
              <a:t>•</a:t>
            </a:r>
            <a:endParaRPr lang="en-US" sz="1800" dirty="0"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G</a:t>
            </a:r>
            <a:r>
              <a:rPr lang="en-US" sz="1800" dirty="0">
                <a:latin typeface="Courier New" charset="0"/>
                <a:cs typeface="Courier New" charset="0"/>
              </a:rPr>
              <a:t>-C     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•                       </a:t>
            </a:r>
            <a:r>
              <a:rPr lang="en-US" sz="1800" dirty="0" smtClean="0">
                <a:solidFill>
                  <a:srgbClr val="0000FF"/>
                </a:solidFill>
                <a:latin typeface="Courier New" charset="0"/>
                <a:cs typeface="Courier New" charset="0"/>
              </a:rPr>
              <a:t>•</a:t>
            </a:r>
            <a:endParaRPr lang="en-US" sz="1800" dirty="0">
              <a:solidFill>
                <a:srgbClr val="FF0000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>
                <a:latin typeface="Courier New" charset="0"/>
                <a:cs typeface="Courier New" charset="0"/>
              </a:rPr>
              <a:t>C-G   </a:t>
            </a:r>
            <a:r>
              <a:rPr lang="en-US" sz="180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r>
              <a:rPr lang="en-US" sz="1800" dirty="0">
                <a:latin typeface="Courier New" charset="0"/>
                <a:cs typeface="Courier New" charset="0"/>
              </a:rPr>
              <a:t> </a:t>
            </a:r>
          </a:p>
          <a:p>
            <a:pPr eaLnBrk="1" hangingPunct="1"/>
            <a:r>
              <a:rPr lang="en-US" sz="1800" dirty="0">
                <a:latin typeface="Courier New" charset="0"/>
                <a:cs typeface="Courier New" charset="0"/>
              </a:rPr>
              <a:t>T-A </a:t>
            </a:r>
            <a:r>
              <a:rPr lang="en-US" sz="180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r>
              <a:rPr lang="en-US" sz="1800" dirty="0">
                <a:latin typeface="Courier New" charset="0"/>
                <a:cs typeface="Courier New" charset="0"/>
              </a:rPr>
              <a:t>  </a:t>
            </a:r>
          </a:p>
          <a:p>
            <a:pPr eaLnBrk="1" hangingPunct="1"/>
            <a:r>
              <a:rPr lang="en-US" sz="1800" dirty="0">
                <a:latin typeface="Courier New" charset="0"/>
                <a:cs typeface="Courier New" charset="0"/>
              </a:rPr>
              <a:t>    A G </a:t>
            </a:r>
            <a:r>
              <a:rPr lang="en-US" sz="18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C A G G </a:t>
            </a:r>
            <a:r>
              <a:rPr lang="en-US" sz="1800" dirty="0">
                <a:latin typeface="Courier New" charset="0"/>
                <a:cs typeface="Courier New" charset="0"/>
              </a:rPr>
              <a:t>T T A T C T </a:t>
            </a:r>
            <a:r>
              <a:rPr lang="en-US" sz="1800" dirty="0" smtClean="0">
                <a:latin typeface="Courier New" charset="0"/>
                <a:cs typeface="Courier New" charset="0"/>
              </a:rPr>
              <a:t>T </a:t>
            </a:r>
            <a:r>
              <a:rPr lang="en-US" sz="18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C C T G </a:t>
            </a:r>
            <a:r>
              <a:rPr lang="en-US" sz="1800" dirty="0">
                <a:latin typeface="Courier New" charset="0"/>
                <a:cs typeface="Courier New" charset="0"/>
              </a:rPr>
              <a:t>T</a:t>
            </a:r>
          </a:p>
          <a:p>
            <a:pPr eaLnBrk="1" hangingPunct="1"/>
            <a:r>
              <a:rPr lang="en-US" sz="1800" dirty="0">
                <a:latin typeface="Courier New" charset="0"/>
                <a:cs typeface="Courier New" charset="0"/>
              </a:rPr>
              <a:t>    | | | | | | | | | | | | | | | | | |      </a:t>
            </a:r>
          </a:p>
          <a:p>
            <a:pPr eaLnBrk="1" hangingPunct="1"/>
            <a:r>
              <a:rPr lang="en-US" sz="1800" dirty="0">
                <a:latin typeface="Courier New" charset="0"/>
                <a:cs typeface="Courier New" charset="0"/>
              </a:rPr>
              <a:t>    T C G T C C A A T A G A </a:t>
            </a:r>
            <a:r>
              <a:rPr lang="en-US" sz="1800" dirty="0" smtClean="0">
                <a:latin typeface="Courier New" charset="0"/>
                <a:cs typeface="Courier New" charset="0"/>
              </a:rPr>
              <a:t>A </a:t>
            </a:r>
            <a:r>
              <a:rPr lang="en-US" sz="1800" dirty="0">
                <a:latin typeface="Courier New" charset="0"/>
                <a:cs typeface="Courier New" charset="0"/>
              </a:rPr>
              <a:t>G G A C A</a:t>
            </a:r>
          </a:p>
        </p:txBody>
      </p:sp>
      <p:sp>
        <p:nvSpPr>
          <p:cNvPr id="3" name="Rectangle 4"/>
          <p:cNvSpPr txBox="1">
            <a:spLocks noChangeArrowheads="1"/>
          </p:cNvSpPr>
          <p:nvPr/>
        </p:nvSpPr>
        <p:spPr>
          <a:xfrm>
            <a:off x="457200" y="76200"/>
            <a:ext cx="8229600" cy="7620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+mn-lt"/>
              </a:rPr>
              <a:t>We Forgot about the Complementary Strand</a:t>
            </a:r>
            <a:endParaRPr lang="en-US" sz="3600" dirty="0">
              <a:latin typeface="+mn-lt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781800" y="1981200"/>
            <a:ext cx="2209800" cy="1752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Font typeface="Arial" pitchFamily="34" charset="0"/>
              <a:buNone/>
            </a:pPr>
            <a:r>
              <a:rPr lang="en-US" sz="2400" dirty="0">
                <a:solidFill>
                  <a:srgbClr val="FF0000"/>
                </a:solidFill>
              </a:rPr>
              <a:t>I</a:t>
            </a:r>
            <a:r>
              <a:rPr lang="en-US" sz="2400" dirty="0" smtClean="0">
                <a:solidFill>
                  <a:srgbClr val="FF0000"/>
                </a:solidFill>
              </a:rPr>
              <a:t>dentical</a:t>
            </a:r>
            <a:r>
              <a:rPr lang="en-US" sz="2400" dirty="0" smtClean="0"/>
              <a:t> and </a:t>
            </a:r>
          </a:p>
          <a:p>
            <a:pPr marL="0" indent="0">
              <a:lnSpc>
                <a:spcPct val="90000"/>
              </a:lnSpc>
              <a:buFont typeface="Arial" pitchFamily="34" charset="0"/>
              <a:buNone/>
            </a:pPr>
            <a:r>
              <a:rPr lang="en-US" sz="2400" dirty="0" smtClean="0">
                <a:solidFill>
                  <a:srgbClr val="0000FF"/>
                </a:solidFill>
              </a:rPr>
              <a:t>reverse </a:t>
            </a:r>
          </a:p>
          <a:p>
            <a:pPr marL="0" indent="0">
              <a:lnSpc>
                <a:spcPct val="90000"/>
              </a:lnSpc>
              <a:buFont typeface="Arial" pitchFamily="34" charset="0"/>
              <a:buNone/>
            </a:pPr>
            <a:r>
              <a:rPr lang="en-US" sz="2400" dirty="0" smtClean="0">
                <a:solidFill>
                  <a:srgbClr val="0000FF"/>
                </a:solidFill>
              </a:rPr>
              <a:t>complementary </a:t>
            </a:r>
          </a:p>
          <a:p>
            <a:pPr marL="0" indent="0">
              <a:lnSpc>
                <a:spcPct val="90000"/>
              </a:lnSpc>
              <a:buFont typeface="Arial" pitchFamily="34" charset="0"/>
              <a:buNone/>
            </a:pPr>
            <a:r>
              <a:rPr lang="en-US" sz="2400" i="1" dirty="0" smtClean="0"/>
              <a:t>k-</a:t>
            </a:r>
            <a:r>
              <a:rPr lang="en-US" sz="2400" dirty="0" err="1" smtClean="0"/>
              <a:t>mers</a:t>
            </a:r>
            <a:r>
              <a:rPr lang="en-US" sz="2400" dirty="0" smtClean="0"/>
              <a:t> (</a:t>
            </a:r>
            <a:r>
              <a:rPr lang="en-US" sz="2400" i="1" dirty="0" smtClean="0"/>
              <a:t>k</a:t>
            </a:r>
            <a:r>
              <a:rPr lang="en-US" sz="2400" dirty="0" smtClean="0"/>
              <a:t>=3).</a:t>
            </a:r>
            <a:endParaRPr lang="en-US" sz="2400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34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5" name="TextBox 1"/>
          <p:cNvSpPr txBox="1">
            <a:spLocks noChangeArrowheads="1"/>
          </p:cNvSpPr>
          <p:nvPr/>
        </p:nvSpPr>
        <p:spPr bwMode="auto">
          <a:xfrm>
            <a:off x="1193800" y="569913"/>
            <a:ext cx="6780212" cy="618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800" b="1" dirty="0"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>
                <a:latin typeface="Courier New" charset="0"/>
                <a:cs typeface="Courier New" charset="0"/>
              </a:rPr>
              <a:t>A-T </a:t>
            </a:r>
          </a:p>
          <a:p>
            <a:pPr eaLnBrk="1" hangingPunct="1"/>
            <a:r>
              <a:rPr lang="en-US" sz="1800" dirty="0">
                <a:latin typeface="Courier New" charset="0"/>
                <a:cs typeface="Courier New" charset="0"/>
              </a:rPr>
              <a:t>C-G    </a:t>
            </a:r>
            <a:r>
              <a:rPr lang="en-US" sz="1800" dirty="0" smtClean="0">
                <a:latin typeface="Courier New" charset="0"/>
                <a:cs typeface="Courier New" charset="0"/>
              </a:rPr>
              <a:t>  </a:t>
            </a:r>
            <a:endParaRPr lang="en-US" sz="1800" dirty="0">
              <a:solidFill>
                <a:srgbClr val="0000FF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>
                <a:latin typeface="Courier New" charset="0"/>
                <a:cs typeface="Courier New" charset="0"/>
              </a:rPr>
              <a:t>A-T      </a:t>
            </a:r>
            <a:r>
              <a:rPr lang="en-US" sz="1800" dirty="0" smtClean="0">
                <a:latin typeface="Courier New" charset="0"/>
                <a:cs typeface="Courier New" charset="0"/>
              </a:rPr>
              <a:t>                         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endParaRPr lang="en-US" sz="1800" dirty="0">
              <a:solidFill>
                <a:srgbClr val="FF0000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>
                <a:latin typeface="Courier New" charset="0"/>
                <a:cs typeface="Courier New" charset="0"/>
              </a:rPr>
              <a:t>G-C </a:t>
            </a:r>
            <a:r>
              <a:rPr lang="en-US" sz="1800" dirty="0" smtClean="0">
                <a:latin typeface="Courier New" charset="0"/>
                <a:cs typeface="Courier New" charset="0"/>
              </a:rPr>
              <a:t>    </a:t>
            </a:r>
            <a:r>
              <a:rPr lang="en-US" sz="1800" dirty="0" smtClean="0">
                <a:solidFill>
                  <a:srgbClr val="0000FF"/>
                </a:solidFill>
                <a:latin typeface="Courier New" charset="0"/>
                <a:cs typeface="Courier New" charset="0"/>
              </a:rPr>
              <a:t>•</a:t>
            </a:r>
            <a:r>
              <a:rPr lang="en-US" sz="1800" dirty="0" smtClean="0">
                <a:latin typeface="Courier New" charset="0"/>
                <a:cs typeface="Courier New" charset="0"/>
              </a:rPr>
              <a:t>                       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endParaRPr lang="en-US" sz="1800" dirty="0">
              <a:solidFill>
                <a:srgbClr val="FF0000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>
                <a:latin typeface="Courier New" charset="0"/>
                <a:cs typeface="Courier New" charset="0"/>
              </a:rPr>
              <a:t>G-C  </a:t>
            </a:r>
            <a:r>
              <a:rPr lang="en-US" sz="1800" dirty="0" smtClean="0">
                <a:latin typeface="Courier New" charset="0"/>
                <a:cs typeface="Courier New" charset="0"/>
              </a:rPr>
              <a:t>     </a:t>
            </a:r>
            <a:r>
              <a:rPr lang="en-US" sz="1800" dirty="0" smtClean="0">
                <a:solidFill>
                  <a:srgbClr val="0000FF"/>
                </a:solidFill>
                <a:latin typeface="Courier New" charset="0"/>
                <a:cs typeface="Courier New" charset="0"/>
              </a:rPr>
              <a:t>•</a:t>
            </a:r>
            <a:r>
              <a:rPr lang="en-US" sz="1800" dirty="0" smtClean="0">
                <a:latin typeface="Courier New" charset="0"/>
                <a:cs typeface="Courier New" charset="0"/>
              </a:rPr>
              <a:t>                   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endParaRPr lang="en-US" sz="1800" dirty="0">
              <a:solidFill>
                <a:srgbClr val="FF0000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>
                <a:latin typeface="Courier New" charset="0"/>
                <a:cs typeface="Courier New" charset="0"/>
              </a:rPr>
              <a:t>T</a:t>
            </a:r>
            <a:r>
              <a:rPr lang="en-US" sz="1800" dirty="0" smtClean="0">
                <a:latin typeface="Courier New" charset="0"/>
                <a:cs typeface="Courier New" charset="0"/>
              </a:rPr>
              <a:t>-A           </a:t>
            </a:r>
            <a:r>
              <a:rPr lang="en-US" sz="1800" dirty="0" smtClean="0">
                <a:solidFill>
                  <a:srgbClr val="0000FF"/>
                </a:solidFill>
                <a:latin typeface="Courier New" charset="0"/>
                <a:cs typeface="Courier New" charset="0"/>
              </a:rPr>
              <a:t>  </a:t>
            </a:r>
            <a:r>
              <a:rPr lang="en-US" sz="1800" dirty="0" smtClean="0">
                <a:latin typeface="Courier New" charset="0"/>
                <a:cs typeface="Courier New" charset="0"/>
              </a:rPr>
              <a:t>            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endParaRPr lang="en-US" sz="1800" dirty="0">
              <a:solidFill>
                <a:srgbClr val="FF0000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T</a:t>
            </a:r>
            <a:r>
              <a:rPr lang="en-US" sz="1800" b="1" dirty="0">
                <a:latin typeface="Courier New" charset="0"/>
                <a:cs typeface="Courier New" charset="0"/>
              </a:rPr>
              <a:t>-</a:t>
            </a:r>
            <a:r>
              <a:rPr lang="en-US" sz="1800" b="1" dirty="0">
                <a:solidFill>
                  <a:srgbClr val="660066"/>
                </a:solidFill>
                <a:latin typeface="Courier New" charset="0"/>
                <a:cs typeface="Courier New" charset="0"/>
              </a:rPr>
              <a:t>A</a:t>
            </a:r>
            <a:r>
              <a:rPr lang="en-US" sz="1800" b="1" dirty="0">
                <a:latin typeface="Courier New" charset="0"/>
                <a:cs typeface="Courier New" charset="0"/>
              </a:rPr>
              <a:t>      </a:t>
            </a:r>
            <a:r>
              <a:rPr lang="en-US" sz="1800" b="1" dirty="0" smtClean="0">
                <a:latin typeface="Courier New" charset="0"/>
                <a:cs typeface="Courier New" charset="0"/>
              </a:rPr>
              <a:t>   </a:t>
            </a:r>
            <a:r>
              <a:rPr lang="en-US" sz="1800" dirty="0" smtClean="0">
                <a:solidFill>
                  <a:srgbClr val="0000FF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800" b="1" dirty="0" smtClean="0">
                <a:latin typeface="Courier New" charset="0"/>
                <a:cs typeface="Courier New" charset="0"/>
              </a:rPr>
              <a:t>       </a:t>
            </a:r>
            <a:endParaRPr lang="en-US" sz="1800" b="1" dirty="0">
              <a:solidFill>
                <a:srgbClr val="0000FF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T</a:t>
            </a:r>
            <a:r>
              <a:rPr lang="en-US" sz="1800" b="1" dirty="0">
                <a:latin typeface="Courier New" charset="0"/>
                <a:cs typeface="Courier New" charset="0"/>
              </a:rPr>
              <a:t>-</a:t>
            </a:r>
            <a:r>
              <a:rPr lang="en-US" sz="1800" b="1" dirty="0">
                <a:solidFill>
                  <a:srgbClr val="660066"/>
                </a:solidFill>
                <a:latin typeface="Courier New" charset="0"/>
                <a:cs typeface="Courier New" charset="0"/>
              </a:rPr>
              <a:t>A </a:t>
            </a:r>
            <a:r>
              <a:rPr lang="en-US" sz="1800" b="1" dirty="0">
                <a:latin typeface="Courier New" charset="0"/>
                <a:cs typeface="Courier New" charset="0"/>
              </a:rPr>
              <a:t>   </a:t>
            </a:r>
            <a:r>
              <a:rPr lang="en-US" sz="1800" b="1" dirty="0" smtClean="0">
                <a:latin typeface="Courier New" charset="0"/>
                <a:cs typeface="Courier New" charset="0"/>
              </a:rPr>
              <a:t>                  </a:t>
            </a:r>
            <a:endParaRPr lang="en-US" sz="1800" b="1" dirty="0">
              <a:solidFill>
                <a:srgbClr val="0000FF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A</a:t>
            </a:r>
            <a:r>
              <a:rPr lang="en-US" sz="1800" b="1" dirty="0">
                <a:latin typeface="Courier New" charset="0"/>
                <a:cs typeface="Courier New" charset="0"/>
              </a:rPr>
              <a:t>-</a:t>
            </a:r>
            <a:r>
              <a:rPr lang="en-US" sz="1800" b="1" dirty="0">
                <a:solidFill>
                  <a:srgbClr val="660066"/>
                </a:solidFill>
                <a:latin typeface="Courier New" charset="0"/>
                <a:cs typeface="Courier New" charset="0"/>
              </a:rPr>
              <a:t>T</a:t>
            </a:r>
            <a:r>
              <a:rPr lang="en-US" sz="1800" b="1" dirty="0">
                <a:latin typeface="Courier New" charset="0"/>
                <a:cs typeface="Courier New" charset="0"/>
              </a:rPr>
              <a:t>          </a:t>
            </a:r>
            <a:r>
              <a:rPr lang="en-US" sz="1800" b="1" dirty="0" smtClean="0">
                <a:latin typeface="Courier New" charset="0"/>
                <a:cs typeface="Courier New" charset="0"/>
              </a:rPr>
              <a:t>   </a:t>
            </a:r>
            <a:r>
              <a:rPr lang="en-US" sz="1800" dirty="0" smtClean="0">
                <a:solidFill>
                  <a:srgbClr val="0000FF"/>
                </a:solidFill>
                <a:latin typeface="Courier New" charset="0"/>
                <a:cs typeface="Courier New" charset="0"/>
              </a:rPr>
              <a:t>•</a:t>
            </a:r>
            <a:endParaRPr lang="en-US" sz="1800" b="1" dirty="0">
              <a:solidFill>
                <a:srgbClr val="0000FF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T</a:t>
            </a:r>
            <a:r>
              <a:rPr lang="en-US" sz="1800" b="1" dirty="0">
                <a:latin typeface="Courier New" charset="0"/>
                <a:cs typeface="Courier New" charset="0"/>
              </a:rPr>
              <a:t>-</a:t>
            </a:r>
            <a:r>
              <a:rPr lang="en-US" sz="1800" b="1" dirty="0">
                <a:solidFill>
                  <a:srgbClr val="660066"/>
                </a:solidFill>
                <a:latin typeface="Courier New" charset="0"/>
                <a:cs typeface="Courier New" charset="0"/>
              </a:rPr>
              <a:t>A</a:t>
            </a:r>
            <a:r>
              <a:rPr lang="en-US" sz="1800" b="1" dirty="0">
                <a:latin typeface="Courier New" charset="0"/>
                <a:cs typeface="Courier New" charset="0"/>
              </a:rPr>
              <a:t>               </a:t>
            </a:r>
            <a:r>
              <a:rPr lang="en-US" sz="1800" dirty="0" smtClean="0">
                <a:solidFill>
                  <a:srgbClr val="0000FF"/>
                </a:solidFill>
                <a:latin typeface="Courier New" charset="0"/>
                <a:cs typeface="Courier New" charset="0"/>
              </a:rPr>
              <a:t>•</a:t>
            </a:r>
            <a:endParaRPr lang="en-US" sz="1800" b="1" dirty="0">
              <a:solidFill>
                <a:srgbClr val="0000FF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C</a:t>
            </a:r>
            <a:r>
              <a:rPr lang="en-US" sz="1800" b="1" dirty="0">
                <a:latin typeface="Courier New" charset="0"/>
                <a:cs typeface="Courier New" charset="0"/>
              </a:rPr>
              <a:t>-</a:t>
            </a:r>
            <a:r>
              <a:rPr lang="en-US" sz="1800" b="1" dirty="0">
                <a:solidFill>
                  <a:srgbClr val="660066"/>
                </a:solidFill>
                <a:latin typeface="Courier New" charset="0"/>
                <a:cs typeface="Courier New" charset="0"/>
              </a:rPr>
              <a:t>G</a:t>
            </a:r>
            <a:r>
              <a:rPr lang="en-US" sz="1800" b="1" dirty="0">
                <a:latin typeface="Courier New" charset="0"/>
                <a:cs typeface="Courier New" charset="0"/>
              </a:rPr>
              <a:t>                 </a:t>
            </a:r>
            <a:r>
              <a:rPr lang="en-US" sz="1800" dirty="0" smtClean="0">
                <a:solidFill>
                  <a:srgbClr val="0000FF"/>
                </a:solidFill>
                <a:latin typeface="Courier New" charset="0"/>
                <a:cs typeface="Courier New" charset="0"/>
              </a:rPr>
              <a:t>•</a:t>
            </a:r>
            <a:endParaRPr lang="en-US" sz="1800" b="1" dirty="0">
              <a:solidFill>
                <a:srgbClr val="0000FF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T</a:t>
            </a:r>
            <a:r>
              <a:rPr lang="en-US" sz="1800" b="1" dirty="0">
                <a:latin typeface="Courier New" charset="0"/>
                <a:cs typeface="Courier New" charset="0"/>
              </a:rPr>
              <a:t>-</a:t>
            </a:r>
            <a:r>
              <a:rPr lang="en-US" sz="1800" b="1" dirty="0">
                <a:solidFill>
                  <a:srgbClr val="660066"/>
                </a:solidFill>
                <a:latin typeface="Courier New" charset="0"/>
                <a:cs typeface="Courier New" charset="0"/>
              </a:rPr>
              <a:t>A</a:t>
            </a:r>
            <a:r>
              <a:rPr lang="en-US" sz="1800" b="1" dirty="0">
                <a:latin typeface="Courier New" charset="0"/>
                <a:cs typeface="Courier New" charset="0"/>
              </a:rPr>
              <a:t> </a:t>
            </a:r>
            <a:r>
              <a:rPr lang="en-US" sz="1800" b="1" dirty="0" smtClean="0">
                <a:latin typeface="Courier New" charset="0"/>
                <a:cs typeface="Courier New" charset="0"/>
              </a:rPr>
              <a:t>                  </a:t>
            </a:r>
            <a:r>
              <a:rPr lang="en-US" sz="1800" dirty="0" smtClean="0">
                <a:solidFill>
                  <a:srgbClr val="0000FF"/>
                </a:solidFill>
                <a:latin typeface="Courier New" charset="0"/>
                <a:cs typeface="Courier New" charset="0"/>
              </a:rPr>
              <a:t>•</a:t>
            </a:r>
            <a:endParaRPr lang="en-US" sz="1800" b="1" dirty="0"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>
                <a:latin typeface="Courier New" charset="0"/>
                <a:cs typeface="Courier New" charset="0"/>
              </a:rPr>
              <a:t>C-G </a:t>
            </a:r>
          </a:p>
          <a:p>
            <a:pPr eaLnBrk="1" hangingPunct="1"/>
            <a:r>
              <a:rPr lang="en-US" sz="1800" dirty="0">
                <a:latin typeface="Courier New" charset="0"/>
                <a:cs typeface="Courier New" charset="0"/>
              </a:rPr>
              <a:t>C-G </a:t>
            </a:r>
          </a:p>
          <a:p>
            <a:pPr eaLnBrk="1" hangingPunct="1"/>
            <a:r>
              <a:rPr lang="en-US" sz="1800" dirty="0">
                <a:latin typeface="Courier New" charset="0"/>
                <a:cs typeface="Courier New" charset="0"/>
              </a:rPr>
              <a:t>T-A       </a:t>
            </a:r>
            <a:r>
              <a:rPr lang="en-US" sz="180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r>
              <a:rPr lang="en-US" sz="1800" dirty="0">
                <a:latin typeface="Courier New" charset="0"/>
                <a:cs typeface="Courier New" charset="0"/>
              </a:rPr>
              <a:t> </a:t>
            </a:r>
            <a:r>
              <a:rPr lang="en-US" sz="1800" dirty="0" smtClean="0">
                <a:latin typeface="Courier New" charset="0"/>
                <a:cs typeface="Courier New" charset="0"/>
              </a:rPr>
              <a:t>                  </a:t>
            </a:r>
            <a:r>
              <a:rPr lang="en-US" sz="1800" dirty="0" smtClean="0">
                <a:solidFill>
                  <a:srgbClr val="0000FF"/>
                </a:solidFill>
                <a:latin typeface="Courier New" charset="0"/>
                <a:cs typeface="Courier New" charset="0"/>
              </a:rPr>
              <a:t>•</a:t>
            </a:r>
            <a:endParaRPr lang="en-US" sz="1800" dirty="0"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>
                <a:latin typeface="Courier New" charset="0"/>
                <a:cs typeface="Courier New" charset="0"/>
              </a:rPr>
              <a:t>G-C     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•                       </a:t>
            </a:r>
            <a:r>
              <a:rPr lang="en-US" sz="1800" dirty="0" smtClean="0">
                <a:solidFill>
                  <a:srgbClr val="0000FF"/>
                </a:solidFill>
                <a:latin typeface="Courier New" charset="0"/>
                <a:cs typeface="Courier New" charset="0"/>
              </a:rPr>
              <a:t>•</a:t>
            </a:r>
            <a:endParaRPr lang="en-US" sz="1800" dirty="0">
              <a:solidFill>
                <a:srgbClr val="FF0000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>
                <a:latin typeface="Courier New" charset="0"/>
                <a:cs typeface="Courier New" charset="0"/>
              </a:rPr>
              <a:t>C-G   </a:t>
            </a:r>
            <a:r>
              <a:rPr lang="en-US" sz="180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r>
              <a:rPr lang="en-US" sz="1800" dirty="0">
                <a:latin typeface="Courier New" charset="0"/>
                <a:cs typeface="Courier New" charset="0"/>
              </a:rPr>
              <a:t> </a:t>
            </a:r>
          </a:p>
          <a:p>
            <a:pPr eaLnBrk="1" hangingPunct="1"/>
            <a:r>
              <a:rPr lang="en-US" sz="1800" dirty="0">
                <a:latin typeface="Courier New" charset="0"/>
                <a:cs typeface="Courier New" charset="0"/>
              </a:rPr>
              <a:t>T-A </a:t>
            </a:r>
            <a:r>
              <a:rPr lang="en-US" sz="180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r>
              <a:rPr lang="en-US" sz="1800" dirty="0">
                <a:latin typeface="Courier New" charset="0"/>
                <a:cs typeface="Courier New" charset="0"/>
              </a:rPr>
              <a:t>  </a:t>
            </a:r>
          </a:p>
          <a:p>
            <a:pPr eaLnBrk="1" hangingPunct="1"/>
            <a:r>
              <a:rPr lang="en-US" sz="1800" dirty="0">
                <a:latin typeface="Courier New" charset="0"/>
                <a:cs typeface="Courier New" charset="0"/>
              </a:rPr>
              <a:t>    A G C A G G </a:t>
            </a:r>
            <a:r>
              <a:rPr lang="en-US" sz="18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T T A T C T</a:t>
            </a:r>
            <a:r>
              <a:rPr lang="en-US" sz="1800" b="1" dirty="0">
                <a:latin typeface="Courier New" charset="0"/>
                <a:cs typeface="Courier New" charset="0"/>
              </a:rPr>
              <a:t> </a:t>
            </a:r>
            <a:r>
              <a:rPr lang="en-US" sz="1800" dirty="0">
                <a:latin typeface="Courier New" charset="0"/>
                <a:cs typeface="Courier New" charset="0"/>
              </a:rPr>
              <a:t>A</a:t>
            </a:r>
            <a:r>
              <a:rPr lang="en-US" sz="1800" dirty="0" smtClean="0">
                <a:latin typeface="Courier New" charset="0"/>
                <a:cs typeface="Courier New" charset="0"/>
              </a:rPr>
              <a:t> </a:t>
            </a:r>
            <a:r>
              <a:rPr lang="en-US" sz="1800" dirty="0">
                <a:latin typeface="Courier New" charset="0"/>
                <a:cs typeface="Courier New" charset="0"/>
              </a:rPr>
              <a:t>C C T G T</a:t>
            </a:r>
          </a:p>
          <a:p>
            <a:pPr eaLnBrk="1" hangingPunct="1"/>
            <a:r>
              <a:rPr lang="en-US" sz="1800" dirty="0">
                <a:latin typeface="Courier New" charset="0"/>
                <a:cs typeface="Courier New" charset="0"/>
              </a:rPr>
              <a:t>    | | | | | | | | | | | | | | | | | |      </a:t>
            </a:r>
          </a:p>
          <a:p>
            <a:pPr eaLnBrk="1" hangingPunct="1"/>
            <a:r>
              <a:rPr lang="en-US" sz="1800" dirty="0">
                <a:latin typeface="Courier New" charset="0"/>
                <a:cs typeface="Courier New" charset="0"/>
              </a:rPr>
              <a:t>    T C G T C C </a:t>
            </a:r>
            <a:r>
              <a:rPr lang="en-US" sz="1800" b="1" dirty="0">
                <a:solidFill>
                  <a:srgbClr val="660066"/>
                </a:solidFill>
                <a:latin typeface="Courier New" charset="0"/>
                <a:cs typeface="Courier New" charset="0"/>
              </a:rPr>
              <a:t>A A T A G A </a:t>
            </a:r>
            <a:r>
              <a:rPr lang="en-US" sz="1800" dirty="0">
                <a:latin typeface="Courier New" charset="0"/>
                <a:cs typeface="Courier New" charset="0"/>
              </a:rPr>
              <a:t>T</a:t>
            </a:r>
            <a:r>
              <a:rPr lang="en-US" sz="1800" dirty="0" smtClean="0">
                <a:latin typeface="Courier New" charset="0"/>
                <a:cs typeface="Courier New" charset="0"/>
              </a:rPr>
              <a:t> </a:t>
            </a:r>
            <a:r>
              <a:rPr lang="en-US" sz="1800" dirty="0">
                <a:latin typeface="Courier New" charset="0"/>
                <a:cs typeface="Courier New" charset="0"/>
              </a:rPr>
              <a:t>G G A C A</a:t>
            </a:r>
          </a:p>
        </p:txBody>
      </p:sp>
      <p:sp>
        <p:nvSpPr>
          <p:cNvPr id="3" name="Rectangle 4"/>
          <p:cNvSpPr txBox="1">
            <a:spLocks noChangeArrowheads="1"/>
          </p:cNvSpPr>
          <p:nvPr/>
        </p:nvSpPr>
        <p:spPr>
          <a:xfrm>
            <a:off x="457200" y="76200"/>
            <a:ext cx="8229600" cy="762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+mn-lt"/>
              </a:rPr>
              <a:t>Comparing Different Genomes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781800" y="1981200"/>
            <a:ext cx="2209800" cy="1752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Font typeface="Arial" pitchFamily="34" charset="0"/>
              <a:buNone/>
            </a:pPr>
            <a:r>
              <a:rPr lang="en-US" sz="2400" dirty="0">
                <a:solidFill>
                  <a:srgbClr val="FF0000"/>
                </a:solidFill>
              </a:rPr>
              <a:t>I</a:t>
            </a:r>
            <a:r>
              <a:rPr lang="en-US" sz="2400" dirty="0" smtClean="0">
                <a:solidFill>
                  <a:srgbClr val="FF0000"/>
                </a:solidFill>
              </a:rPr>
              <a:t>dentical</a:t>
            </a:r>
            <a:r>
              <a:rPr lang="en-US" sz="2400" dirty="0" smtClean="0"/>
              <a:t> and </a:t>
            </a:r>
          </a:p>
          <a:p>
            <a:pPr marL="0" indent="0">
              <a:lnSpc>
                <a:spcPct val="90000"/>
              </a:lnSpc>
              <a:buFont typeface="Arial" pitchFamily="34" charset="0"/>
              <a:buNone/>
            </a:pPr>
            <a:r>
              <a:rPr lang="en-US" sz="2400" dirty="0" smtClean="0">
                <a:solidFill>
                  <a:srgbClr val="0000FF"/>
                </a:solidFill>
              </a:rPr>
              <a:t>reverse </a:t>
            </a:r>
          </a:p>
          <a:p>
            <a:pPr marL="0" indent="0">
              <a:lnSpc>
                <a:spcPct val="90000"/>
              </a:lnSpc>
              <a:buFont typeface="Arial" pitchFamily="34" charset="0"/>
              <a:buNone/>
            </a:pPr>
            <a:r>
              <a:rPr lang="en-US" sz="2400" dirty="0" smtClean="0">
                <a:solidFill>
                  <a:srgbClr val="0000FF"/>
                </a:solidFill>
              </a:rPr>
              <a:t>complementary </a:t>
            </a:r>
          </a:p>
          <a:p>
            <a:pPr marL="0" indent="0">
              <a:lnSpc>
                <a:spcPct val="90000"/>
              </a:lnSpc>
              <a:buFont typeface="Arial" pitchFamily="34" charset="0"/>
              <a:buNone/>
            </a:pPr>
            <a:r>
              <a:rPr lang="en-US" sz="2400" i="1" dirty="0" smtClean="0"/>
              <a:t>k-</a:t>
            </a:r>
            <a:r>
              <a:rPr lang="en-US" sz="2400" dirty="0" err="1" smtClean="0"/>
              <a:t>mers</a:t>
            </a:r>
            <a:r>
              <a:rPr lang="en-US" sz="2400" dirty="0" smtClean="0"/>
              <a:t> (</a:t>
            </a:r>
            <a:r>
              <a:rPr lang="en-US" sz="2400" i="1" dirty="0" smtClean="0"/>
              <a:t>k</a:t>
            </a:r>
            <a:r>
              <a:rPr lang="en-US" sz="2400" dirty="0" smtClean="0"/>
              <a:t>=3).</a:t>
            </a:r>
            <a:endParaRPr lang="en-US" sz="2400" dirty="0">
              <a:latin typeface="Tahoma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10400" y="6083300"/>
            <a:ext cx="1244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 smtClean="0"/>
              <a:t>Genome</a:t>
            </a:r>
            <a:r>
              <a:rPr lang="en-US" sz="2200" i="1" baseline="-25000" dirty="0" smtClean="0"/>
              <a:t>1</a:t>
            </a:r>
            <a:endParaRPr lang="en-US" sz="2200" i="1" baseline="-25000" dirty="0"/>
          </a:p>
        </p:txBody>
      </p:sp>
      <p:sp>
        <p:nvSpPr>
          <p:cNvPr id="9" name="TextBox 8"/>
          <p:cNvSpPr txBox="1"/>
          <p:nvPr/>
        </p:nvSpPr>
        <p:spPr>
          <a:xfrm>
            <a:off x="0" y="1219200"/>
            <a:ext cx="1244600" cy="2687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200" i="1" baseline="-25000" dirty="0" smtClean="0"/>
          </a:p>
          <a:p>
            <a:pPr algn="ctr"/>
            <a:r>
              <a:rPr lang="en-US" sz="2200" dirty="0"/>
              <a:t>d</a:t>
            </a:r>
            <a:r>
              <a:rPr lang="en-US" sz="2200" dirty="0" smtClean="0"/>
              <a:t>iffers </a:t>
            </a:r>
          </a:p>
          <a:p>
            <a:pPr algn="ctr"/>
            <a:r>
              <a:rPr lang="en-US" sz="2200" dirty="0" smtClean="0"/>
              <a:t>from</a:t>
            </a:r>
          </a:p>
          <a:p>
            <a:pPr algn="ctr"/>
            <a:r>
              <a:rPr lang="en-US" sz="2200" i="1" dirty="0" smtClean="0"/>
              <a:t>Genome</a:t>
            </a:r>
            <a:r>
              <a:rPr lang="en-US" sz="2200" i="1" baseline="-25000" dirty="0" smtClean="0"/>
              <a:t>1</a:t>
            </a:r>
            <a:endParaRPr lang="en-US" sz="2200" i="1" baseline="-25000" dirty="0"/>
          </a:p>
          <a:p>
            <a:pPr algn="ctr"/>
            <a:r>
              <a:rPr lang="en-US" sz="2200" dirty="0" smtClean="0"/>
              <a:t> by a reversal</a:t>
            </a:r>
          </a:p>
          <a:p>
            <a:pPr algn="ctr"/>
            <a:r>
              <a:rPr lang="en-US" sz="2200" dirty="0" smtClean="0"/>
              <a:t>of </a:t>
            </a:r>
          </a:p>
          <a:p>
            <a:pPr algn="ctr"/>
            <a:r>
              <a:rPr lang="en-US" sz="2200" b="1" dirty="0" smtClean="0">
                <a:latin typeface="Courier New" charset="0"/>
                <a:cs typeface="Courier New" charset="0"/>
              </a:rPr>
              <a:t>TTATCT </a:t>
            </a:r>
            <a:endParaRPr lang="en-US" sz="2200" dirty="0"/>
          </a:p>
        </p:txBody>
      </p:sp>
      <p:sp>
        <p:nvSpPr>
          <p:cNvPr id="8" name="TextBox 7"/>
          <p:cNvSpPr txBox="1"/>
          <p:nvPr/>
        </p:nvSpPr>
        <p:spPr>
          <a:xfrm>
            <a:off x="29882" y="796367"/>
            <a:ext cx="1244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 smtClean="0"/>
              <a:t>Genome</a:t>
            </a:r>
            <a:r>
              <a:rPr lang="en-US" sz="2200" i="1" baseline="-25000" dirty="0"/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57600" y="533400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reversal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8842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5" name="TextBox 1"/>
          <p:cNvSpPr txBox="1">
            <a:spLocks noChangeArrowheads="1"/>
          </p:cNvSpPr>
          <p:nvPr/>
        </p:nvSpPr>
        <p:spPr bwMode="auto">
          <a:xfrm>
            <a:off x="1193800" y="569913"/>
            <a:ext cx="6780212" cy="618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800" b="1" dirty="0"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>
                <a:latin typeface="Courier New" charset="0"/>
                <a:cs typeface="Courier New" charset="0"/>
              </a:rPr>
              <a:t>A-T </a:t>
            </a:r>
          </a:p>
          <a:p>
            <a:pPr eaLnBrk="1" hangingPunct="1"/>
            <a:r>
              <a:rPr lang="en-US" sz="1800" dirty="0">
                <a:latin typeface="Courier New" charset="0"/>
                <a:cs typeface="Courier New" charset="0"/>
              </a:rPr>
              <a:t>C-G    </a:t>
            </a:r>
            <a:r>
              <a:rPr lang="en-US" sz="1800" dirty="0" smtClean="0">
                <a:latin typeface="Courier New" charset="0"/>
                <a:cs typeface="Courier New" charset="0"/>
              </a:rPr>
              <a:t>  </a:t>
            </a:r>
            <a:endParaRPr lang="en-US" sz="1800" dirty="0">
              <a:solidFill>
                <a:srgbClr val="0000FF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>
                <a:latin typeface="Courier New" charset="0"/>
                <a:cs typeface="Courier New" charset="0"/>
              </a:rPr>
              <a:t>A-T      </a:t>
            </a:r>
            <a:r>
              <a:rPr lang="en-US" sz="1800" dirty="0" smtClean="0">
                <a:latin typeface="Courier New" charset="0"/>
                <a:cs typeface="Courier New" charset="0"/>
              </a:rPr>
              <a:t>                         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endParaRPr lang="en-US" sz="1800" dirty="0">
              <a:solidFill>
                <a:srgbClr val="FF0000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>
                <a:latin typeface="Courier New" charset="0"/>
                <a:cs typeface="Courier New" charset="0"/>
              </a:rPr>
              <a:t>G-C </a:t>
            </a:r>
            <a:r>
              <a:rPr lang="en-US" sz="1800" dirty="0" smtClean="0">
                <a:latin typeface="Courier New" charset="0"/>
                <a:cs typeface="Courier New" charset="0"/>
              </a:rPr>
              <a:t>    </a:t>
            </a:r>
            <a:r>
              <a:rPr lang="en-US" sz="1800" dirty="0" smtClean="0">
                <a:solidFill>
                  <a:srgbClr val="0000FF"/>
                </a:solidFill>
                <a:latin typeface="Courier New" charset="0"/>
                <a:cs typeface="Courier New" charset="0"/>
              </a:rPr>
              <a:t>•</a:t>
            </a:r>
            <a:r>
              <a:rPr lang="en-US" sz="1800" dirty="0" smtClean="0">
                <a:latin typeface="Courier New" charset="0"/>
                <a:cs typeface="Courier New" charset="0"/>
              </a:rPr>
              <a:t>                       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endParaRPr lang="en-US" sz="1800" dirty="0">
              <a:solidFill>
                <a:srgbClr val="FF0000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>
                <a:latin typeface="Courier New" charset="0"/>
                <a:cs typeface="Courier New" charset="0"/>
              </a:rPr>
              <a:t>G-C  </a:t>
            </a:r>
            <a:r>
              <a:rPr lang="en-US" sz="1800" dirty="0" smtClean="0">
                <a:latin typeface="Courier New" charset="0"/>
                <a:cs typeface="Courier New" charset="0"/>
              </a:rPr>
              <a:t>     </a:t>
            </a:r>
            <a:r>
              <a:rPr lang="en-US" sz="1800" dirty="0" smtClean="0">
                <a:solidFill>
                  <a:srgbClr val="0000FF"/>
                </a:solidFill>
                <a:latin typeface="Courier New" charset="0"/>
                <a:cs typeface="Courier New" charset="0"/>
              </a:rPr>
              <a:t>•</a:t>
            </a:r>
            <a:r>
              <a:rPr lang="en-US" sz="1800" dirty="0" smtClean="0">
                <a:latin typeface="Courier New" charset="0"/>
                <a:cs typeface="Courier New" charset="0"/>
              </a:rPr>
              <a:t>                   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endParaRPr lang="en-US" sz="1800" dirty="0">
              <a:solidFill>
                <a:srgbClr val="FF0000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>
                <a:latin typeface="Courier New" charset="0"/>
                <a:cs typeface="Courier New" charset="0"/>
              </a:rPr>
              <a:t>T</a:t>
            </a:r>
            <a:r>
              <a:rPr lang="en-US" sz="1800" dirty="0" smtClean="0">
                <a:latin typeface="Courier New" charset="0"/>
                <a:cs typeface="Courier New" charset="0"/>
              </a:rPr>
              <a:t>-A           </a:t>
            </a:r>
            <a:r>
              <a:rPr lang="en-US" sz="1800" dirty="0" smtClean="0">
                <a:solidFill>
                  <a:srgbClr val="0000FF"/>
                </a:solidFill>
                <a:latin typeface="Courier New" charset="0"/>
                <a:cs typeface="Courier New" charset="0"/>
              </a:rPr>
              <a:t>  </a:t>
            </a:r>
            <a:r>
              <a:rPr lang="en-US" sz="1800" dirty="0" smtClean="0">
                <a:latin typeface="Courier New" charset="0"/>
                <a:cs typeface="Courier New" charset="0"/>
              </a:rPr>
              <a:t>            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endParaRPr lang="en-US" sz="1800" dirty="0">
              <a:solidFill>
                <a:srgbClr val="FF0000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T</a:t>
            </a:r>
            <a:r>
              <a:rPr lang="en-US" sz="1800" b="1" dirty="0">
                <a:latin typeface="Courier New" charset="0"/>
                <a:cs typeface="Courier New" charset="0"/>
              </a:rPr>
              <a:t>-</a:t>
            </a:r>
            <a:r>
              <a:rPr lang="en-US" sz="1800" b="1" dirty="0">
                <a:solidFill>
                  <a:srgbClr val="660066"/>
                </a:solidFill>
                <a:latin typeface="Courier New" charset="0"/>
                <a:cs typeface="Courier New" charset="0"/>
              </a:rPr>
              <a:t>A</a:t>
            </a:r>
            <a:r>
              <a:rPr lang="en-US" sz="1800" b="1" dirty="0">
                <a:latin typeface="Courier New" charset="0"/>
                <a:cs typeface="Courier New" charset="0"/>
              </a:rPr>
              <a:t>      </a:t>
            </a:r>
            <a:r>
              <a:rPr lang="en-US" sz="1800" b="1" dirty="0" smtClean="0">
                <a:latin typeface="Courier New" charset="0"/>
                <a:cs typeface="Courier New" charset="0"/>
              </a:rPr>
              <a:t>   </a:t>
            </a:r>
            <a:r>
              <a:rPr lang="en-US" sz="1800" dirty="0" smtClean="0">
                <a:solidFill>
                  <a:srgbClr val="0000FF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800" b="1" dirty="0" smtClean="0">
                <a:latin typeface="Courier New" charset="0"/>
                <a:cs typeface="Courier New" charset="0"/>
              </a:rPr>
              <a:t>       </a:t>
            </a:r>
            <a:endParaRPr lang="en-US" sz="1800" b="1" dirty="0">
              <a:solidFill>
                <a:srgbClr val="0000FF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T</a:t>
            </a:r>
            <a:r>
              <a:rPr lang="en-US" sz="1800" b="1" dirty="0">
                <a:latin typeface="Courier New" charset="0"/>
                <a:cs typeface="Courier New" charset="0"/>
              </a:rPr>
              <a:t>-</a:t>
            </a:r>
            <a:r>
              <a:rPr lang="en-US" sz="1800" b="1" dirty="0">
                <a:solidFill>
                  <a:srgbClr val="660066"/>
                </a:solidFill>
                <a:latin typeface="Courier New" charset="0"/>
                <a:cs typeface="Courier New" charset="0"/>
              </a:rPr>
              <a:t>A </a:t>
            </a:r>
            <a:r>
              <a:rPr lang="en-US" sz="1800" b="1" dirty="0">
                <a:latin typeface="Courier New" charset="0"/>
                <a:cs typeface="Courier New" charset="0"/>
              </a:rPr>
              <a:t>   </a:t>
            </a:r>
            <a:r>
              <a:rPr lang="en-US" sz="1800" b="1" dirty="0" smtClean="0">
                <a:latin typeface="Courier New" charset="0"/>
                <a:cs typeface="Courier New" charset="0"/>
              </a:rPr>
              <a:t>                  </a:t>
            </a:r>
            <a:endParaRPr lang="en-US" sz="1800" b="1" dirty="0">
              <a:solidFill>
                <a:srgbClr val="0000FF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A</a:t>
            </a:r>
            <a:r>
              <a:rPr lang="en-US" sz="1800" b="1" dirty="0">
                <a:latin typeface="Courier New" charset="0"/>
                <a:cs typeface="Courier New" charset="0"/>
              </a:rPr>
              <a:t>-</a:t>
            </a:r>
            <a:r>
              <a:rPr lang="en-US" sz="1800" b="1" dirty="0">
                <a:solidFill>
                  <a:srgbClr val="660066"/>
                </a:solidFill>
                <a:latin typeface="Courier New" charset="0"/>
                <a:cs typeface="Courier New" charset="0"/>
              </a:rPr>
              <a:t>T</a:t>
            </a:r>
            <a:r>
              <a:rPr lang="en-US" sz="1800" b="1" dirty="0">
                <a:latin typeface="Courier New" charset="0"/>
                <a:cs typeface="Courier New" charset="0"/>
              </a:rPr>
              <a:t>          </a:t>
            </a:r>
            <a:r>
              <a:rPr lang="en-US" sz="1800" b="1" dirty="0" smtClean="0">
                <a:latin typeface="Courier New" charset="0"/>
                <a:cs typeface="Courier New" charset="0"/>
              </a:rPr>
              <a:t>   </a:t>
            </a:r>
            <a:r>
              <a:rPr lang="en-US" sz="1800" dirty="0" smtClean="0">
                <a:solidFill>
                  <a:srgbClr val="0000FF"/>
                </a:solidFill>
                <a:latin typeface="Courier New" charset="0"/>
                <a:cs typeface="Courier New" charset="0"/>
              </a:rPr>
              <a:t>•</a:t>
            </a:r>
            <a:endParaRPr lang="en-US" sz="1800" b="1" dirty="0">
              <a:solidFill>
                <a:srgbClr val="0000FF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T</a:t>
            </a:r>
            <a:r>
              <a:rPr lang="en-US" sz="1800" b="1" dirty="0">
                <a:latin typeface="Courier New" charset="0"/>
                <a:cs typeface="Courier New" charset="0"/>
              </a:rPr>
              <a:t>-</a:t>
            </a:r>
            <a:r>
              <a:rPr lang="en-US" sz="1800" b="1" dirty="0">
                <a:solidFill>
                  <a:srgbClr val="660066"/>
                </a:solidFill>
                <a:latin typeface="Courier New" charset="0"/>
                <a:cs typeface="Courier New" charset="0"/>
              </a:rPr>
              <a:t>A</a:t>
            </a:r>
            <a:r>
              <a:rPr lang="en-US" sz="1800" b="1" dirty="0">
                <a:latin typeface="Courier New" charset="0"/>
                <a:cs typeface="Courier New" charset="0"/>
              </a:rPr>
              <a:t>               </a:t>
            </a:r>
            <a:r>
              <a:rPr lang="en-US" sz="1800" dirty="0" smtClean="0">
                <a:solidFill>
                  <a:srgbClr val="0000FF"/>
                </a:solidFill>
                <a:latin typeface="Courier New" charset="0"/>
                <a:cs typeface="Courier New" charset="0"/>
              </a:rPr>
              <a:t>•</a:t>
            </a:r>
            <a:endParaRPr lang="en-US" sz="1800" b="1" dirty="0">
              <a:solidFill>
                <a:srgbClr val="0000FF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C</a:t>
            </a:r>
            <a:r>
              <a:rPr lang="en-US" sz="1800" b="1" dirty="0">
                <a:latin typeface="Courier New" charset="0"/>
                <a:cs typeface="Courier New" charset="0"/>
              </a:rPr>
              <a:t>-</a:t>
            </a:r>
            <a:r>
              <a:rPr lang="en-US" sz="1800" b="1" dirty="0">
                <a:solidFill>
                  <a:srgbClr val="660066"/>
                </a:solidFill>
                <a:latin typeface="Courier New" charset="0"/>
                <a:cs typeface="Courier New" charset="0"/>
              </a:rPr>
              <a:t>G</a:t>
            </a:r>
            <a:r>
              <a:rPr lang="en-US" sz="1800" b="1" dirty="0">
                <a:latin typeface="Courier New" charset="0"/>
                <a:cs typeface="Courier New" charset="0"/>
              </a:rPr>
              <a:t>                 </a:t>
            </a:r>
            <a:r>
              <a:rPr lang="en-US" sz="1800" dirty="0" smtClean="0">
                <a:solidFill>
                  <a:srgbClr val="0000FF"/>
                </a:solidFill>
                <a:latin typeface="Courier New" charset="0"/>
                <a:cs typeface="Courier New" charset="0"/>
              </a:rPr>
              <a:t>•</a:t>
            </a:r>
            <a:endParaRPr lang="en-US" sz="1800" b="1" dirty="0">
              <a:solidFill>
                <a:srgbClr val="0000FF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T</a:t>
            </a:r>
            <a:r>
              <a:rPr lang="en-US" sz="1800" b="1" dirty="0">
                <a:latin typeface="Courier New" charset="0"/>
                <a:cs typeface="Courier New" charset="0"/>
              </a:rPr>
              <a:t>-</a:t>
            </a:r>
            <a:r>
              <a:rPr lang="en-US" sz="1800" b="1" dirty="0">
                <a:solidFill>
                  <a:srgbClr val="660066"/>
                </a:solidFill>
                <a:latin typeface="Courier New" charset="0"/>
                <a:cs typeface="Courier New" charset="0"/>
              </a:rPr>
              <a:t>A</a:t>
            </a:r>
            <a:r>
              <a:rPr lang="en-US" sz="1800" b="1" dirty="0">
                <a:latin typeface="Courier New" charset="0"/>
                <a:cs typeface="Courier New" charset="0"/>
              </a:rPr>
              <a:t> </a:t>
            </a:r>
            <a:r>
              <a:rPr lang="en-US" sz="1800" b="1" dirty="0" smtClean="0">
                <a:latin typeface="Courier New" charset="0"/>
                <a:cs typeface="Courier New" charset="0"/>
              </a:rPr>
              <a:t>                  </a:t>
            </a:r>
            <a:r>
              <a:rPr lang="en-US" sz="1800" dirty="0" smtClean="0">
                <a:solidFill>
                  <a:srgbClr val="0000FF"/>
                </a:solidFill>
                <a:latin typeface="Courier New" charset="0"/>
                <a:cs typeface="Courier New" charset="0"/>
              </a:rPr>
              <a:t>•</a:t>
            </a:r>
            <a:endParaRPr lang="en-US" sz="1800" b="1" dirty="0"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>
                <a:latin typeface="Courier New" charset="0"/>
                <a:cs typeface="Courier New" charset="0"/>
              </a:rPr>
              <a:t>C-G </a:t>
            </a:r>
          </a:p>
          <a:p>
            <a:pPr eaLnBrk="1" hangingPunct="1"/>
            <a:r>
              <a:rPr lang="en-US" sz="1800" dirty="0">
                <a:latin typeface="Courier New" charset="0"/>
                <a:cs typeface="Courier New" charset="0"/>
              </a:rPr>
              <a:t>C-G </a:t>
            </a:r>
          </a:p>
          <a:p>
            <a:pPr eaLnBrk="1" hangingPunct="1"/>
            <a:r>
              <a:rPr lang="en-US" sz="1800" dirty="0">
                <a:latin typeface="Courier New" charset="0"/>
                <a:cs typeface="Courier New" charset="0"/>
              </a:rPr>
              <a:t>T-A       </a:t>
            </a:r>
            <a:r>
              <a:rPr lang="en-US" sz="180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r>
              <a:rPr lang="en-US" sz="1800" dirty="0">
                <a:latin typeface="Courier New" charset="0"/>
                <a:cs typeface="Courier New" charset="0"/>
              </a:rPr>
              <a:t> </a:t>
            </a:r>
            <a:r>
              <a:rPr lang="en-US" sz="1800" dirty="0" smtClean="0">
                <a:latin typeface="Courier New" charset="0"/>
                <a:cs typeface="Courier New" charset="0"/>
              </a:rPr>
              <a:t>                  </a:t>
            </a:r>
            <a:r>
              <a:rPr lang="en-US" sz="1800" dirty="0" smtClean="0">
                <a:solidFill>
                  <a:srgbClr val="0000FF"/>
                </a:solidFill>
                <a:latin typeface="Courier New" charset="0"/>
                <a:cs typeface="Courier New" charset="0"/>
              </a:rPr>
              <a:t>•</a:t>
            </a:r>
            <a:endParaRPr lang="en-US" sz="1800" dirty="0"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>
                <a:latin typeface="Courier New" charset="0"/>
                <a:cs typeface="Courier New" charset="0"/>
              </a:rPr>
              <a:t>G-C     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•                       </a:t>
            </a:r>
            <a:r>
              <a:rPr lang="en-US" sz="1800" dirty="0" smtClean="0">
                <a:solidFill>
                  <a:srgbClr val="0000FF"/>
                </a:solidFill>
                <a:latin typeface="Courier New" charset="0"/>
                <a:cs typeface="Courier New" charset="0"/>
              </a:rPr>
              <a:t>•</a:t>
            </a:r>
            <a:endParaRPr lang="en-US" sz="1800" dirty="0">
              <a:solidFill>
                <a:srgbClr val="FF0000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>
                <a:latin typeface="Courier New" charset="0"/>
                <a:cs typeface="Courier New" charset="0"/>
              </a:rPr>
              <a:t>C-G   </a:t>
            </a:r>
            <a:r>
              <a:rPr lang="en-US" sz="180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r>
              <a:rPr lang="en-US" sz="1800" dirty="0">
                <a:latin typeface="Courier New" charset="0"/>
                <a:cs typeface="Courier New" charset="0"/>
              </a:rPr>
              <a:t> </a:t>
            </a:r>
          </a:p>
          <a:p>
            <a:pPr eaLnBrk="1" hangingPunct="1"/>
            <a:r>
              <a:rPr lang="en-US" sz="1800" dirty="0">
                <a:latin typeface="Courier New" charset="0"/>
                <a:cs typeface="Courier New" charset="0"/>
              </a:rPr>
              <a:t>T-A </a:t>
            </a:r>
            <a:r>
              <a:rPr lang="en-US" sz="180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r>
              <a:rPr lang="en-US" sz="1800" dirty="0">
                <a:latin typeface="Courier New" charset="0"/>
                <a:cs typeface="Courier New" charset="0"/>
              </a:rPr>
              <a:t>  </a:t>
            </a:r>
          </a:p>
          <a:p>
            <a:pPr eaLnBrk="1" hangingPunct="1"/>
            <a:r>
              <a:rPr lang="en-US" sz="1800" dirty="0">
                <a:latin typeface="Courier New" charset="0"/>
                <a:cs typeface="Courier New" charset="0"/>
              </a:rPr>
              <a:t>    A G C A G G </a:t>
            </a:r>
            <a:r>
              <a:rPr lang="en-US" sz="18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T T A T C T</a:t>
            </a:r>
            <a:r>
              <a:rPr lang="en-US" sz="1800" b="1" dirty="0">
                <a:latin typeface="Courier New" charset="0"/>
                <a:cs typeface="Courier New" charset="0"/>
              </a:rPr>
              <a:t> </a:t>
            </a:r>
            <a:r>
              <a:rPr lang="en-US" sz="1800" dirty="0">
                <a:latin typeface="Courier New" charset="0"/>
                <a:cs typeface="Courier New" charset="0"/>
              </a:rPr>
              <a:t>A</a:t>
            </a:r>
            <a:r>
              <a:rPr lang="en-US" sz="1800" dirty="0" smtClean="0">
                <a:latin typeface="Courier New" charset="0"/>
                <a:cs typeface="Courier New" charset="0"/>
              </a:rPr>
              <a:t> </a:t>
            </a:r>
            <a:r>
              <a:rPr lang="en-US" sz="1800" dirty="0">
                <a:latin typeface="Courier New" charset="0"/>
                <a:cs typeface="Courier New" charset="0"/>
              </a:rPr>
              <a:t>C C T G T</a:t>
            </a:r>
          </a:p>
          <a:p>
            <a:pPr eaLnBrk="1" hangingPunct="1"/>
            <a:r>
              <a:rPr lang="en-US" sz="1800" dirty="0">
                <a:latin typeface="Courier New" charset="0"/>
                <a:cs typeface="Courier New" charset="0"/>
              </a:rPr>
              <a:t>    | | | | | | | | | | | | | | | | | |      </a:t>
            </a:r>
          </a:p>
          <a:p>
            <a:pPr eaLnBrk="1" hangingPunct="1"/>
            <a:r>
              <a:rPr lang="en-US" sz="1800" dirty="0">
                <a:latin typeface="Courier New" charset="0"/>
                <a:cs typeface="Courier New" charset="0"/>
              </a:rPr>
              <a:t>    T C G T C C </a:t>
            </a:r>
            <a:r>
              <a:rPr lang="en-US" sz="1800" b="1" dirty="0">
                <a:solidFill>
                  <a:srgbClr val="660066"/>
                </a:solidFill>
                <a:latin typeface="Courier New" charset="0"/>
                <a:cs typeface="Courier New" charset="0"/>
              </a:rPr>
              <a:t>A A T A G A </a:t>
            </a:r>
            <a:r>
              <a:rPr lang="en-US" sz="1800" dirty="0">
                <a:latin typeface="Courier New" charset="0"/>
                <a:cs typeface="Courier New" charset="0"/>
              </a:rPr>
              <a:t>T</a:t>
            </a:r>
            <a:r>
              <a:rPr lang="en-US" sz="1800" dirty="0" smtClean="0">
                <a:latin typeface="Courier New" charset="0"/>
                <a:cs typeface="Courier New" charset="0"/>
              </a:rPr>
              <a:t> </a:t>
            </a:r>
            <a:r>
              <a:rPr lang="en-US" sz="1800" dirty="0">
                <a:latin typeface="Courier New" charset="0"/>
                <a:cs typeface="Courier New" charset="0"/>
              </a:rPr>
              <a:t>G G A C A</a:t>
            </a:r>
          </a:p>
        </p:txBody>
      </p:sp>
      <p:sp>
        <p:nvSpPr>
          <p:cNvPr id="3" name="Rectangle 4"/>
          <p:cNvSpPr txBox="1">
            <a:spLocks noChangeArrowheads="1"/>
          </p:cNvSpPr>
          <p:nvPr/>
        </p:nvSpPr>
        <p:spPr>
          <a:xfrm>
            <a:off x="457200" y="76200"/>
            <a:ext cx="8229600" cy="762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+mn-lt"/>
              </a:rPr>
              <a:t>Comparing Different Genomes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781800" y="1981200"/>
            <a:ext cx="2209800" cy="1752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Font typeface="Arial" pitchFamily="34" charset="0"/>
              <a:buNone/>
            </a:pPr>
            <a:r>
              <a:rPr lang="en-US" sz="2400" dirty="0">
                <a:solidFill>
                  <a:srgbClr val="FF0000"/>
                </a:solidFill>
              </a:rPr>
              <a:t>I</a:t>
            </a:r>
            <a:r>
              <a:rPr lang="en-US" sz="2400" dirty="0" smtClean="0">
                <a:solidFill>
                  <a:srgbClr val="FF0000"/>
                </a:solidFill>
              </a:rPr>
              <a:t>dentical</a:t>
            </a:r>
            <a:r>
              <a:rPr lang="en-US" sz="2400" dirty="0" smtClean="0"/>
              <a:t> and </a:t>
            </a:r>
          </a:p>
          <a:p>
            <a:pPr marL="0" indent="0">
              <a:lnSpc>
                <a:spcPct val="90000"/>
              </a:lnSpc>
              <a:buFont typeface="Arial" pitchFamily="34" charset="0"/>
              <a:buNone/>
            </a:pPr>
            <a:r>
              <a:rPr lang="en-US" sz="2400" dirty="0" smtClean="0">
                <a:solidFill>
                  <a:srgbClr val="0000FF"/>
                </a:solidFill>
              </a:rPr>
              <a:t>reverse </a:t>
            </a:r>
          </a:p>
          <a:p>
            <a:pPr marL="0" indent="0">
              <a:lnSpc>
                <a:spcPct val="90000"/>
              </a:lnSpc>
              <a:buFont typeface="Arial" pitchFamily="34" charset="0"/>
              <a:buNone/>
            </a:pPr>
            <a:r>
              <a:rPr lang="en-US" sz="2400" dirty="0" smtClean="0">
                <a:solidFill>
                  <a:srgbClr val="0000FF"/>
                </a:solidFill>
              </a:rPr>
              <a:t>complementary </a:t>
            </a:r>
          </a:p>
          <a:p>
            <a:pPr marL="0" indent="0">
              <a:lnSpc>
                <a:spcPct val="90000"/>
              </a:lnSpc>
              <a:buFont typeface="Arial" pitchFamily="34" charset="0"/>
              <a:buNone/>
            </a:pPr>
            <a:r>
              <a:rPr lang="en-US" sz="2400" i="1" dirty="0" smtClean="0"/>
              <a:t>k-</a:t>
            </a:r>
            <a:r>
              <a:rPr lang="en-US" sz="2400" dirty="0" err="1" smtClean="0"/>
              <a:t>mers</a:t>
            </a:r>
            <a:r>
              <a:rPr lang="en-US" sz="2400" dirty="0" smtClean="0"/>
              <a:t> (</a:t>
            </a:r>
            <a:r>
              <a:rPr lang="en-US" sz="2400" i="1" dirty="0" smtClean="0"/>
              <a:t>k</a:t>
            </a:r>
            <a:r>
              <a:rPr lang="en-US" sz="2400" dirty="0" smtClean="0"/>
              <a:t>=3).</a:t>
            </a:r>
            <a:endParaRPr lang="en-US" sz="2400" dirty="0">
              <a:latin typeface="Tahoma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10400" y="6083300"/>
            <a:ext cx="1244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 smtClean="0"/>
              <a:t>Genome</a:t>
            </a:r>
            <a:r>
              <a:rPr lang="en-US" sz="2200" i="1" baseline="-25000" dirty="0" smtClean="0"/>
              <a:t>1</a:t>
            </a:r>
            <a:endParaRPr lang="en-US" sz="2200" i="1" baseline="-25000" dirty="0"/>
          </a:p>
        </p:txBody>
      </p:sp>
      <p:sp>
        <p:nvSpPr>
          <p:cNvPr id="9" name="TextBox 8"/>
          <p:cNvSpPr txBox="1"/>
          <p:nvPr/>
        </p:nvSpPr>
        <p:spPr>
          <a:xfrm>
            <a:off x="0" y="1219200"/>
            <a:ext cx="1244600" cy="2687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200" i="1" baseline="-25000" dirty="0" smtClean="0"/>
          </a:p>
          <a:p>
            <a:pPr algn="ctr"/>
            <a:r>
              <a:rPr lang="en-US" sz="2200" dirty="0"/>
              <a:t>d</a:t>
            </a:r>
            <a:r>
              <a:rPr lang="en-US" sz="2200" dirty="0" smtClean="0"/>
              <a:t>iffers </a:t>
            </a:r>
          </a:p>
          <a:p>
            <a:pPr algn="ctr"/>
            <a:r>
              <a:rPr lang="en-US" sz="2200" dirty="0" smtClean="0"/>
              <a:t>from</a:t>
            </a:r>
          </a:p>
          <a:p>
            <a:pPr algn="ctr"/>
            <a:r>
              <a:rPr lang="en-US" sz="2200" i="1" dirty="0" smtClean="0"/>
              <a:t>Genome</a:t>
            </a:r>
            <a:r>
              <a:rPr lang="en-US" sz="2200" i="1" baseline="-25000" dirty="0" smtClean="0"/>
              <a:t>1</a:t>
            </a:r>
            <a:endParaRPr lang="en-US" sz="2200" i="1" baseline="-25000" dirty="0"/>
          </a:p>
          <a:p>
            <a:pPr algn="ctr"/>
            <a:r>
              <a:rPr lang="en-US" sz="2200" dirty="0" smtClean="0"/>
              <a:t> by a reversal</a:t>
            </a:r>
          </a:p>
          <a:p>
            <a:pPr algn="ctr"/>
            <a:r>
              <a:rPr lang="en-US" sz="2200" dirty="0" smtClean="0"/>
              <a:t>of </a:t>
            </a:r>
          </a:p>
          <a:p>
            <a:pPr algn="ctr"/>
            <a:r>
              <a:rPr lang="en-US" sz="2200" b="1" dirty="0" smtClean="0">
                <a:latin typeface="Courier New" charset="0"/>
                <a:cs typeface="Courier New" charset="0"/>
              </a:rPr>
              <a:t>TTATCT </a:t>
            </a:r>
            <a:endParaRPr lang="en-US" sz="2200" dirty="0"/>
          </a:p>
        </p:txBody>
      </p:sp>
      <p:sp>
        <p:nvSpPr>
          <p:cNvPr id="8" name="TextBox 7"/>
          <p:cNvSpPr txBox="1"/>
          <p:nvPr/>
        </p:nvSpPr>
        <p:spPr>
          <a:xfrm>
            <a:off x="29882" y="796367"/>
            <a:ext cx="1244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 smtClean="0"/>
              <a:t>Genome</a:t>
            </a:r>
            <a:r>
              <a:rPr lang="en-US" sz="2200" i="1" baseline="-25000" dirty="0"/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57600" y="533400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reversal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152900" y="3657600"/>
            <a:ext cx="76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•</a:t>
            </a:r>
            <a:endParaRPr lang="en-US" sz="4000" dirty="0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73500" y="3390900"/>
            <a:ext cx="76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•</a:t>
            </a:r>
            <a:endParaRPr lang="en-US" sz="4000" dirty="0">
              <a:solidFill>
                <a:srgbClr val="0000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06800" y="3124200"/>
            <a:ext cx="76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•</a:t>
            </a:r>
            <a:endParaRPr lang="en-US" sz="4000" dirty="0">
              <a:solidFill>
                <a:srgbClr val="0000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02000" y="2844800"/>
            <a:ext cx="76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•</a:t>
            </a:r>
            <a:endParaRPr lang="en-US" sz="4000" dirty="0">
              <a:solidFill>
                <a:srgbClr val="0000FF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937000" y="3886200"/>
            <a:ext cx="0" cy="15240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13000" y="3848100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-45 degree</a:t>
            </a:r>
          </a:p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diagonal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79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257" name="Picture 5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63" y="381000"/>
            <a:ext cx="7642225" cy="614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4258" name="TextBox 1"/>
          <p:cNvSpPr txBox="1">
            <a:spLocks noChangeArrowheads="1"/>
          </p:cNvSpPr>
          <p:nvPr/>
        </p:nvSpPr>
        <p:spPr bwMode="auto">
          <a:xfrm>
            <a:off x="3886200" y="3805238"/>
            <a:ext cx="6699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i="1" dirty="0">
                <a:solidFill>
                  <a:srgbClr val="FF0000"/>
                </a:solidFill>
                <a:latin typeface="Calibri" charset="0"/>
                <a:cs typeface="Calibri" charset="0"/>
              </a:rPr>
              <a:t>a</a:t>
            </a:r>
          </a:p>
        </p:txBody>
      </p:sp>
      <p:sp>
        <p:nvSpPr>
          <p:cNvPr id="224259" name="TextBox 59"/>
          <p:cNvSpPr txBox="1">
            <a:spLocks noChangeArrowheads="1"/>
          </p:cNvSpPr>
          <p:nvPr/>
        </p:nvSpPr>
        <p:spPr bwMode="auto">
          <a:xfrm>
            <a:off x="6594475" y="1236133"/>
            <a:ext cx="6699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i="1" dirty="0">
                <a:solidFill>
                  <a:srgbClr val="0000FF"/>
                </a:solidFill>
                <a:latin typeface="Calibri" charset="0"/>
                <a:cs typeface="Calibri" charset="0"/>
              </a:rPr>
              <a:t>b</a:t>
            </a:r>
          </a:p>
        </p:txBody>
      </p:sp>
      <p:sp>
        <p:nvSpPr>
          <p:cNvPr id="224260" name="TextBox 66"/>
          <p:cNvSpPr txBox="1">
            <a:spLocks noChangeArrowheads="1"/>
          </p:cNvSpPr>
          <p:nvPr/>
        </p:nvSpPr>
        <p:spPr bwMode="auto">
          <a:xfrm>
            <a:off x="7239000" y="833438"/>
            <a:ext cx="6699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i="1" dirty="0">
                <a:solidFill>
                  <a:srgbClr val="FF0000"/>
                </a:solidFill>
                <a:latin typeface="Calibri" charset="0"/>
                <a:cs typeface="Calibri" charset="0"/>
              </a:rPr>
              <a:t>e</a:t>
            </a:r>
          </a:p>
        </p:txBody>
      </p:sp>
      <p:sp>
        <p:nvSpPr>
          <p:cNvPr id="224261" name="TextBox 67"/>
          <p:cNvSpPr txBox="1">
            <a:spLocks noChangeArrowheads="1"/>
          </p:cNvSpPr>
          <p:nvPr/>
        </p:nvSpPr>
        <p:spPr bwMode="auto">
          <a:xfrm>
            <a:off x="7153275" y="1665290"/>
            <a:ext cx="6699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i="1" dirty="0">
                <a:solidFill>
                  <a:srgbClr val="0000FF"/>
                </a:solidFill>
                <a:latin typeface="Calibri" charset="0"/>
                <a:cs typeface="Calibri" charset="0"/>
              </a:rPr>
              <a:t>d</a:t>
            </a:r>
          </a:p>
        </p:txBody>
      </p:sp>
      <p:sp>
        <p:nvSpPr>
          <p:cNvPr id="224262" name="TextBox 68"/>
          <p:cNvSpPr txBox="1">
            <a:spLocks noChangeArrowheads="1"/>
          </p:cNvSpPr>
          <p:nvPr/>
        </p:nvSpPr>
        <p:spPr bwMode="auto">
          <a:xfrm>
            <a:off x="6873875" y="2255838"/>
            <a:ext cx="6699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i="1" dirty="0">
                <a:solidFill>
                  <a:srgbClr val="0000FF"/>
                </a:solidFill>
                <a:latin typeface="Calibri" charset="0"/>
                <a:cs typeface="Calibri" charset="0"/>
              </a:rPr>
              <a:t>c</a:t>
            </a:r>
          </a:p>
        </p:txBody>
      </p:sp>
      <p:sp>
        <p:nvSpPr>
          <p:cNvPr id="224263" name="TextBox 69"/>
          <p:cNvSpPr txBox="1">
            <a:spLocks noChangeArrowheads="1"/>
          </p:cNvSpPr>
          <p:nvPr/>
        </p:nvSpPr>
        <p:spPr bwMode="auto">
          <a:xfrm>
            <a:off x="1476375" y="6399213"/>
            <a:ext cx="69977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i="1" dirty="0">
                <a:solidFill>
                  <a:srgbClr val="FF0000"/>
                </a:solidFill>
                <a:latin typeface="Calibri" charset="0"/>
                <a:cs typeface="Calibri" charset="0"/>
              </a:rPr>
              <a:t>                                  +a                                  </a:t>
            </a:r>
            <a:r>
              <a:rPr lang="en-US" i="1" dirty="0" smtClean="0">
                <a:solidFill>
                  <a:srgbClr val="0000FF"/>
                </a:solidFill>
                <a:latin typeface="Calibri" charset="0"/>
                <a:cs typeface="Calibri" charset="0"/>
              </a:rPr>
              <a:t>+</a:t>
            </a:r>
            <a:r>
              <a:rPr lang="en-US" i="1" dirty="0" err="1">
                <a:solidFill>
                  <a:srgbClr val="0000FF"/>
                </a:solidFill>
                <a:latin typeface="Calibri" charset="0"/>
                <a:cs typeface="Calibri" charset="0"/>
              </a:rPr>
              <a:t>b+c+d</a:t>
            </a:r>
            <a:r>
              <a:rPr lang="en-US" i="1" dirty="0">
                <a:solidFill>
                  <a:srgbClr val="0000FF"/>
                </a:solidFill>
                <a:latin typeface="Calibri" charset="0"/>
                <a:cs typeface="Calibri" charset="0"/>
              </a:rPr>
              <a:t> </a:t>
            </a:r>
            <a:r>
              <a:rPr lang="en-US" i="1" dirty="0">
                <a:solidFill>
                  <a:srgbClr val="FF0000"/>
                </a:solidFill>
                <a:latin typeface="Calibri" charset="0"/>
                <a:cs typeface="Calibri" charset="0"/>
              </a:rPr>
              <a:t>+e</a:t>
            </a:r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>
          <a:xfrm>
            <a:off x="457200" y="-73210"/>
            <a:ext cx="8229600" cy="762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i="1" dirty="0" smtClean="0"/>
              <a:t>E</a:t>
            </a:r>
            <a:r>
              <a:rPr lang="en-US" sz="3600" i="1" dirty="0"/>
              <a:t>. </a:t>
            </a:r>
            <a:r>
              <a:rPr lang="en-US" sz="3600" i="1" dirty="0" smtClean="0"/>
              <a:t>Coli</a:t>
            </a:r>
            <a:r>
              <a:rPr lang="en-US" sz="3600" dirty="0" smtClean="0"/>
              <a:t> versus </a:t>
            </a:r>
            <a:r>
              <a:rPr lang="en-US" sz="3600" i="1" dirty="0" smtClean="0"/>
              <a:t>S</a:t>
            </a:r>
            <a:r>
              <a:rPr lang="en-US" sz="3600" i="1" dirty="0"/>
              <a:t>. </a:t>
            </a:r>
            <a:r>
              <a:rPr lang="en-US" sz="3600" i="1" dirty="0" err="1" smtClean="0"/>
              <a:t>enterica</a:t>
            </a:r>
            <a:endParaRPr lang="en-US" sz="3600" dirty="0">
              <a:latin typeface="+mn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36390" y="479425"/>
            <a:ext cx="1063810" cy="4524315"/>
            <a:chOff x="536390" y="479425"/>
            <a:chExt cx="1063810" cy="4524315"/>
          </a:xfrm>
        </p:grpSpPr>
        <p:sp>
          <p:nvSpPr>
            <p:cNvPr id="11" name="TextBox 72"/>
            <p:cNvSpPr txBox="1">
              <a:spLocks noChangeArrowheads="1"/>
            </p:cNvSpPr>
            <p:nvPr/>
          </p:nvSpPr>
          <p:spPr bwMode="auto">
            <a:xfrm>
              <a:off x="564777" y="762000"/>
              <a:ext cx="519113" cy="3570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i="1" dirty="0" smtClean="0">
                  <a:solidFill>
                    <a:srgbClr val="FF0000"/>
                  </a:solidFill>
                  <a:latin typeface="Calibri" charset="0"/>
                  <a:cs typeface="Calibri" charset="0"/>
                </a:rPr>
                <a:t> </a:t>
              </a:r>
              <a:endParaRPr lang="en-US" i="1" dirty="0">
                <a:solidFill>
                  <a:srgbClr val="FF0000"/>
                </a:solidFill>
                <a:latin typeface="Calibri" charset="0"/>
                <a:cs typeface="Calibri" charset="0"/>
              </a:endParaRPr>
            </a:p>
            <a:p>
              <a:pPr eaLnBrk="1" hangingPunct="1"/>
              <a:endParaRPr lang="en-US" sz="1000" i="1" dirty="0">
                <a:solidFill>
                  <a:srgbClr val="FF0000"/>
                </a:solidFill>
                <a:latin typeface="Calibri" charset="0"/>
                <a:cs typeface="Calibri" charset="0"/>
              </a:endParaRPr>
            </a:p>
            <a:p>
              <a:pPr eaLnBrk="1" hangingPunct="1"/>
              <a:r>
                <a:rPr lang="en-US" i="1" dirty="0">
                  <a:solidFill>
                    <a:srgbClr val="FF0000"/>
                  </a:solidFill>
                  <a:latin typeface="Calibri" charset="0"/>
                  <a:cs typeface="Calibri" charset="0"/>
                </a:rPr>
                <a:t> </a:t>
              </a:r>
              <a:r>
                <a:rPr lang="en-US" i="1" dirty="0">
                  <a:solidFill>
                    <a:srgbClr val="0000FF"/>
                  </a:solidFill>
                  <a:latin typeface="Calibri" charset="0"/>
                  <a:cs typeface="Calibri" charset="0"/>
                </a:rPr>
                <a:t>-b</a:t>
              </a:r>
            </a:p>
            <a:p>
              <a:pPr eaLnBrk="1" hangingPunct="1"/>
              <a:r>
                <a:rPr lang="en-US" i="1" dirty="0">
                  <a:solidFill>
                    <a:srgbClr val="0000FF"/>
                  </a:solidFill>
                  <a:latin typeface="Calibri" charset="0"/>
                  <a:cs typeface="Calibri" charset="0"/>
                </a:rPr>
                <a:t> </a:t>
              </a:r>
              <a:endParaRPr lang="en-US" i="1" dirty="0">
                <a:solidFill>
                  <a:srgbClr val="FF0000"/>
                </a:solidFill>
                <a:latin typeface="Calibri" charset="0"/>
                <a:cs typeface="Calibri" charset="0"/>
              </a:endParaRPr>
            </a:p>
            <a:p>
              <a:pPr eaLnBrk="1" hangingPunct="1"/>
              <a:endParaRPr lang="en-US" i="1" dirty="0">
                <a:solidFill>
                  <a:srgbClr val="FF0000"/>
                </a:solidFill>
                <a:latin typeface="Calibri" charset="0"/>
                <a:cs typeface="Calibri" charset="0"/>
              </a:endParaRPr>
            </a:p>
            <a:p>
              <a:pPr eaLnBrk="1" hangingPunct="1"/>
              <a:endParaRPr lang="en-US" i="1" dirty="0">
                <a:solidFill>
                  <a:srgbClr val="FF0000"/>
                </a:solidFill>
                <a:latin typeface="Calibri" charset="0"/>
                <a:cs typeface="Calibri" charset="0"/>
              </a:endParaRPr>
            </a:p>
            <a:p>
              <a:pPr eaLnBrk="1" hangingPunct="1"/>
              <a:endParaRPr lang="en-US" i="1" dirty="0">
                <a:solidFill>
                  <a:srgbClr val="FF0000"/>
                </a:solidFill>
                <a:latin typeface="Calibri" charset="0"/>
                <a:cs typeface="Calibri" charset="0"/>
              </a:endParaRPr>
            </a:p>
            <a:p>
              <a:pPr eaLnBrk="1" hangingPunct="1"/>
              <a:endParaRPr lang="en-US" i="1" dirty="0">
                <a:solidFill>
                  <a:srgbClr val="FF0000"/>
                </a:solidFill>
                <a:latin typeface="Calibri" charset="0"/>
                <a:cs typeface="Calibri" charset="0"/>
              </a:endParaRPr>
            </a:p>
            <a:p>
              <a:pPr eaLnBrk="1" hangingPunct="1"/>
              <a:endParaRPr lang="en-US" i="1" dirty="0">
                <a:solidFill>
                  <a:srgbClr val="FF0000"/>
                </a:solidFill>
                <a:latin typeface="Calibri" charset="0"/>
                <a:cs typeface="Calibri" charset="0"/>
              </a:endParaRPr>
            </a:p>
            <a:p>
              <a:pPr eaLnBrk="1" hangingPunct="1"/>
              <a:endParaRPr lang="en-US" i="1" dirty="0">
                <a:solidFill>
                  <a:srgbClr val="FF0000"/>
                </a:solidFill>
                <a:latin typeface="Calibri" charset="0"/>
                <a:cs typeface="Calibri" charset="0"/>
              </a:endParaRPr>
            </a:p>
          </p:txBody>
        </p:sp>
        <p:sp>
          <p:nvSpPr>
            <p:cNvPr id="13" name="TextBox 70"/>
            <p:cNvSpPr txBox="1">
              <a:spLocks noChangeArrowheads="1"/>
            </p:cNvSpPr>
            <p:nvPr/>
          </p:nvSpPr>
          <p:spPr bwMode="auto">
            <a:xfrm>
              <a:off x="612775" y="479425"/>
              <a:ext cx="987425" cy="4524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endParaRPr lang="en-US" i="1" dirty="0">
                <a:solidFill>
                  <a:srgbClr val="FF0000"/>
                </a:solidFill>
                <a:latin typeface="Calibri" charset="0"/>
                <a:cs typeface="Calibri" charset="0"/>
              </a:endParaRPr>
            </a:p>
            <a:p>
              <a:pPr eaLnBrk="1" hangingPunct="1"/>
              <a:r>
                <a:rPr lang="en-US" i="1" dirty="0" smtClean="0">
                  <a:solidFill>
                    <a:srgbClr val="FF0000"/>
                  </a:solidFill>
                  <a:latin typeface="Calibri" charset="0"/>
                  <a:cs typeface="Calibri" charset="0"/>
                </a:rPr>
                <a:t>+</a:t>
              </a:r>
              <a:r>
                <a:rPr lang="en-US" i="1" dirty="0">
                  <a:solidFill>
                    <a:srgbClr val="FF0000"/>
                  </a:solidFill>
                  <a:latin typeface="Calibri" charset="0"/>
                  <a:cs typeface="Calibri" charset="0"/>
                </a:rPr>
                <a:t>e</a:t>
              </a:r>
              <a:endParaRPr lang="en-US" sz="1000" i="1" dirty="0">
                <a:solidFill>
                  <a:srgbClr val="FF0000"/>
                </a:solidFill>
                <a:latin typeface="Calibri" charset="0"/>
                <a:cs typeface="Calibri" charset="0"/>
              </a:endParaRPr>
            </a:p>
            <a:p>
              <a:pPr eaLnBrk="1" hangingPunct="1"/>
              <a:r>
                <a:rPr lang="en-US" i="1" dirty="0">
                  <a:solidFill>
                    <a:srgbClr val="FF0000"/>
                  </a:solidFill>
                  <a:latin typeface="Calibri" charset="0"/>
                  <a:cs typeface="Calibri" charset="0"/>
                </a:rPr>
                <a:t> </a:t>
              </a:r>
            </a:p>
            <a:p>
              <a:pPr eaLnBrk="1" hangingPunct="1"/>
              <a:endParaRPr lang="en-US" i="1" dirty="0">
                <a:solidFill>
                  <a:srgbClr val="FF0000"/>
                </a:solidFill>
                <a:latin typeface="Calibri" charset="0"/>
                <a:cs typeface="Calibri" charset="0"/>
              </a:endParaRPr>
            </a:p>
            <a:p>
              <a:pPr eaLnBrk="1" hangingPunct="1"/>
              <a:endParaRPr lang="en-US" i="1" dirty="0">
                <a:solidFill>
                  <a:srgbClr val="FF0000"/>
                </a:solidFill>
                <a:latin typeface="Calibri" charset="0"/>
                <a:cs typeface="Calibri" charset="0"/>
              </a:endParaRPr>
            </a:p>
            <a:p>
              <a:pPr eaLnBrk="1" hangingPunct="1"/>
              <a:endParaRPr lang="en-US" i="1" dirty="0">
                <a:solidFill>
                  <a:srgbClr val="FF0000"/>
                </a:solidFill>
                <a:latin typeface="Calibri" charset="0"/>
                <a:cs typeface="Calibri" charset="0"/>
              </a:endParaRPr>
            </a:p>
            <a:p>
              <a:pPr eaLnBrk="1" hangingPunct="1"/>
              <a:endParaRPr lang="en-US" i="1" dirty="0">
                <a:solidFill>
                  <a:srgbClr val="FF0000"/>
                </a:solidFill>
                <a:latin typeface="Calibri" charset="0"/>
                <a:cs typeface="Calibri" charset="0"/>
              </a:endParaRPr>
            </a:p>
            <a:p>
              <a:pPr eaLnBrk="1" hangingPunct="1"/>
              <a:endParaRPr lang="en-US" i="1" dirty="0">
                <a:solidFill>
                  <a:srgbClr val="FF0000"/>
                </a:solidFill>
                <a:latin typeface="Calibri" charset="0"/>
                <a:cs typeface="Calibri" charset="0"/>
              </a:endParaRPr>
            </a:p>
            <a:p>
              <a:pPr eaLnBrk="1" hangingPunct="1"/>
              <a:endParaRPr lang="en-US" i="1" dirty="0">
                <a:solidFill>
                  <a:srgbClr val="FF0000"/>
                </a:solidFill>
                <a:latin typeface="Calibri" charset="0"/>
                <a:cs typeface="Calibri" charset="0"/>
              </a:endParaRPr>
            </a:p>
            <a:p>
              <a:pPr eaLnBrk="1" hangingPunct="1"/>
              <a:r>
                <a:rPr lang="en-US" i="1" dirty="0" smtClean="0">
                  <a:solidFill>
                    <a:srgbClr val="FF0000"/>
                  </a:solidFill>
                  <a:latin typeface="Calibri" charset="0"/>
                  <a:cs typeface="Calibri" charset="0"/>
                </a:rPr>
                <a:t>+</a:t>
              </a:r>
              <a:r>
                <a:rPr lang="en-US" i="1" dirty="0">
                  <a:solidFill>
                    <a:srgbClr val="FF0000"/>
                  </a:solidFill>
                  <a:latin typeface="Calibri" charset="0"/>
                  <a:cs typeface="Calibri" charset="0"/>
                </a:rPr>
                <a:t>a</a:t>
              </a:r>
            </a:p>
            <a:p>
              <a:pPr eaLnBrk="1" hangingPunct="1"/>
              <a:endParaRPr lang="en-US" i="1" dirty="0">
                <a:solidFill>
                  <a:srgbClr val="FF0000"/>
                </a:solidFill>
                <a:latin typeface="Calibri" charset="0"/>
                <a:cs typeface="Calibri" charset="0"/>
              </a:endParaRPr>
            </a:p>
            <a:p>
              <a:pPr eaLnBrk="1" hangingPunct="1"/>
              <a:endParaRPr lang="en-US" i="1" dirty="0">
                <a:solidFill>
                  <a:srgbClr val="FF0000"/>
                </a:solidFill>
                <a:latin typeface="Calibri" charset="0"/>
                <a:cs typeface="Calibri" charset="0"/>
              </a:endParaRPr>
            </a:p>
          </p:txBody>
        </p:sp>
        <p:sp>
          <p:nvSpPr>
            <p:cNvPr id="14" name="TextBox 71"/>
            <p:cNvSpPr txBox="1">
              <a:spLocks noChangeArrowheads="1"/>
            </p:cNvSpPr>
            <p:nvPr/>
          </p:nvSpPr>
          <p:spPr bwMode="auto">
            <a:xfrm>
              <a:off x="536390" y="838200"/>
              <a:ext cx="519113" cy="2462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endParaRPr lang="en-US" i="1" dirty="0">
                <a:solidFill>
                  <a:srgbClr val="FF0000"/>
                </a:solidFill>
                <a:latin typeface="Calibri" charset="0"/>
                <a:cs typeface="Calibri" charset="0"/>
              </a:endParaRPr>
            </a:p>
            <a:p>
              <a:pPr eaLnBrk="1" hangingPunct="1"/>
              <a:endParaRPr lang="en-US" sz="1000" i="1" dirty="0">
                <a:solidFill>
                  <a:srgbClr val="FF0000"/>
                </a:solidFill>
                <a:latin typeface="Calibri" charset="0"/>
                <a:cs typeface="Calibri" charset="0"/>
              </a:endParaRPr>
            </a:p>
            <a:p>
              <a:pPr eaLnBrk="1" hangingPunct="1"/>
              <a:endParaRPr lang="en-US" i="1" dirty="0">
                <a:solidFill>
                  <a:srgbClr val="0000FF"/>
                </a:solidFill>
                <a:latin typeface="Calibri" charset="0"/>
                <a:cs typeface="Calibri" charset="0"/>
              </a:endParaRPr>
            </a:p>
            <a:p>
              <a:pPr eaLnBrk="1" hangingPunct="1"/>
              <a:r>
                <a:rPr lang="en-US" i="1" dirty="0">
                  <a:solidFill>
                    <a:srgbClr val="0000FF"/>
                  </a:solidFill>
                  <a:latin typeface="Calibri" charset="0"/>
                  <a:cs typeface="Calibri" charset="0"/>
                </a:rPr>
                <a:t> -d</a:t>
              </a:r>
            </a:p>
            <a:p>
              <a:pPr eaLnBrk="1" hangingPunct="1"/>
              <a:r>
                <a:rPr lang="en-US" i="1" dirty="0">
                  <a:solidFill>
                    <a:srgbClr val="0000FF"/>
                  </a:solidFill>
                  <a:latin typeface="Calibri" charset="0"/>
                  <a:cs typeface="Calibri" charset="0"/>
                </a:rPr>
                <a:t> -c</a:t>
              </a:r>
            </a:p>
            <a:p>
              <a:pPr eaLnBrk="1" hangingPunct="1"/>
              <a:endParaRPr lang="en-US" i="1" dirty="0">
                <a:solidFill>
                  <a:srgbClr val="FF0000"/>
                </a:solidFill>
                <a:latin typeface="Calibri" charset="0"/>
                <a:cs typeface="Calibri" charset="0"/>
              </a:endParaRPr>
            </a:p>
            <a:p>
              <a:pPr eaLnBrk="1" hangingPunct="1"/>
              <a:endParaRPr lang="en-US" i="1" dirty="0">
                <a:solidFill>
                  <a:srgbClr val="FF0000"/>
                </a:solidFill>
                <a:latin typeface="Calibri" charset="0"/>
                <a:cs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4196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4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4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4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4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4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4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4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4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4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4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4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4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258" grpId="0"/>
      <p:bldP spid="224259" grpId="0"/>
      <p:bldP spid="224260" grpId="0"/>
      <p:bldP spid="224261" grpId="0"/>
      <p:bldP spid="224262" grpId="0"/>
      <p:bldP spid="224263" grpId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0" y="-73210"/>
            <a:ext cx="9144000" cy="7620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 smtClean="0"/>
              <a:t>Synteny</a:t>
            </a:r>
            <a:r>
              <a:rPr lang="en-US" sz="3600" dirty="0" smtClean="0"/>
              <a:t> Blocks as Diagonals in Genomic Dot Plot</a:t>
            </a:r>
            <a:endParaRPr lang="en-US" sz="3600" dirty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" y="762000"/>
            <a:ext cx="8839200" cy="310854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/>
              <a:t>Finding </a:t>
            </a:r>
            <a:r>
              <a:rPr lang="en-US" sz="2800" b="1" dirty="0" err="1"/>
              <a:t>Synteny</a:t>
            </a:r>
            <a:r>
              <a:rPr lang="en-US" sz="2800" b="1" dirty="0"/>
              <a:t> Blocks Problem.</a:t>
            </a:r>
            <a:r>
              <a:rPr lang="en-US" sz="2800" dirty="0"/>
              <a:t> Find diagonals in the genomic dot-plot</a:t>
            </a:r>
            <a:r>
              <a:rPr lang="en-US" sz="2800" dirty="0" smtClean="0"/>
              <a:t>.</a:t>
            </a:r>
          </a:p>
          <a:p>
            <a:pPr lvl="1"/>
            <a:r>
              <a:rPr lang="en-US" sz="2800" dirty="0" smtClean="0"/>
              <a:t> 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b="1" dirty="0" smtClean="0"/>
              <a:t>Input</a:t>
            </a:r>
            <a:r>
              <a:rPr lang="en-US" sz="2800" b="1" dirty="0"/>
              <a:t>.</a:t>
            </a:r>
            <a:r>
              <a:rPr lang="en-US" sz="2800" dirty="0"/>
              <a:t>  A set of points </a:t>
            </a:r>
            <a:r>
              <a:rPr lang="en-US" sz="2800" i="1" dirty="0" err="1"/>
              <a:t>DotPlot</a:t>
            </a:r>
            <a:r>
              <a:rPr lang="en-US" sz="2800" i="1" dirty="0"/>
              <a:t> </a:t>
            </a:r>
            <a:r>
              <a:rPr lang="en-US" sz="2800" dirty="0"/>
              <a:t>in </a:t>
            </a:r>
            <a:r>
              <a:rPr lang="en-US" sz="2800" dirty="0" smtClean="0"/>
              <a:t>2-D.</a:t>
            </a:r>
          </a:p>
          <a:p>
            <a:pPr lvl="1"/>
            <a:r>
              <a:rPr lang="en-US" sz="2800" dirty="0" smtClean="0"/>
              <a:t> 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b="1" dirty="0" smtClean="0"/>
              <a:t>Output</a:t>
            </a:r>
            <a:r>
              <a:rPr lang="en-US" sz="2800" b="1" dirty="0"/>
              <a:t>.</a:t>
            </a:r>
            <a:r>
              <a:rPr lang="en-US" sz="2800" dirty="0"/>
              <a:t> A set of diagonals in </a:t>
            </a:r>
            <a:r>
              <a:rPr lang="en-US" sz="2800" i="1" dirty="0" err="1"/>
              <a:t>DotPlot</a:t>
            </a:r>
            <a:r>
              <a:rPr lang="en-US" sz="2800" dirty="0"/>
              <a:t> representing </a:t>
            </a:r>
            <a:r>
              <a:rPr lang="en-US" sz="2800" dirty="0" err="1"/>
              <a:t>synteny</a:t>
            </a:r>
            <a:r>
              <a:rPr lang="en-US" sz="2800" dirty="0"/>
              <a:t> blocks</a:t>
            </a:r>
            <a:r>
              <a:rPr lang="en-US" sz="2800" dirty="0" smtClean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0279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0" y="-73210"/>
            <a:ext cx="9144000" cy="7620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 smtClean="0"/>
              <a:t>Synteny</a:t>
            </a:r>
            <a:r>
              <a:rPr lang="en-US" sz="3600" dirty="0" smtClean="0"/>
              <a:t> Blocks as Diagonals in Genomic Dot Plot</a:t>
            </a:r>
            <a:endParaRPr lang="en-US" sz="3600" dirty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" y="762000"/>
            <a:ext cx="8839200" cy="310854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/>
              <a:t>Finding </a:t>
            </a:r>
            <a:r>
              <a:rPr lang="en-US" sz="2800" b="1" dirty="0" err="1"/>
              <a:t>Synteny</a:t>
            </a:r>
            <a:r>
              <a:rPr lang="en-US" sz="2800" b="1" dirty="0"/>
              <a:t> Blocks Problem.</a:t>
            </a:r>
            <a:r>
              <a:rPr lang="en-US" sz="2800" dirty="0"/>
              <a:t> Find diagonals in the genomic dot-plot.</a:t>
            </a:r>
          </a:p>
          <a:p>
            <a:pPr lvl="1"/>
            <a:r>
              <a:rPr lang="en-US" sz="2800" dirty="0"/>
              <a:t> 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b="1" dirty="0"/>
              <a:t>Input.</a:t>
            </a:r>
            <a:r>
              <a:rPr lang="en-US" sz="2800" dirty="0"/>
              <a:t>  A set of points </a:t>
            </a:r>
            <a:r>
              <a:rPr lang="en-US" sz="2800" i="1" dirty="0" err="1"/>
              <a:t>DotPlot</a:t>
            </a:r>
            <a:r>
              <a:rPr lang="en-US" sz="2800" i="1" dirty="0"/>
              <a:t> </a:t>
            </a:r>
            <a:r>
              <a:rPr lang="en-US" sz="2800" dirty="0"/>
              <a:t>in </a:t>
            </a:r>
            <a:r>
              <a:rPr lang="en-US" sz="2800" dirty="0" smtClean="0"/>
              <a:t>2-D.</a:t>
            </a:r>
          </a:p>
          <a:p>
            <a:pPr lvl="1"/>
            <a:r>
              <a:rPr lang="en-US" sz="2800" dirty="0"/>
              <a:t> 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b="1" dirty="0"/>
              <a:t>Output.</a:t>
            </a:r>
            <a:r>
              <a:rPr lang="en-US" sz="2800" dirty="0"/>
              <a:t> A set of diagonals in </a:t>
            </a:r>
            <a:r>
              <a:rPr lang="en-US" sz="2800" i="1" dirty="0" err="1"/>
              <a:t>DotPlot</a:t>
            </a:r>
            <a:r>
              <a:rPr lang="en-US" sz="2800" dirty="0"/>
              <a:t> representing </a:t>
            </a:r>
            <a:r>
              <a:rPr lang="en-US" sz="2800" dirty="0" err="1"/>
              <a:t>synteny</a:t>
            </a:r>
            <a:r>
              <a:rPr lang="en-US" sz="2800" dirty="0"/>
              <a:t> blocks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grpSp>
        <p:nvGrpSpPr>
          <p:cNvPr id="2" name="Group 1"/>
          <p:cNvGrpSpPr/>
          <p:nvPr/>
        </p:nvGrpSpPr>
        <p:grpSpPr>
          <a:xfrm>
            <a:off x="2971800" y="3429000"/>
            <a:ext cx="3585034" cy="3175000"/>
            <a:chOff x="5791200" y="3505200"/>
            <a:chExt cx="3585034" cy="3175000"/>
          </a:xfrm>
        </p:grpSpPr>
        <p:pic>
          <p:nvPicPr>
            <p:cNvPr id="5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91200" y="4648200"/>
              <a:ext cx="3048000" cy="203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Cloud Callout 5"/>
            <p:cNvSpPr/>
            <p:nvPr/>
          </p:nvSpPr>
          <p:spPr>
            <a:xfrm>
              <a:off x="6172200" y="3505200"/>
              <a:ext cx="3204034" cy="1447800"/>
            </a:xfrm>
            <a:prstGeom prst="cloudCallou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FFFFFF"/>
                  </a:solidFill>
                </a:rPr>
                <a:t>This is not a        well-defined computational problem!</a:t>
              </a:r>
              <a:endParaRPr lang="en-US" b="1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711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5" name="TextBox 1"/>
          <p:cNvSpPr txBox="1">
            <a:spLocks noChangeArrowheads="1"/>
          </p:cNvSpPr>
          <p:nvPr/>
        </p:nvSpPr>
        <p:spPr bwMode="auto">
          <a:xfrm>
            <a:off x="1193800" y="569913"/>
            <a:ext cx="6780212" cy="6186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800" b="1" dirty="0"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>
                <a:latin typeface="Courier New" charset="0"/>
                <a:cs typeface="Courier New" charset="0"/>
              </a:rPr>
              <a:t>A-T </a:t>
            </a:r>
          </a:p>
          <a:p>
            <a:pPr eaLnBrk="1" hangingPunct="1"/>
            <a:r>
              <a:rPr lang="en-US" sz="1800" dirty="0">
                <a:latin typeface="Courier New" charset="0"/>
                <a:cs typeface="Courier New" charset="0"/>
              </a:rPr>
              <a:t>C-G    </a:t>
            </a:r>
            <a:r>
              <a:rPr lang="en-US" sz="1800" dirty="0" smtClean="0">
                <a:latin typeface="Courier New" charset="0"/>
                <a:cs typeface="Courier New" charset="0"/>
              </a:rPr>
              <a:t>  </a:t>
            </a:r>
            <a:endParaRPr lang="en-US" sz="1800" dirty="0">
              <a:solidFill>
                <a:srgbClr val="0000FF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>
                <a:latin typeface="Courier New" charset="0"/>
                <a:cs typeface="Courier New" charset="0"/>
              </a:rPr>
              <a:t>A-T      </a:t>
            </a:r>
            <a:r>
              <a:rPr lang="en-US" sz="1800" dirty="0" smtClean="0">
                <a:latin typeface="Courier New" charset="0"/>
                <a:cs typeface="Courier New" charset="0"/>
              </a:rPr>
              <a:t>                         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endParaRPr lang="en-US" sz="1800" dirty="0">
              <a:solidFill>
                <a:srgbClr val="FF0000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>
                <a:latin typeface="Courier New" charset="0"/>
                <a:cs typeface="Courier New" charset="0"/>
              </a:rPr>
              <a:t>G-C </a:t>
            </a:r>
            <a:r>
              <a:rPr lang="en-US" sz="1800" dirty="0" smtClean="0">
                <a:latin typeface="Courier New" charset="0"/>
                <a:cs typeface="Courier New" charset="0"/>
              </a:rPr>
              <a:t>    </a:t>
            </a:r>
            <a:r>
              <a:rPr lang="en-US" sz="1800" dirty="0" smtClean="0">
                <a:solidFill>
                  <a:srgbClr val="0000FF"/>
                </a:solidFill>
                <a:latin typeface="Courier New" charset="0"/>
                <a:cs typeface="Courier New" charset="0"/>
              </a:rPr>
              <a:t>•</a:t>
            </a:r>
            <a:r>
              <a:rPr lang="en-US" sz="1800" dirty="0" smtClean="0">
                <a:latin typeface="Courier New" charset="0"/>
                <a:cs typeface="Courier New" charset="0"/>
              </a:rPr>
              <a:t>                       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endParaRPr lang="en-US" sz="1800" dirty="0">
              <a:solidFill>
                <a:srgbClr val="FF0000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>
                <a:latin typeface="Courier New" charset="0"/>
                <a:cs typeface="Courier New" charset="0"/>
              </a:rPr>
              <a:t>G-C  </a:t>
            </a:r>
            <a:r>
              <a:rPr lang="en-US" sz="1800" dirty="0" smtClean="0">
                <a:latin typeface="Courier New" charset="0"/>
                <a:cs typeface="Courier New" charset="0"/>
              </a:rPr>
              <a:t>     </a:t>
            </a:r>
            <a:r>
              <a:rPr lang="en-US" sz="1800" dirty="0" smtClean="0">
                <a:solidFill>
                  <a:srgbClr val="0000FF"/>
                </a:solidFill>
                <a:latin typeface="Courier New" charset="0"/>
                <a:cs typeface="Courier New" charset="0"/>
              </a:rPr>
              <a:t>•</a:t>
            </a:r>
            <a:r>
              <a:rPr lang="en-US" sz="1800" dirty="0" smtClean="0">
                <a:latin typeface="Courier New" charset="0"/>
                <a:cs typeface="Courier New" charset="0"/>
              </a:rPr>
              <a:t>                   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endParaRPr lang="en-US" sz="1800" dirty="0">
              <a:solidFill>
                <a:srgbClr val="FF0000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>
                <a:latin typeface="Courier New" charset="0"/>
                <a:cs typeface="Courier New" charset="0"/>
              </a:rPr>
              <a:t>T</a:t>
            </a:r>
            <a:r>
              <a:rPr lang="en-US" sz="1800" dirty="0" smtClean="0">
                <a:latin typeface="Courier New" charset="0"/>
                <a:cs typeface="Courier New" charset="0"/>
              </a:rPr>
              <a:t>-A           </a:t>
            </a:r>
            <a:r>
              <a:rPr lang="en-US" sz="1800" dirty="0" smtClean="0">
                <a:solidFill>
                  <a:srgbClr val="0000FF"/>
                </a:solidFill>
                <a:latin typeface="Courier New" charset="0"/>
                <a:cs typeface="Courier New" charset="0"/>
              </a:rPr>
              <a:t>  </a:t>
            </a:r>
            <a:r>
              <a:rPr lang="en-US" sz="1800" dirty="0" smtClean="0">
                <a:latin typeface="Courier New" charset="0"/>
                <a:cs typeface="Courier New" charset="0"/>
              </a:rPr>
              <a:t>            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endParaRPr lang="en-US" sz="1800" dirty="0">
              <a:solidFill>
                <a:srgbClr val="FF0000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b="1" dirty="0">
                <a:latin typeface="Courier New" charset="0"/>
                <a:cs typeface="Courier New" charset="0"/>
              </a:rPr>
              <a:t>T-</a:t>
            </a:r>
            <a:r>
              <a:rPr lang="en-US" sz="1800" b="1" dirty="0" smtClean="0">
                <a:latin typeface="Courier New" charset="0"/>
                <a:cs typeface="Courier New" charset="0"/>
              </a:rPr>
              <a:t>A</a:t>
            </a:r>
            <a:endParaRPr lang="en-US" sz="1800" b="1" dirty="0">
              <a:solidFill>
                <a:srgbClr val="0000FF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b="1" dirty="0">
                <a:latin typeface="Courier New" charset="0"/>
                <a:cs typeface="Courier New" charset="0"/>
              </a:rPr>
              <a:t>T-</a:t>
            </a:r>
            <a:r>
              <a:rPr lang="en-US" sz="1800" b="1" dirty="0" smtClean="0">
                <a:latin typeface="Courier New" charset="0"/>
                <a:cs typeface="Courier New" charset="0"/>
              </a:rPr>
              <a:t>A</a:t>
            </a:r>
            <a:endParaRPr lang="en-US" sz="1800" b="1" dirty="0">
              <a:solidFill>
                <a:srgbClr val="0000FF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b="1" dirty="0">
                <a:latin typeface="Courier New" charset="0"/>
                <a:cs typeface="Courier New" charset="0"/>
              </a:rPr>
              <a:t>A-T          </a:t>
            </a:r>
            <a:r>
              <a:rPr lang="en-US" sz="1800" b="1" dirty="0" smtClean="0">
                <a:latin typeface="Courier New" charset="0"/>
                <a:cs typeface="Courier New" charset="0"/>
              </a:rPr>
              <a:t>   </a:t>
            </a:r>
            <a:r>
              <a:rPr lang="en-US" sz="1800" dirty="0" smtClean="0">
                <a:solidFill>
                  <a:srgbClr val="0000FF"/>
                </a:solidFill>
                <a:latin typeface="Courier New" charset="0"/>
                <a:cs typeface="Courier New" charset="0"/>
              </a:rPr>
              <a:t>•</a:t>
            </a:r>
            <a:endParaRPr lang="en-US" sz="1800" b="1" dirty="0">
              <a:solidFill>
                <a:srgbClr val="0000FF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b="1" dirty="0">
                <a:latin typeface="Courier New" charset="0"/>
                <a:cs typeface="Courier New" charset="0"/>
              </a:rPr>
              <a:t>T-A               </a:t>
            </a:r>
            <a:r>
              <a:rPr lang="en-US" sz="1800" dirty="0" smtClean="0">
                <a:solidFill>
                  <a:srgbClr val="0000FF"/>
                </a:solidFill>
                <a:latin typeface="Courier New" charset="0"/>
                <a:cs typeface="Courier New" charset="0"/>
              </a:rPr>
              <a:t>•</a:t>
            </a:r>
            <a:endParaRPr lang="en-US" sz="1800" b="1" dirty="0">
              <a:solidFill>
                <a:srgbClr val="0000FF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b="1" dirty="0">
                <a:latin typeface="Courier New" charset="0"/>
                <a:cs typeface="Courier New" charset="0"/>
              </a:rPr>
              <a:t>C-G                 </a:t>
            </a:r>
            <a:r>
              <a:rPr lang="en-US" sz="1800" dirty="0" smtClean="0">
                <a:solidFill>
                  <a:srgbClr val="0000FF"/>
                </a:solidFill>
                <a:latin typeface="Courier New" charset="0"/>
                <a:cs typeface="Courier New" charset="0"/>
              </a:rPr>
              <a:t>•</a:t>
            </a:r>
            <a:endParaRPr lang="en-US" sz="1800" b="1" dirty="0">
              <a:solidFill>
                <a:srgbClr val="0000FF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b="1" dirty="0">
                <a:latin typeface="Courier New" charset="0"/>
                <a:cs typeface="Courier New" charset="0"/>
              </a:rPr>
              <a:t>T-A </a:t>
            </a:r>
            <a:r>
              <a:rPr lang="en-US" sz="1800" b="1" dirty="0" smtClean="0">
                <a:latin typeface="Courier New" charset="0"/>
                <a:cs typeface="Courier New" charset="0"/>
              </a:rPr>
              <a:t>                  </a:t>
            </a:r>
            <a:r>
              <a:rPr lang="en-US" sz="1800" dirty="0" smtClean="0">
                <a:solidFill>
                  <a:srgbClr val="0000FF"/>
                </a:solidFill>
                <a:latin typeface="Courier New" charset="0"/>
                <a:cs typeface="Courier New" charset="0"/>
              </a:rPr>
              <a:t>•</a:t>
            </a:r>
            <a:endParaRPr lang="en-US" sz="1800" b="1" dirty="0"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>
                <a:latin typeface="Courier New" charset="0"/>
                <a:cs typeface="Courier New" charset="0"/>
              </a:rPr>
              <a:t>C-G </a:t>
            </a:r>
          </a:p>
          <a:p>
            <a:pPr eaLnBrk="1" hangingPunct="1"/>
            <a:r>
              <a:rPr lang="en-US" sz="1800" dirty="0">
                <a:latin typeface="Courier New" charset="0"/>
                <a:cs typeface="Courier New" charset="0"/>
              </a:rPr>
              <a:t>C-G </a:t>
            </a:r>
          </a:p>
          <a:p>
            <a:pPr eaLnBrk="1" hangingPunct="1"/>
            <a:r>
              <a:rPr lang="en-US" sz="1800" dirty="0">
                <a:latin typeface="Courier New" charset="0"/>
                <a:cs typeface="Courier New" charset="0"/>
              </a:rPr>
              <a:t>T-A       </a:t>
            </a:r>
            <a:r>
              <a:rPr lang="en-US" sz="180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r>
              <a:rPr lang="en-US" sz="1800" dirty="0">
                <a:latin typeface="Courier New" charset="0"/>
                <a:cs typeface="Courier New" charset="0"/>
              </a:rPr>
              <a:t> </a:t>
            </a:r>
            <a:r>
              <a:rPr lang="en-US" sz="1800" dirty="0" smtClean="0">
                <a:latin typeface="Courier New" charset="0"/>
                <a:cs typeface="Courier New" charset="0"/>
              </a:rPr>
              <a:t>  </a:t>
            </a:r>
            <a:r>
              <a:rPr lang="en-US" sz="1800" b="1" dirty="0">
                <a:latin typeface="Courier New" charset="0"/>
                <a:cs typeface="Courier New" charset="0"/>
              </a:rPr>
              <a:t> </a:t>
            </a:r>
            <a:r>
              <a:rPr lang="en-US" sz="1800" b="1" dirty="0" smtClean="0">
                <a:latin typeface="Courier New" charset="0"/>
                <a:cs typeface="Courier New" charset="0"/>
              </a:rPr>
              <a:t>               </a:t>
            </a:r>
            <a:r>
              <a:rPr lang="en-US" sz="1800" dirty="0" smtClean="0">
                <a:solidFill>
                  <a:srgbClr val="0000FF"/>
                </a:solidFill>
                <a:latin typeface="Courier New" charset="0"/>
                <a:cs typeface="Courier New" charset="0"/>
              </a:rPr>
              <a:t>•</a:t>
            </a:r>
            <a:endParaRPr lang="en-US" sz="1800" dirty="0"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>
                <a:latin typeface="Courier New" charset="0"/>
                <a:cs typeface="Courier New" charset="0"/>
              </a:rPr>
              <a:t>G-C     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•                       </a:t>
            </a:r>
            <a:r>
              <a:rPr lang="en-US" sz="1800" dirty="0" smtClean="0">
                <a:solidFill>
                  <a:srgbClr val="0000FF"/>
                </a:solidFill>
                <a:latin typeface="Courier New" charset="0"/>
                <a:cs typeface="Courier New" charset="0"/>
              </a:rPr>
              <a:t>•</a:t>
            </a:r>
            <a:endParaRPr lang="en-US" sz="1800" dirty="0">
              <a:solidFill>
                <a:srgbClr val="FF0000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800" dirty="0">
                <a:latin typeface="Courier New" charset="0"/>
                <a:cs typeface="Courier New" charset="0"/>
              </a:rPr>
              <a:t>C-G   </a:t>
            </a:r>
            <a:r>
              <a:rPr lang="en-US" sz="180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r>
              <a:rPr lang="en-US" sz="1800" dirty="0">
                <a:latin typeface="Courier New" charset="0"/>
                <a:cs typeface="Courier New" charset="0"/>
              </a:rPr>
              <a:t> </a:t>
            </a:r>
          </a:p>
          <a:p>
            <a:pPr eaLnBrk="1" hangingPunct="1"/>
            <a:r>
              <a:rPr lang="en-US" sz="1800" dirty="0">
                <a:latin typeface="Courier New" charset="0"/>
                <a:cs typeface="Courier New" charset="0"/>
              </a:rPr>
              <a:t>T-A </a:t>
            </a:r>
            <a:r>
              <a:rPr lang="en-US" sz="180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•</a:t>
            </a:r>
            <a:r>
              <a:rPr lang="en-US" sz="1800" dirty="0">
                <a:latin typeface="Courier New" charset="0"/>
                <a:cs typeface="Courier New" charset="0"/>
              </a:rPr>
              <a:t>  </a:t>
            </a:r>
          </a:p>
          <a:p>
            <a:pPr eaLnBrk="1" hangingPunct="1"/>
            <a:r>
              <a:rPr lang="en-US" sz="1800" dirty="0">
                <a:latin typeface="Courier New" charset="0"/>
                <a:cs typeface="Courier New" charset="0"/>
              </a:rPr>
              <a:t>    A G C A G G </a:t>
            </a:r>
            <a:r>
              <a:rPr lang="en-US" sz="1800" b="1" dirty="0">
                <a:latin typeface="Courier New" charset="0"/>
                <a:cs typeface="Courier New" charset="0"/>
              </a:rPr>
              <a:t>T T A T C T </a:t>
            </a:r>
            <a:r>
              <a:rPr lang="en-US" sz="1800" dirty="0">
                <a:latin typeface="Courier New" charset="0"/>
                <a:cs typeface="Courier New" charset="0"/>
              </a:rPr>
              <a:t>A</a:t>
            </a:r>
            <a:r>
              <a:rPr lang="en-US" sz="1800" dirty="0" smtClean="0">
                <a:latin typeface="Courier New" charset="0"/>
                <a:cs typeface="Courier New" charset="0"/>
              </a:rPr>
              <a:t> </a:t>
            </a:r>
            <a:r>
              <a:rPr lang="en-US" sz="1800" dirty="0">
                <a:latin typeface="Courier New" charset="0"/>
                <a:cs typeface="Courier New" charset="0"/>
              </a:rPr>
              <a:t>C C T G T</a:t>
            </a:r>
          </a:p>
          <a:p>
            <a:pPr eaLnBrk="1" hangingPunct="1"/>
            <a:r>
              <a:rPr lang="en-US" sz="1800" dirty="0">
                <a:latin typeface="Courier New" charset="0"/>
                <a:cs typeface="Courier New" charset="0"/>
              </a:rPr>
              <a:t>    | | | | | | | | | | | | | | | | | |      </a:t>
            </a:r>
          </a:p>
          <a:p>
            <a:pPr eaLnBrk="1" hangingPunct="1"/>
            <a:r>
              <a:rPr lang="en-US" sz="1800" dirty="0">
                <a:latin typeface="Courier New" charset="0"/>
                <a:cs typeface="Courier New" charset="0"/>
              </a:rPr>
              <a:t>    T C G T C C </a:t>
            </a:r>
            <a:r>
              <a:rPr lang="en-US" sz="1800" b="1" dirty="0">
                <a:latin typeface="Courier New" charset="0"/>
                <a:cs typeface="Courier New" charset="0"/>
              </a:rPr>
              <a:t>A A T A G A </a:t>
            </a:r>
            <a:r>
              <a:rPr lang="en-US" sz="1800" dirty="0">
                <a:latin typeface="Courier New" charset="0"/>
                <a:cs typeface="Courier New" charset="0"/>
              </a:rPr>
              <a:t>T</a:t>
            </a:r>
            <a:r>
              <a:rPr lang="en-US" sz="1800" dirty="0" smtClean="0">
                <a:latin typeface="Courier New" charset="0"/>
                <a:cs typeface="Courier New" charset="0"/>
              </a:rPr>
              <a:t> </a:t>
            </a:r>
            <a:r>
              <a:rPr lang="en-US" sz="1800" dirty="0">
                <a:latin typeface="Courier New" charset="0"/>
                <a:cs typeface="Courier New" charset="0"/>
              </a:rPr>
              <a:t>G G A C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10400" y="6083300"/>
            <a:ext cx="1244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 smtClean="0"/>
              <a:t>Genome</a:t>
            </a:r>
            <a:r>
              <a:rPr lang="en-US" sz="2200" i="1" baseline="-25000" dirty="0" smtClean="0"/>
              <a:t>1</a:t>
            </a:r>
            <a:endParaRPr lang="en-US" sz="2200" i="1" baseline="-25000" dirty="0"/>
          </a:p>
        </p:txBody>
      </p:sp>
      <p:sp>
        <p:nvSpPr>
          <p:cNvPr id="8" name="TextBox 7"/>
          <p:cNvSpPr txBox="1"/>
          <p:nvPr/>
        </p:nvSpPr>
        <p:spPr>
          <a:xfrm>
            <a:off x="29882" y="796367"/>
            <a:ext cx="1244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 smtClean="0"/>
              <a:t>Genome</a:t>
            </a:r>
            <a:r>
              <a:rPr lang="en-US" sz="2200" i="1" baseline="-25000" dirty="0"/>
              <a:t>2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5201012" y="1593495"/>
            <a:ext cx="787400" cy="81438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 16"/>
          <p:cNvSpPr/>
          <p:nvPr/>
        </p:nvSpPr>
        <p:spPr>
          <a:xfrm rot="18840000">
            <a:off x="5217681" y="1527613"/>
            <a:ext cx="763588" cy="371475"/>
          </a:xfrm>
          <a:custGeom>
            <a:avLst/>
            <a:gdLst>
              <a:gd name="connsiteX0" fmla="*/ 0 w 4974297"/>
              <a:gd name="connsiteY0" fmla="*/ 0 h 19243"/>
              <a:gd name="connsiteX1" fmla="*/ 4974297 w 4974297"/>
              <a:gd name="connsiteY1" fmla="*/ 19243 h 19243"/>
              <a:gd name="connsiteX0" fmla="*/ 0 w 4974297"/>
              <a:gd name="connsiteY0" fmla="*/ 926909 h 946152"/>
              <a:gd name="connsiteX1" fmla="*/ 4974297 w 4974297"/>
              <a:gd name="connsiteY1" fmla="*/ 946152 h 946152"/>
              <a:gd name="connsiteX0" fmla="*/ 0 w 4974297"/>
              <a:gd name="connsiteY0" fmla="*/ 926909 h 926909"/>
              <a:gd name="connsiteX1" fmla="*/ 4974297 w 4974297"/>
              <a:gd name="connsiteY1" fmla="*/ 628629 h 926909"/>
              <a:gd name="connsiteX0" fmla="*/ 0 w 4974297"/>
              <a:gd name="connsiteY0" fmla="*/ 1305370 h 1305370"/>
              <a:gd name="connsiteX1" fmla="*/ 4974297 w 4974297"/>
              <a:gd name="connsiteY1" fmla="*/ 1007090 h 1305370"/>
              <a:gd name="connsiteX0" fmla="*/ 0 w 4974297"/>
              <a:gd name="connsiteY0" fmla="*/ 1298956 h 1298956"/>
              <a:gd name="connsiteX1" fmla="*/ 4974297 w 4974297"/>
              <a:gd name="connsiteY1" fmla="*/ 1000676 h 1298956"/>
              <a:gd name="connsiteX0" fmla="*/ 0 w 4974297"/>
              <a:gd name="connsiteY0" fmla="*/ 1029543 h 1029543"/>
              <a:gd name="connsiteX1" fmla="*/ 4974297 w 4974297"/>
              <a:gd name="connsiteY1" fmla="*/ 1000676 h 1029543"/>
              <a:gd name="connsiteX0" fmla="*/ 0 w 4974297"/>
              <a:gd name="connsiteY0" fmla="*/ 1029543 h 1029543"/>
              <a:gd name="connsiteX1" fmla="*/ 4974297 w 4974297"/>
              <a:gd name="connsiteY1" fmla="*/ 1000676 h 102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74297" h="1029543">
                <a:moveTo>
                  <a:pt x="0" y="1029543"/>
                </a:moveTo>
                <a:cubicBezTo>
                  <a:pt x="280053" y="102634"/>
                  <a:pt x="4890384" y="0"/>
                  <a:pt x="4974297" y="1000676"/>
                </a:cubicBezTo>
              </a:path>
            </a:pathLst>
          </a:custGeom>
          <a:ln w="3175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Freeform 17"/>
          <p:cNvSpPr/>
          <p:nvPr/>
        </p:nvSpPr>
        <p:spPr>
          <a:xfrm rot="18840000">
            <a:off x="4970031" y="1818126"/>
            <a:ext cx="763587" cy="371475"/>
          </a:xfrm>
          <a:custGeom>
            <a:avLst/>
            <a:gdLst>
              <a:gd name="connsiteX0" fmla="*/ 0 w 4974297"/>
              <a:gd name="connsiteY0" fmla="*/ 0 h 19243"/>
              <a:gd name="connsiteX1" fmla="*/ 4974297 w 4974297"/>
              <a:gd name="connsiteY1" fmla="*/ 19243 h 19243"/>
              <a:gd name="connsiteX0" fmla="*/ 0 w 4974297"/>
              <a:gd name="connsiteY0" fmla="*/ 926909 h 946152"/>
              <a:gd name="connsiteX1" fmla="*/ 4974297 w 4974297"/>
              <a:gd name="connsiteY1" fmla="*/ 946152 h 946152"/>
              <a:gd name="connsiteX0" fmla="*/ 0 w 4974297"/>
              <a:gd name="connsiteY0" fmla="*/ 926909 h 926909"/>
              <a:gd name="connsiteX1" fmla="*/ 4974297 w 4974297"/>
              <a:gd name="connsiteY1" fmla="*/ 628629 h 926909"/>
              <a:gd name="connsiteX0" fmla="*/ 0 w 4974297"/>
              <a:gd name="connsiteY0" fmla="*/ 1305370 h 1305370"/>
              <a:gd name="connsiteX1" fmla="*/ 4974297 w 4974297"/>
              <a:gd name="connsiteY1" fmla="*/ 1007090 h 1305370"/>
              <a:gd name="connsiteX0" fmla="*/ 0 w 4974297"/>
              <a:gd name="connsiteY0" fmla="*/ 1298956 h 1298956"/>
              <a:gd name="connsiteX1" fmla="*/ 4974297 w 4974297"/>
              <a:gd name="connsiteY1" fmla="*/ 1000676 h 1298956"/>
              <a:gd name="connsiteX0" fmla="*/ 0 w 4974297"/>
              <a:gd name="connsiteY0" fmla="*/ 1029543 h 1029543"/>
              <a:gd name="connsiteX1" fmla="*/ 4974297 w 4974297"/>
              <a:gd name="connsiteY1" fmla="*/ 1000676 h 1029543"/>
              <a:gd name="connsiteX0" fmla="*/ 0 w 4974297"/>
              <a:gd name="connsiteY0" fmla="*/ 1029543 h 1029543"/>
              <a:gd name="connsiteX1" fmla="*/ 4974297 w 4974297"/>
              <a:gd name="connsiteY1" fmla="*/ 1000676 h 102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74297" h="1029543">
                <a:moveTo>
                  <a:pt x="0" y="1029543"/>
                </a:moveTo>
                <a:cubicBezTo>
                  <a:pt x="280053" y="102634"/>
                  <a:pt x="4890384" y="0"/>
                  <a:pt x="4974297" y="1000676"/>
                </a:cubicBezTo>
              </a:path>
            </a:pathLst>
          </a:custGeom>
          <a:ln w="3175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H="1" flipV="1">
            <a:off x="3568700" y="3263900"/>
            <a:ext cx="779598" cy="768906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2438400" y="1847850"/>
            <a:ext cx="284163" cy="2667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Freeform 21"/>
          <p:cNvSpPr/>
          <p:nvPr/>
        </p:nvSpPr>
        <p:spPr>
          <a:xfrm rot="2700000">
            <a:off x="3864110" y="3456543"/>
            <a:ext cx="763587" cy="373062"/>
          </a:xfrm>
          <a:custGeom>
            <a:avLst/>
            <a:gdLst>
              <a:gd name="connsiteX0" fmla="*/ 0 w 4974297"/>
              <a:gd name="connsiteY0" fmla="*/ 0 h 19243"/>
              <a:gd name="connsiteX1" fmla="*/ 4974297 w 4974297"/>
              <a:gd name="connsiteY1" fmla="*/ 19243 h 19243"/>
              <a:gd name="connsiteX0" fmla="*/ 0 w 4974297"/>
              <a:gd name="connsiteY0" fmla="*/ 926909 h 946152"/>
              <a:gd name="connsiteX1" fmla="*/ 4974297 w 4974297"/>
              <a:gd name="connsiteY1" fmla="*/ 946152 h 946152"/>
              <a:gd name="connsiteX0" fmla="*/ 0 w 4974297"/>
              <a:gd name="connsiteY0" fmla="*/ 926909 h 926909"/>
              <a:gd name="connsiteX1" fmla="*/ 4974297 w 4974297"/>
              <a:gd name="connsiteY1" fmla="*/ 628629 h 926909"/>
              <a:gd name="connsiteX0" fmla="*/ 0 w 4974297"/>
              <a:gd name="connsiteY0" fmla="*/ 1305370 h 1305370"/>
              <a:gd name="connsiteX1" fmla="*/ 4974297 w 4974297"/>
              <a:gd name="connsiteY1" fmla="*/ 1007090 h 1305370"/>
              <a:gd name="connsiteX0" fmla="*/ 0 w 4974297"/>
              <a:gd name="connsiteY0" fmla="*/ 1298956 h 1298956"/>
              <a:gd name="connsiteX1" fmla="*/ 4974297 w 4974297"/>
              <a:gd name="connsiteY1" fmla="*/ 1000676 h 1298956"/>
              <a:gd name="connsiteX0" fmla="*/ 0 w 4974297"/>
              <a:gd name="connsiteY0" fmla="*/ 1029543 h 1029543"/>
              <a:gd name="connsiteX1" fmla="*/ 4974297 w 4974297"/>
              <a:gd name="connsiteY1" fmla="*/ 1000676 h 1029543"/>
              <a:gd name="connsiteX0" fmla="*/ 0 w 4974297"/>
              <a:gd name="connsiteY0" fmla="*/ 1029543 h 1029543"/>
              <a:gd name="connsiteX1" fmla="*/ 4974297 w 4974297"/>
              <a:gd name="connsiteY1" fmla="*/ 1000676 h 102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74297" h="1029543">
                <a:moveTo>
                  <a:pt x="0" y="1029543"/>
                </a:moveTo>
                <a:cubicBezTo>
                  <a:pt x="280053" y="102634"/>
                  <a:pt x="4890384" y="0"/>
                  <a:pt x="4974297" y="1000676"/>
                </a:cubicBezTo>
              </a:path>
            </a:pathLst>
          </a:custGeom>
          <a:ln w="3175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Freeform 22"/>
          <p:cNvSpPr/>
          <p:nvPr/>
        </p:nvSpPr>
        <p:spPr>
          <a:xfrm rot="2700000">
            <a:off x="3577567" y="3185873"/>
            <a:ext cx="763588" cy="371475"/>
          </a:xfrm>
          <a:custGeom>
            <a:avLst/>
            <a:gdLst>
              <a:gd name="connsiteX0" fmla="*/ 0 w 4974297"/>
              <a:gd name="connsiteY0" fmla="*/ 0 h 19243"/>
              <a:gd name="connsiteX1" fmla="*/ 4974297 w 4974297"/>
              <a:gd name="connsiteY1" fmla="*/ 19243 h 19243"/>
              <a:gd name="connsiteX0" fmla="*/ 0 w 4974297"/>
              <a:gd name="connsiteY0" fmla="*/ 926909 h 946152"/>
              <a:gd name="connsiteX1" fmla="*/ 4974297 w 4974297"/>
              <a:gd name="connsiteY1" fmla="*/ 946152 h 946152"/>
              <a:gd name="connsiteX0" fmla="*/ 0 w 4974297"/>
              <a:gd name="connsiteY0" fmla="*/ 926909 h 926909"/>
              <a:gd name="connsiteX1" fmla="*/ 4974297 w 4974297"/>
              <a:gd name="connsiteY1" fmla="*/ 628629 h 926909"/>
              <a:gd name="connsiteX0" fmla="*/ 0 w 4974297"/>
              <a:gd name="connsiteY0" fmla="*/ 1305370 h 1305370"/>
              <a:gd name="connsiteX1" fmla="*/ 4974297 w 4974297"/>
              <a:gd name="connsiteY1" fmla="*/ 1007090 h 1305370"/>
              <a:gd name="connsiteX0" fmla="*/ 0 w 4974297"/>
              <a:gd name="connsiteY0" fmla="*/ 1298956 h 1298956"/>
              <a:gd name="connsiteX1" fmla="*/ 4974297 w 4974297"/>
              <a:gd name="connsiteY1" fmla="*/ 1000676 h 1298956"/>
              <a:gd name="connsiteX0" fmla="*/ 0 w 4974297"/>
              <a:gd name="connsiteY0" fmla="*/ 1029543 h 1029543"/>
              <a:gd name="connsiteX1" fmla="*/ 4974297 w 4974297"/>
              <a:gd name="connsiteY1" fmla="*/ 1000676 h 1029543"/>
              <a:gd name="connsiteX0" fmla="*/ 0 w 4974297"/>
              <a:gd name="connsiteY0" fmla="*/ 1029543 h 1029543"/>
              <a:gd name="connsiteX1" fmla="*/ 4974297 w 4974297"/>
              <a:gd name="connsiteY1" fmla="*/ 1000676 h 102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74297" h="1029543">
                <a:moveTo>
                  <a:pt x="0" y="1029543"/>
                </a:moveTo>
                <a:cubicBezTo>
                  <a:pt x="280053" y="102634"/>
                  <a:pt x="4890384" y="0"/>
                  <a:pt x="4974297" y="1000676"/>
                </a:cubicBezTo>
              </a:path>
            </a:pathLst>
          </a:custGeom>
          <a:ln w="3175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1914525" y="4895850"/>
            <a:ext cx="787400" cy="8143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reeform 26"/>
          <p:cNvSpPr/>
          <p:nvPr/>
        </p:nvSpPr>
        <p:spPr>
          <a:xfrm rot="18840000">
            <a:off x="1920875" y="4829176"/>
            <a:ext cx="763587" cy="373062"/>
          </a:xfrm>
          <a:custGeom>
            <a:avLst/>
            <a:gdLst>
              <a:gd name="connsiteX0" fmla="*/ 0 w 4974297"/>
              <a:gd name="connsiteY0" fmla="*/ 0 h 19243"/>
              <a:gd name="connsiteX1" fmla="*/ 4974297 w 4974297"/>
              <a:gd name="connsiteY1" fmla="*/ 19243 h 19243"/>
              <a:gd name="connsiteX0" fmla="*/ 0 w 4974297"/>
              <a:gd name="connsiteY0" fmla="*/ 926909 h 946152"/>
              <a:gd name="connsiteX1" fmla="*/ 4974297 w 4974297"/>
              <a:gd name="connsiteY1" fmla="*/ 946152 h 946152"/>
              <a:gd name="connsiteX0" fmla="*/ 0 w 4974297"/>
              <a:gd name="connsiteY0" fmla="*/ 926909 h 926909"/>
              <a:gd name="connsiteX1" fmla="*/ 4974297 w 4974297"/>
              <a:gd name="connsiteY1" fmla="*/ 628629 h 926909"/>
              <a:gd name="connsiteX0" fmla="*/ 0 w 4974297"/>
              <a:gd name="connsiteY0" fmla="*/ 1305370 h 1305370"/>
              <a:gd name="connsiteX1" fmla="*/ 4974297 w 4974297"/>
              <a:gd name="connsiteY1" fmla="*/ 1007090 h 1305370"/>
              <a:gd name="connsiteX0" fmla="*/ 0 w 4974297"/>
              <a:gd name="connsiteY0" fmla="*/ 1298956 h 1298956"/>
              <a:gd name="connsiteX1" fmla="*/ 4974297 w 4974297"/>
              <a:gd name="connsiteY1" fmla="*/ 1000676 h 1298956"/>
              <a:gd name="connsiteX0" fmla="*/ 0 w 4974297"/>
              <a:gd name="connsiteY0" fmla="*/ 1029543 h 1029543"/>
              <a:gd name="connsiteX1" fmla="*/ 4974297 w 4974297"/>
              <a:gd name="connsiteY1" fmla="*/ 1000676 h 1029543"/>
              <a:gd name="connsiteX0" fmla="*/ 0 w 4974297"/>
              <a:gd name="connsiteY0" fmla="*/ 1029543 h 1029543"/>
              <a:gd name="connsiteX1" fmla="*/ 4974297 w 4974297"/>
              <a:gd name="connsiteY1" fmla="*/ 1000676 h 102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74297" h="1029543">
                <a:moveTo>
                  <a:pt x="0" y="1029543"/>
                </a:moveTo>
                <a:cubicBezTo>
                  <a:pt x="280053" y="102634"/>
                  <a:pt x="4890384" y="0"/>
                  <a:pt x="4974297" y="1000676"/>
                </a:cubicBezTo>
              </a:path>
            </a:pathLst>
          </a:custGeom>
          <a:ln w="3175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" name="Freeform 32"/>
          <p:cNvSpPr/>
          <p:nvPr/>
        </p:nvSpPr>
        <p:spPr>
          <a:xfrm rot="18840000">
            <a:off x="1662252" y="5107183"/>
            <a:ext cx="763587" cy="373062"/>
          </a:xfrm>
          <a:custGeom>
            <a:avLst/>
            <a:gdLst>
              <a:gd name="connsiteX0" fmla="*/ 0 w 4974297"/>
              <a:gd name="connsiteY0" fmla="*/ 0 h 19243"/>
              <a:gd name="connsiteX1" fmla="*/ 4974297 w 4974297"/>
              <a:gd name="connsiteY1" fmla="*/ 19243 h 19243"/>
              <a:gd name="connsiteX0" fmla="*/ 0 w 4974297"/>
              <a:gd name="connsiteY0" fmla="*/ 926909 h 946152"/>
              <a:gd name="connsiteX1" fmla="*/ 4974297 w 4974297"/>
              <a:gd name="connsiteY1" fmla="*/ 946152 h 946152"/>
              <a:gd name="connsiteX0" fmla="*/ 0 w 4974297"/>
              <a:gd name="connsiteY0" fmla="*/ 926909 h 926909"/>
              <a:gd name="connsiteX1" fmla="*/ 4974297 w 4974297"/>
              <a:gd name="connsiteY1" fmla="*/ 628629 h 926909"/>
              <a:gd name="connsiteX0" fmla="*/ 0 w 4974297"/>
              <a:gd name="connsiteY0" fmla="*/ 1305370 h 1305370"/>
              <a:gd name="connsiteX1" fmla="*/ 4974297 w 4974297"/>
              <a:gd name="connsiteY1" fmla="*/ 1007090 h 1305370"/>
              <a:gd name="connsiteX0" fmla="*/ 0 w 4974297"/>
              <a:gd name="connsiteY0" fmla="*/ 1298956 h 1298956"/>
              <a:gd name="connsiteX1" fmla="*/ 4974297 w 4974297"/>
              <a:gd name="connsiteY1" fmla="*/ 1000676 h 1298956"/>
              <a:gd name="connsiteX0" fmla="*/ 0 w 4974297"/>
              <a:gd name="connsiteY0" fmla="*/ 1029543 h 1029543"/>
              <a:gd name="connsiteX1" fmla="*/ 4974297 w 4974297"/>
              <a:gd name="connsiteY1" fmla="*/ 1000676 h 1029543"/>
              <a:gd name="connsiteX0" fmla="*/ 0 w 4974297"/>
              <a:gd name="connsiteY0" fmla="*/ 1029543 h 1029543"/>
              <a:gd name="connsiteX1" fmla="*/ 4974297 w 4974297"/>
              <a:gd name="connsiteY1" fmla="*/ 1000676 h 102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74297" h="1029543">
                <a:moveTo>
                  <a:pt x="0" y="1029543"/>
                </a:moveTo>
                <a:cubicBezTo>
                  <a:pt x="280053" y="102634"/>
                  <a:pt x="4890384" y="0"/>
                  <a:pt x="4974297" y="1000676"/>
                </a:cubicBezTo>
              </a:path>
            </a:pathLst>
          </a:custGeom>
          <a:ln w="3175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6705600" y="2743200"/>
            <a:ext cx="2400300" cy="1384995"/>
          </a:xfrm>
          <a:prstGeom prst="rect">
            <a:avLst/>
          </a:prstGeom>
          <a:solidFill>
            <a:srgbClr val="C6D9F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Nodes</a:t>
            </a:r>
            <a:r>
              <a:rPr lang="en-US" sz="2000" dirty="0" smtClean="0"/>
              <a:t>: points in 2-D</a:t>
            </a:r>
          </a:p>
          <a:p>
            <a:r>
              <a:rPr lang="en-US" sz="2000" b="1" dirty="0" smtClean="0"/>
              <a:t>Edges</a:t>
            </a:r>
            <a:r>
              <a:rPr lang="en-US" sz="2000" dirty="0" smtClean="0"/>
              <a:t> connect close points </a:t>
            </a:r>
            <a:r>
              <a:rPr lang="en-US" sz="2000" dirty="0"/>
              <a:t>(</a:t>
            </a:r>
            <a:r>
              <a:rPr lang="en-US" sz="2000" dirty="0" smtClean="0"/>
              <a:t>distance below </a:t>
            </a:r>
            <a:r>
              <a:rPr lang="en-US" sz="2000" i="1" dirty="0" err="1" smtClean="0"/>
              <a:t>maxDistance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cxnSp>
        <p:nvCxnSpPr>
          <p:cNvPr id="40" name="Straight Connector 39"/>
          <p:cNvCxnSpPr/>
          <p:nvPr/>
        </p:nvCxnSpPr>
        <p:spPr>
          <a:xfrm flipH="1" flipV="1">
            <a:off x="5448300" y="4876800"/>
            <a:ext cx="284163" cy="2667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4"/>
          <p:cNvSpPr txBox="1">
            <a:spLocks noChangeArrowheads="1"/>
          </p:cNvSpPr>
          <p:nvPr/>
        </p:nvSpPr>
        <p:spPr>
          <a:xfrm>
            <a:off x="76200" y="76200"/>
            <a:ext cx="8991600" cy="762000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+mn-lt"/>
              </a:rPr>
              <a:t>Connecting Closely Located Points in Genomic Dot-Plot </a:t>
            </a:r>
          </a:p>
        </p:txBody>
      </p:sp>
    </p:spTree>
    <p:extLst>
      <p:ext uri="{BB962C8B-B14F-4D97-AF65-F5344CB8AC3E}">
        <p14:creationId xmlns:p14="http://schemas.microsoft.com/office/powerpoint/2010/main" val="37721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2" grpId="0" animBg="1"/>
      <p:bldP spid="23" grpId="0" animBg="1"/>
      <p:bldP spid="27" grpId="0" animBg="1"/>
      <p:bldP spid="33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55588"/>
            <a:ext cx="8715375" cy="960437"/>
          </a:xfrm>
        </p:spPr>
        <p:txBody>
          <a:bodyPr/>
          <a:lstStyle/>
          <a:p>
            <a:pPr eaLnBrk="1" hangingPunct="1"/>
            <a:r>
              <a:rPr lang="en-US" sz="3200" dirty="0" err="1"/>
              <a:t>Synteny</a:t>
            </a:r>
            <a:r>
              <a:rPr lang="en-US" sz="3200" dirty="0"/>
              <a:t> Block </a:t>
            </a:r>
            <a:r>
              <a:rPr lang="en-US" sz="3200" dirty="0" smtClean="0"/>
              <a:t>Generation Algorithm</a:t>
            </a:r>
            <a:endParaRPr lang="en-US" sz="3200" dirty="0"/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62000" y="1219200"/>
            <a:ext cx="7772400" cy="5029200"/>
          </a:xfrm>
          <a:ln>
            <a:solidFill>
              <a:schemeClr val="tx1"/>
            </a:solidFill>
            <a:miter lim="800000"/>
            <a:headEnd/>
            <a:tailEnd/>
          </a:ln>
        </p:spPr>
        <p:txBody>
          <a:bodyPr>
            <a:noAutofit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800" b="1" dirty="0" err="1" smtClean="0"/>
              <a:t>Synteny</a:t>
            </a:r>
            <a:r>
              <a:rPr lang="en-US" sz="2800" dirty="0" smtClean="0"/>
              <a:t>(</a:t>
            </a:r>
            <a:r>
              <a:rPr lang="en-US" sz="2800" i="1" dirty="0" err="1" smtClean="0"/>
              <a:t>DotPlot,maxDistance,</a:t>
            </a:r>
            <a:r>
              <a:rPr lang="en-US" sz="2800" i="1" dirty="0" err="1" smtClean="0">
                <a:sym typeface="Symbol" charset="0"/>
              </a:rPr>
              <a:t>minSize</a:t>
            </a:r>
            <a:r>
              <a:rPr lang="en-US" sz="2800" dirty="0" smtClean="0"/>
              <a:t>)</a:t>
            </a:r>
            <a:endParaRPr lang="en-US" sz="2800" dirty="0"/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800" i="1" dirty="0"/>
              <a:t> </a:t>
            </a:r>
            <a:r>
              <a:rPr lang="en-US" sz="2800" i="1" dirty="0" smtClean="0"/>
              <a:t>  </a:t>
            </a:r>
            <a:r>
              <a:rPr lang="en-US" sz="2800" i="1" dirty="0" err="1" smtClean="0"/>
              <a:t>maxDistance</a:t>
            </a:r>
            <a:r>
              <a:rPr lang="en-US" sz="2800" i="1" dirty="0" smtClean="0"/>
              <a:t>: </a:t>
            </a:r>
            <a:r>
              <a:rPr lang="en-US" sz="2800" dirty="0"/>
              <a:t>gap size </a:t>
            </a:r>
            <a:endParaRPr lang="en-US" sz="2800" dirty="0" smtClean="0"/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800" i="1" dirty="0">
                <a:sym typeface="Symbol" charset="0"/>
              </a:rPr>
              <a:t> </a:t>
            </a:r>
            <a:r>
              <a:rPr lang="en-US" sz="2800" i="1" dirty="0" smtClean="0">
                <a:sym typeface="Symbol" charset="0"/>
              </a:rPr>
              <a:t>  </a:t>
            </a:r>
            <a:r>
              <a:rPr lang="en-US" sz="2800" i="1" dirty="0" err="1" smtClean="0">
                <a:sym typeface="Symbol" charset="0"/>
              </a:rPr>
              <a:t>minSize</a:t>
            </a:r>
            <a:r>
              <a:rPr lang="en-US" sz="2800" dirty="0" smtClean="0">
                <a:sym typeface="Symbol" charset="0"/>
              </a:rPr>
              <a:t>: </a:t>
            </a:r>
            <a:r>
              <a:rPr lang="en-US" sz="2800" dirty="0"/>
              <a:t>minimum </a:t>
            </a:r>
            <a:r>
              <a:rPr lang="en-US" sz="2800" dirty="0" err="1"/>
              <a:t>synteny</a:t>
            </a:r>
            <a:r>
              <a:rPr lang="en-US" sz="2800" dirty="0"/>
              <a:t> block size</a:t>
            </a:r>
            <a:endParaRPr lang="en-US" sz="2800" dirty="0">
              <a:sym typeface="Symbol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 dirty="0">
              <a:sym typeface="Symbol" charset="0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sym typeface="Symbol" charset="0"/>
              </a:rPr>
              <a:t>F</a:t>
            </a:r>
            <a:r>
              <a:rPr lang="en-US" sz="2800" dirty="0" smtClean="0">
                <a:sym typeface="Symbol" charset="0"/>
              </a:rPr>
              <a:t>orm </a:t>
            </a:r>
            <a:r>
              <a:rPr lang="en-US" sz="2800" dirty="0">
                <a:sym typeface="Symbol" charset="0"/>
              </a:rPr>
              <a:t>a graph whose </a:t>
            </a:r>
            <a:r>
              <a:rPr lang="en-US" sz="2800" dirty="0" smtClean="0">
                <a:sym typeface="Symbol" charset="0"/>
              </a:rPr>
              <a:t>node set is the set of points </a:t>
            </a:r>
            <a:r>
              <a:rPr lang="en-US" sz="2800" dirty="0">
                <a:sym typeface="Symbol" charset="0"/>
              </a:rPr>
              <a:t>in </a:t>
            </a:r>
            <a:r>
              <a:rPr lang="en-US" sz="2800" i="1" dirty="0" err="1" smtClean="0"/>
              <a:t>DotPlot</a:t>
            </a:r>
            <a:r>
              <a:rPr lang="en-US" sz="2800" i="1" dirty="0" smtClean="0"/>
              <a:t> </a:t>
            </a:r>
            <a:endParaRPr lang="en-US" sz="2800" dirty="0">
              <a:sym typeface="Symbol" charset="0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sym typeface="Symbol" charset="0"/>
              </a:rPr>
              <a:t>Connect </a:t>
            </a:r>
            <a:r>
              <a:rPr lang="en-US" sz="2800" dirty="0" smtClean="0">
                <a:sym typeface="Symbol" charset="0"/>
              </a:rPr>
              <a:t>two nodes </a:t>
            </a:r>
            <a:r>
              <a:rPr lang="en-US" sz="2800" dirty="0">
                <a:sym typeface="Symbol" charset="0"/>
              </a:rPr>
              <a:t>by an edge if </a:t>
            </a:r>
            <a:r>
              <a:rPr lang="en-US" sz="2800" dirty="0" smtClean="0">
                <a:sym typeface="Symbol" charset="0"/>
              </a:rPr>
              <a:t>the </a:t>
            </a:r>
            <a:r>
              <a:rPr lang="en-US" sz="2800" dirty="0">
                <a:sym typeface="Symbol" charset="0"/>
              </a:rPr>
              <a:t>2-D distance between them is &lt; </a:t>
            </a:r>
            <a:r>
              <a:rPr lang="en-US" sz="2800" i="1" dirty="0" err="1" smtClean="0"/>
              <a:t>maxDistance</a:t>
            </a:r>
            <a:r>
              <a:rPr lang="en-US" sz="2800" i="1" dirty="0" smtClean="0">
                <a:sym typeface="Symbol" charset="0"/>
              </a:rPr>
              <a:t>.  </a:t>
            </a:r>
            <a:r>
              <a:rPr lang="en-US" sz="2800" dirty="0">
                <a:sym typeface="Symbol" charset="0"/>
              </a:rPr>
              <a:t>The connected components in the resulting graph define </a:t>
            </a:r>
            <a:r>
              <a:rPr lang="en-US" sz="2800" dirty="0" err="1">
                <a:sym typeface="Symbol" charset="0"/>
              </a:rPr>
              <a:t>synteny</a:t>
            </a:r>
            <a:r>
              <a:rPr lang="en-US" sz="2800" dirty="0">
                <a:sym typeface="Symbol" charset="0"/>
              </a:rPr>
              <a:t> blocks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ym typeface="Symbol" charset="0"/>
              </a:rPr>
              <a:t>Delete small </a:t>
            </a:r>
            <a:r>
              <a:rPr lang="en-US" sz="2800" dirty="0" err="1">
                <a:sym typeface="Symbol" charset="0"/>
              </a:rPr>
              <a:t>synteny</a:t>
            </a:r>
            <a:r>
              <a:rPr lang="en-US" sz="2800" dirty="0">
                <a:sym typeface="Symbol" charset="0"/>
              </a:rPr>
              <a:t> blocks (length </a:t>
            </a:r>
            <a:r>
              <a:rPr lang="en-US" sz="2800" dirty="0" smtClean="0">
                <a:sym typeface="Symbol" charset="0"/>
              </a:rPr>
              <a:t>&lt; </a:t>
            </a:r>
            <a:r>
              <a:rPr lang="en-US" sz="2800" i="1" dirty="0" err="1">
                <a:sym typeface="Symbol" charset="0"/>
              </a:rPr>
              <a:t>minSize</a:t>
            </a:r>
            <a:r>
              <a:rPr lang="en-US" sz="2800" dirty="0" smtClean="0">
                <a:sym typeface="Symbol" charset="0"/>
              </a:rPr>
              <a:t>)</a:t>
            </a:r>
            <a:endParaRPr lang="en-US" sz="2800" dirty="0">
              <a:sym typeface="Symbo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64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53533" y="1231900"/>
            <a:ext cx="7772400" cy="4800600"/>
          </a:xfrm>
          <a:ln>
            <a:solidFill>
              <a:schemeClr val="tx1"/>
            </a:solidFill>
            <a:miter lim="800000"/>
            <a:headEnd/>
            <a:tailEnd/>
          </a:ln>
        </p:spPr>
        <p:txBody>
          <a:bodyPr>
            <a:noAutofit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800" b="1" dirty="0" smtClean="0">
                <a:solidFill>
                  <a:srgbClr val="0000FF"/>
                </a:solidFill>
              </a:rPr>
              <a:t>Amalgamate</a:t>
            </a:r>
            <a:r>
              <a:rPr lang="en-US" sz="2800" dirty="0" smtClean="0"/>
              <a:t>(</a:t>
            </a:r>
            <a:r>
              <a:rPr lang="en-US" sz="2800" i="1" dirty="0" err="1" smtClean="0"/>
              <a:t>DotPlot,maxDistance,</a:t>
            </a:r>
            <a:r>
              <a:rPr lang="en-US" sz="2800" i="1" dirty="0" err="1" smtClean="0">
                <a:sym typeface="Symbol" charset="0"/>
              </a:rPr>
              <a:t>minSize</a:t>
            </a:r>
            <a:r>
              <a:rPr lang="en-US" sz="2800" dirty="0" smtClean="0"/>
              <a:t>)</a:t>
            </a:r>
            <a:endParaRPr lang="en-US" sz="2800" dirty="0"/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800" i="1" dirty="0" smtClean="0"/>
              <a:t>   </a:t>
            </a:r>
            <a:r>
              <a:rPr lang="en-US" sz="2800" i="1" dirty="0" err="1" smtClean="0"/>
              <a:t>maxDistance</a:t>
            </a:r>
            <a:r>
              <a:rPr lang="en-US" sz="2800" i="1" dirty="0" smtClean="0"/>
              <a:t>: </a:t>
            </a:r>
            <a:r>
              <a:rPr lang="en-US" sz="2800" dirty="0"/>
              <a:t>gap size </a:t>
            </a:r>
            <a:endParaRPr lang="en-US" sz="2800" dirty="0" smtClean="0"/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800" i="1" dirty="0">
                <a:sym typeface="Symbol" charset="0"/>
              </a:rPr>
              <a:t> </a:t>
            </a:r>
            <a:r>
              <a:rPr lang="en-US" sz="2800" i="1" dirty="0" smtClean="0">
                <a:sym typeface="Symbol" charset="0"/>
              </a:rPr>
              <a:t>  </a:t>
            </a:r>
            <a:r>
              <a:rPr lang="en-US" sz="2800" i="1" dirty="0" err="1" smtClean="0">
                <a:sym typeface="Symbol" charset="0"/>
              </a:rPr>
              <a:t>minSize</a:t>
            </a:r>
            <a:r>
              <a:rPr lang="en-US" sz="2800" dirty="0" smtClean="0">
                <a:sym typeface="Symbol" charset="0"/>
              </a:rPr>
              <a:t>: </a:t>
            </a:r>
            <a:r>
              <a:rPr lang="en-US" sz="2800" dirty="0"/>
              <a:t>minimum </a:t>
            </a:r>
            <a:r>
              <a:rPr lang="en-US" sz="2800" dirty="0" err="1"/>
              <a:t>synteny</a:t>
            </a:r>
            <a:r>
              <a:rPr lang="en-US" sz="2800" dirty="0"/>
              <a:t> block size</a:t>
            </a:r>
            <a:endParaRPr lang="en-US" sz="2800" dirty="0">
              <a:sym typeface="Symbol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 dirty="0" smtClean="0">
              <a:sym typeface="Symbol" charset="0"/>
            </a:endParaRPr>
          </a:p>
          <a:p>
            <a:r>
              <a:rPr lang="en-US" sz="2800" dirty="0"/>
              <a:t>Define each point in </a:t>
            </a:r>
            <a:r>
              <a:rPr lang="en-US" sz="2800" i="1" dirty="0" err="1"/>
              <a:t>DotPlot</a:t>
            </a:r>
            <a:r>
              <a:rPr lang="en-US" sz="2800" i="1" dirty="0"/>
              <a:t> </a:t>
            </a:r>
            <a:r>
              <a:rPr lang="en-US" sz="2800" dirty="0" smtClean="0"/>
              <a:t>as </a:t>
            </a:r>
            <a:r>
              <a:rPr lang="en-US" sz="2800" dirty="0"/>
              <a:t>a separate block and iteratively </a:t>
            </a:r>
            <a:r>
              <a:rPr lang="en-US" sz="2800" dirty="0">
                <a:solidFill>
                  <a:srgbClr val="0000FF"/>
                </a:solidFill>
              </a:rPr>
              <a:t>amalgamate</a:t>
            </a:r>
            <a:r>
              <a:rPr lang="en-US" sz="2800" dirty="0"/>
              <a:t> the resulting blocks</a:t>
            </a:r>
          </a:p>
          <a:p>
            <a:r>
              <a:rPr lang="en-US" sz="2800" dirty="0">
                <a:solidFill>
                  <a:srgbClr val="0000FF"/>
                </a:solidFill>
              </a:rPr>
              <a:t>Amalgamate</a:t>
            </a:r>
            <a:r>
              <a:rPr lang="en-US" sz="2800" dirty="0"/>
              <a:t> two </a:t>
            </a:r>
            <a:r>
              <a:rPr lang="en-US" sz="2800" dirty="0" smtClean="0"/>
              <a:t>blocks </a:t>
            </a:r>
            <a:r>
              <a:rPr lang="en-US" sz="2800" dirty="0"/>
              <a:t>if they </a:t>
            </a:r>
            <a:r>
              <a:rPr lang="en-US" sz="2800" dirty="0" smtClean="0"/>
              <a:t>contain </a:t>
            </a:r>
            <a:r>
              <a:rPr lang="en-US" sz="2800" dirty="0"/>
              <a:t>two </a:t>
            </a:r>
            <a:r>
              <a:rPr lang="en-US" sz="2800" dirty="0" smtClean="0"/>
              <a:t>points </a:t>
            </a:r>
            <a:r>
              <a:rPr lang="en-US" sz="2800" dirty="0"/>
              <a:t>that are separated by </a:t>
            </a:r>
            <a:r>
              <a:rPr lang="en-US" sz="2800" dirty="0" smtClean="0">
                <a:sym typeface="Symbol" charset="0"/>
              </a:rPr>
              <a:t>&lt;</a:t>
            </a:r>
            <a:r>
              <a:rPr lang="en-US" sz="2800" dirty="0">
                <a:sym typeface="Symbol" charset="0"/>
              </a:rPr>
              <a:t> </a:t>
            </a:r>
            <a:r>
              <a:rPr lang="en-US" sz="2800" i="1" dirty="0" err="1" smtClean="0"/>
              <a:t>maxDistance</a:t>
            </a:r>
            <a:r>
              <a:rPr lang="en-US" sz="2800" dirty="0" smtClean="0"/>
              <a:t> in </a:t>
            </a:r>
            <a:r>
              <a:rPr lang="en-US" sz="2800" dirty="0"/>
              <a:t>another genome. </a:t>
            </a:r>
          </a:p>
          <a:p>
            <a:r>
              <a:rPr lang="en-US" sz="2800" dirty="0">
                <a:sym typeface="Symbol" charset="0"/>
              </a:rPr>
              <a:t>Delete small </a:t>
            </a:r>
            <a:r>
              <a:rPr lang="en-US" sz="2800" dirty="0" err="1">
                <a:sym typeface="Symbol" charset="0"/>
              </a:rPr>
              <a:t>synteny</a:t>
            </a:r>
            <a:r>
              <a:rPr lang="en-US" sz="2800" dirty="0">
                <a:sym typeface="Symbol" charset="0"/>
              </a:rPr>
              <a:t> blocks (length </a:t>
            </a:r>
            <a:r>
              <a:rPr lang="en-US" sz="2800" dirty="0" smtClean="0">
                <a:sym typeface="Symbol" charset="0"/>
              </a:rPr>
              <a:t>&lt; </a:t>
            </a:r>
            <a:r>
              <a:rPr lang="en-US" sz="2800" i="1" dirty="0" err="1">
                <a:sym typeface="Symbol" charset="0"/>
              </a:rPr>
              <a:t>minSize</a:t>
            </a:r>
            <a:r>
              <a:rPr lang="en-US" sz="2800" dirty="0">
                <a:sym typeface="Symbol" charset="0"/>
              </a:rPr>
              <a:t>)</a:t>
            </a:r>
          </a:p>
          <a:p>
            <a:pPr lvl="1"/>
            <a:endParaRPr lang="en-US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55588"/>
            <a:ext cx="8715375" cy="960437"/>
          </a:xfrm>
        </p:spPr>
        <p:txBody>
          <a:bodyPr/>
          <a:lstStyle/>
          <a:p>
            <a:pPr eaLnBrk="1" hangingPunct="1"/>
            <a:r>
              <a:rPr lang="en-US" sz="3200" dirty="0" smtClean="0"/>
              <a:t>Another </a:t>
            </a:r>
            <a:r>
              <a:rPr lang="en-US" sz="3200" dirty="0" err="1" smtClean="0"/>
              <a:t>Synteny</a:t>
            </a:r>
            <a:r>
              <a:rPr lang="en-US" sz="3200" dirty="0" smtClean="0"/>
              <a:t> </a:t>
            </a:r>
            <a:r>
              <a:rPr lang="en-US" sz="3200" dirty="0"/>
              <a:t>Block </a:t>
            </a:r>
            <a:r>
              <a:rPr lang="en-US" sz="3200" dirty="0" smtClean="0"/>
              <a:t>Generation Algorithm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1057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03188"/>
            <a:ext cx="9144000" cy="960437"/>
          </a:xfrm>
        </p:spPr>
        <p:txBody>
          <a:bodyPr>
            <a:noAutofit/>
          </a:bodyPr>
          <a:lstStyle/>
          <a:p>
            <a:pPr eaLnBrk="1" hangingPunct="1"/>
            <a:r>
              <a:rPr lang="en-US" sz="3200" dirty="0" smtClean="0"/>
              <a:t>Two </a:t>
            </a:r>
            <a:r>
              <a:rPr lang="en-US" sz="3200" dirty="0" err="1" smtClean="0"/>
              <a:t>Synteny</a:t>
            </a:r>
            <a:r>
              <a:rPr lang="en-US" sz="3200" dirty="0" smtClean="0"/>
              <a:t> </a:t>
            </a:r>
            <a:r>
              <a:rPr lang="en-US" sz="3200" dirty="0"/>
              <a:t>Block </a:t>
            </a:r>
            <a:r>
              <a:rPr lang="en-US" sz="3200" dirty="0" smtClean="0"/>
              <a:t>Generation Algorithms: </a:t>
            </a:r>
            <a:br>
              <a:rPr lang="en-US" sz="3200" dirty="0" smtClean="0"/>
            </a:br>
            <a:r>
              <a:rPr lang="en-US" sz="3200" dirty="0" smtClean="0"/>
              <a:t>Which One is Better?</a:t>
            </a:r>
            <a:endParaRPr lang="en-US" sz="3200" dirty="0"/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" y="1219200"/>
            <a:ext cx="4572000" cy="3657600"/>
          </a:xfrm>
          <a:ln>
            <a:solidFill>
              <a:schemeClr val="tx1"/>
            </a:solidFill>
            <a:miter lim="800000"/>
            <a:headEnd/>
            <a:tailEnd/>
          </a:ln>
        </p:spPr>
        <p:txBody>
          <a:bodyPr>
            <a:noAutofit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80" b="1" dirty="0" err="1" smtClean="0"/>
              <a:t>Synteny</a:t>
            </a:r>
            <a:r>
              <a:rPr lang="en-US" sz="1880" dirty="0" smtClean="0"/>
              <a:t>(</a:t>
            </a:r>
            <a:r>
              <a:rPr lang="en-US" sz="1880" i="1" dirty="0" err="1" smtClean="0"/>
              <a:t>DotPlot,maxDistance,</a:t>
            </a:r>
            <a:r>
              <a:rPr lang="en-US" sz="1880" i="1" dirty="0" err="1" smtClean="0">
                <a:sym typeface="Symbol" charset="0"/>
              </a:rPr>
              <a:t>minSize</a:t>
            </a:r>
            <a:r>
              <a:rPr lang="en-US" sz="1880" dirty="0" smtClean="0"/>
              <a:t>)</a:t>
            </a:r>
            <a:endParaRPr lang="en-US" sz="1880" dirty="0">
              <a:sym typeface="Symbol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sym typeface="Symbol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ym typeface="Symbol" charset="0"/>
              </a:rPr>
              <a:t>F</a:t>
            </a:r>
            <a:r>
              <a:rPr lang="en-US" sz="2000" dirty="0" smtClean="0">
                <a:sym typeface="Symbol" charset="0"/>
              </a:rPr>
              <a:t>orm </a:t>
            </a:r>
            <a:r>
              <a:rPr lang="en-US" sz="2000" dirty="0">
                <a:sym typeface="Symbol" charset="0"/>
              </a:rPr>
              <a:t>a graph whose </a:t>
            </a:r>
            <a:r>
              <a:rPr lang="en-US" sz="2000" dirty="0" smtClean="0">
                <a:sym typeface="Symbol" charset="0"/>
              </a:rPr>
              <a:t>node set </a:t>
            </a:r>
            <a:r>
              <a:rPr lang="en-US" sz="2000" dirty="0">
                <a:sym typeface="Symbol" charset="0"/>
              </a:rPr>
              <a:t>is the set of </a:t>
            </a:r>
            <a:r>
              <a:rPr lang="en-US" sz="2000" dirty="0" smtClean="0">
                <a:sym typeface="Symbol" charset="0"/>
              </a:rPr>
              <a:t>points </a:t>
            </a:r>
            <a:r>
              <a:rPr lang="en-US" sz="2000" dirty="0">
                <a:sym typeface="Symbol" charset="0"/>
              </a:rPr>
              <a:t>in </a:t>
            </a:r>
            <a:r>
              <a:rPr lang="en-US" sz="2000" i="1" dirty="0" err="1" smtClean="0"/>
              <a:t>DotPlot</a:t>
            </a:r>
            <a:r>
              <a:rPr lang="en-US" sz="2000" i="1" dirty="0" smtClean="0"/>
              <a:t> </a:t>
            </a:r>
            <a:endParaRPr lang="en-US" sz="2000" dirty="0">
              <a:sym typeface="Symbol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ym typeface="Symbol" charset="0"/>
              </a:rPr>
              <a:t>Connect two </a:t>
            </a:r>
            <a:r>
              <a:rPr lang="en-US" sz="2000" dirty="0" smtClean="0">
                <a:sym typeface="Symbol" charset="0"/>
              </a:rPr>
              <a:t>nodes </a:t>
            </a:r>
            <a:r>
              <a:rPr lang="en-US" sz="2000" dirty="0">
                <a:sym typeface="Symbol" charset="0"/>
              </a:rPr>
              <a:t>by an edge if the </a:t>
            </a:r>
            <a:r>
              <a:rPr lang="en-US" sz="2000" dirty="0" smtClean="0">
                <a:sym typeface="Symbol" charset="0"/>
              </a:rPr>
              <a:t> 2</a:t>
            </a:r>
            <a:r>
              <a:rPr lang="en-US" sz="2000" dirty="0">
                <a:sym typeface="Symbol" charset="0"/>
              </a:rPr>
              <a:t>-D distance between them </a:t>
            </a:r>
            <a:r>
              <a:rPr lang="en-US" sz="2000" dirty="0" smtClean="0">
                <a:sym typeface="Symbol" charset="0"/>
              </a:rPr>
              <a:t>                  is  &lt; </a:t>
            </a:r>
            <a:r>
              <a:rPr lang="en-US" sz="2000" i="1" dirty="0" err="1" smtClean="0"/>
              <a:t>maxDistance</a:t>
            </a:r>
            <a:r>
              <a:rPr lang="en-US" sz="2000" i="1" dirty="0" smtClean="0">
                <a:sym typeface="Symbol" charset="0"/>
              </a:rPr>
              <a:t>.  </a:t>
            </a:r>
            <a:r>
              <a:rPr lang="en-US" sz="2000" dirty="0">
                <a:sym typeface="Symbol" charset="0"/>
              </a:rPr>
              <a:t>The connected components in the resulting graph define </a:t>
            </a:r>
            <a:r>
              <a:rPr lang="en-US" sz="2000" dirty="0" err="1">
                <a:sym typeface="Symbol" charset="0"/>
              </a:rPr>
              <a:t>synteny</a:t>
            </a:r>
            <a:r>
              <a:rPr lang="en-US" sz="2000" dirty="0">
                <a:sym typeface="Symbol" charset="0"/>
              </a:rPr>
              <a:t> blocks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ym typeface="Symbol" charset="0"/>
              </a:rPr>
              <a:t>Delete small </a:t>
            </a:r>
            <a:r>
              <a:rPr lang="en-US" sz="2000" dirty="0" err="1">
                <a:sym typeface="Symbol" charset="0"/>
              </a:rPr>
              <a:t>synteny</a:t>
            </a:r>
            <a:r>
              <a:rPr lang="en-US" sz="2000" dirty="0">
                <a:sym typeface="Symbol" charset="0"/>
              </a:rPr>
              <a:t> blocks (length </a:t>
            </a:r>
            <a:r>
              <a:rPr lang="en-US" sz="2000" dirty="0" smtClean="0">
                <a:sym typeface="Symbol" charset="0"/>
              </a:rPr>
              <a:t>&lt; </a:t>
            </a:r>
            <a:r>
              <a:rPr lang="en-US" sz="2000" i="1" dirty="0" err="1">
                <a:sym typeface="Symbol" charset="0"/>
              </a:rPr>
              <a:t>minSize</a:t>
            </a:r>
            <a:r>
              <a:rPr lang="en-US" sz="2000" dirty="0" smtClean="0">
                <a:sym typeface="Symbol" charset="0"/>
              </a:rPr>
              <a:t>)</a:t>
            </a:r>
            <a:endParaRPr lang="en-US" sz="2000" dirty="0">
              <a:sym typeface="Symbol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673600" y="1219200"/>
            <a:ext cx="4419600" cy="3657600"/>
          </a:xfrm>
          <a:prstGeom prst="rect">
            <a:avLst/>
          </a:prstGeom>
          <a:ln>
            <a:solidFill>
              <a:schemeClr val="tx1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Font typeface="Arial" pitchFamily="34" charset="0"/>
              <a:buNone/>
            </a:pPr>
            <a:r>
              <a:rPr lang="en-US" sz="1880" b="1" dirty="0" smtClean="0">
                <a:solidFill>
                  <a:srgbClr val="0000FF"/>
                </a:solidFill>
              </a:rPr>
              <a:t>Amalgamate</a:t>
            </a:r>
            <a:r>
              <a:rPr lang="en-US" sz="1880" dirty="0" smtClean="0"/>
              <a:t>(</a:t>
            </a:r>
            <a:r>
              <a:rPr lang="en-US" sz="1880" i="1" dirty="0" err="1" smtClean="0"/>
              <a:t>DotPlot,maxDistance,</a:t>
            </a:r>
            <a:r>
              <a:rPr lang="en-US" sz="1880" i="1" dirty="0" err="1" smtClean="0">
                <a:sym typeface="Symbol" charset="0"/>
              </a:rPr>
              <a:t>minSize</a:t>
            </a:r>
            <a:r>
              <a:rPr lang="en-US" sz="1880" dirty="0" smtClean="0"/>
              <a:t>)</a:t>
            </a:r>
            <a:endParaRPr lang="en-US" sz="1880" dirty="0" smtClean="0">
              <a:sym typeface="Symbol" charset="0"/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en-US" sz="2000" dirty="0" smtClean="0">
              <a:sym typeface="Symbol" charset="0"/>
            </a:endParaRPr>
          </a:p>
          <a:p>
            <a:r>
              <a:rPr lang="en-US" sz="2000" dirty="0" smtClean="0"/>
              <a:t>Define each point in </a:t>
            </a:r>
            <a:r>
              <a:rPr lang="en-US" sz="2000" i="1" dirty="0" err="1" smtClean="0"/>
              <a:t>DotPlot</a:t>
            </a:r>
            <a:r>
              <a:rPr lang="en-US" sz="2000" i="1" dirty="0" smtClean="0"/>
              <a:t> </a:t>
            </a:r>
            <a:r>
              <a:rPr lang="en-US" sz="2000" dirty="0" smtClean="0"/>
              <a:t>as a separate block and iteratively amalgamate the resulting blocks</a:t>
            </a:r>
          </a:p>
          <a:p>
            <a:r>
              <a:rPr lang="en-US" sz="2000" dirty="0" smtClean="0"/>
              <a:t>Amalgamate two blocks if they contain two points that are separated by &lt; </a:t>
            </a:r>
            <a:r>
              <a:rPr lang="en-US" sz="2000" i="1" dirty="0" err="1" smtClean="0"/>
              <a:t>maxDistance</a:t>
            </a:r>
            <a:r>
              <a:rPr lang="en-US" sz="2000" dirty="0" smtClean="0"/>
              <a:t> in another genome. </a:t>
            </a:r>
          </a:p>
          <a:p>
            <a:r>
              <a:rPr lang="en-US" sz="2000" dirty="0" smtClean="0">
                <a:sym typeface="Symbol" charset="0"/>
              </a:rPr>
              <a:t>Delete small </a:t>
            </a:r>
            <a:r>
              <a:rPr lang="en-US" sz="2000" dirty="0" err="1" smtClean="0">
                <a:sym typeface="Symbol" charset="0"/>
              </a:rPr>
              <a:t>synteny</a:t>
            </a:r>
            <a:r>
              <a:rPr lang="en-US" sz="2000" dirty="0" smtClean="0">
                <a:sym typeface="Symbol" charset="0"/>
              </a:rPr>
              <a:t> blocks (length &lt; </a:t>
            </a:r>
            <a:r>
              <a:rPr lang="en-US" sz="2000" i="1" dirty="0" err="1" smtClean="0">
                <a:sym typeface="Symbol" charset="0"/>
              </a:rPr>
              <a:t>minSize</a:t>
            </a:r>
            <a:r>
              <a:rPr lang="en-US" sz="2000" dirty="0" smtClean="0">
                <a:sym typeface="Symbol" charset="0"/>
              </a:rPr>
              <a:t>)</a:t>
            </a:r>
          </a:p>
          <a:p>
            <a:pPr lvl="1"/>
            <a:endParaRPr lang="en-US" sz="2000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52400" y="5105400"/>
            <a:ext cx="8839200" cy="9541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800" dirty="0" smtClean="0">
                <a:latin typeface="+mn-lt"/>
              </a:rPr>
              <a:t>The </a:t>
            </a:r>
            <a:r>
              <a:rPr lang="en-US" sz="2800" dirty="0">
                <a:latin typeface="+mn-lt"/>
              </a:rPr>
              <a:t>algorithms look very similar but </a:t>
            </a:r>
            <a:r>
              <a:rPr lang="en-US" sz="2800" dirty="0" smtClean="0">
                <a:latin typeface="+mn-lt"/>
              </a:rPr>
              <a:t>do </a:t>
            </a:r>
            <a:r>
              <a:rPr lang="en-US" sz="2800" dirty="0">
                <a:latin typeface="+mn-lt"/>
              </a:rPr>
              <a:t>they produce similar results</a:t>
            </a:r>
            <a:r>
              <a:rPr lang="en-US" sz="2800" dirty="0" smtClean="0">
                <a:latin typeface="+mn-lt"/>
              </a:rPr>
              <a:t>?</a:t>
            </a:r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26144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4273"/>
          <a:stretch/>
        </p:blipFill>
        <p:spPr bwMode="auto">
          <a:xfrm>
            <a:off x="1219200" y="1066799"/>
            <a:ext cx="7010400" cy="4038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6629" name="AutoShape 6"/>
          <p:cNvSpPr>
            <a:spLocks noChangeAspect="1" noChangeArrowheads="1"/>
          </p:cNvSpPr>
          <p:nvPr/>
        </p:nvSpPr>
        <p:spPr bwMode="auto">
          <a:xfrm>
            <a:off x="533400" y="1828800"/>
            <a:ext cx="6237288" cy="474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0" y="-304800"/>
            <a:ext cx="9144000" cy="1466850"/>
          </a:xfrm>
          <a:prstGeom prst="rect">
            <a:avLst/>
          </a:prstGeom>
        </p:spPr>
        <p:txBody>
          <a:bodyPr vert="horz" lIns="82945" tIns="41473" rIns="82945" bIns="41473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sz="3600" smtClean="0">
                <a:latin typeface="Calibri"/>
                <a:cs typeface="Calibri"/>
              </a:rPr>
              <a:t>Series of Reversals</a:t>
            </a:r>
            <a:endParaRPr lang="en-GB" sz="3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96368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Genomic Dot Plot (Human vs. Mouse X Chromosome)</a:t>
            </a:r>
            <a:endParaRPr lang="en-US" sz="3200" dirty="0">
              <a:solidFill>
                <a:schemeClr val="accent1"/>
              </a:solidFill>
            </a:endParaRPr>
          </a:p>
        </p:txBody>
      </p:sp>
      <p:pic>
        <p:nvPicPr>
          <p:cNvPr id="208899" name="Picture 3" descr="fig_Xall_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3" y="1370013"/>
            <a:ext cx="4935537" cy="524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900" name="Rectangle 4"/>
          <p:cNvSpPr>
            <a:spLocks noChangeArrowheads="1"/>
          </p:cNvSpPr>
          <p:nvPr/>
        </p:nvSpPr>
        <p:spPr bwMode="auto">
          <a:xfrm>
            <a:off x="152400" y="1676400"/>
            <a:ext cx="2133600" cy="466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171450" indent="-171450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0"/>
              <a:buChar char="n"/>
            </a:pPr>
            <a:endParaRPr lang="en-US" sz="2000"/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1494" y="2209800"/>
            <a:ext cx="2436906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lang="en-US" sz="2400" dirty="0" smtClean="0"/>
              <a:t>≈25,000 anchors (regions of shared similarity). 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60000"/>
            </a:pPr>
            <a:endParaRPr lang="en-US" sz="2400" dirty="0" smtClean="0"/>
          </a:p>
          <a:p>
            <a:pPr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lang="en-US" sz="2400" dirty="0" smtClean="0"/>
              <a:t>Anchors </a:t>
            </a:r>
            <a:r>
              <a:rPr lang="en-US" sz="2400" dirty="0"/>
              <a:t>enlarged for visibility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8707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3"/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88392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200" dirty="0" smtClean="0">
                <a:latin typeface="+mn-lt"/>
              </a:rPr>
              <a:t>Connected Components in the </a:t>
            </a:r>
            <a:r>
              <a:rPr lang="en-US" sz="3200" dirty="0" err="1" smtClean="0">
                <a:latin typeface="+mn-lt"/>
              </a:rPr>
              <a:t>Synteny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smtClean="0">
                <a:latin typeface="+mn-lt"/>
              </a:rPr>
              <a:t>Graph</a:t>
            </a:r>
            <a:endParaRPr lang="en-US" sz="320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240643" name="Picture 4" descr="fig_Xall_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3" y="1370013"/>
            <a:ext cx="4935537" cy="523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09556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118803E-8FD7-1D42-B753-73455E8E3106}" type="slidenum">
              <a:rPr lang="en-US" sz="1400">
                <a:latin typeface="Tahoma" charset="0"/>
              </a:rPr>
              <a:pPr eaLnBrk="1" hangingPunct="1"/>
              <a:t>122</a:t>
            </a:fld>
            <a:endParaRPr lang="en-US" sz="1400">
              <a:latin typeface="Tahoma" charset="0"/>
            </a:endParaRPr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>
                <a:latin typeface="Tahoma" charset="0"/>
              </a:rPr>
              <a:t>GRIMM-Synteny on X chromosome </a:t>
            </a:r>
            <a:r>
              <a:rPr lang="en-US" sz="1200">
                <a:latin typeface="Tahoma" charset="0"/>
              </a:rPr>
              <a:t>(c)</a:t>
            </a:r>
            <a:br>
              <a:rPr lang="en-US" sz="1200">
                <a:latin typeface="Tahoma" charset="0"/>
              </a:rPr>
            </a:br>
            <a:r>
              <a:rPr lang="en-US" sz="3200">
                <a:solidFill>
                  <a:schemeClr val="accent1"/>
                </a:solidFill>
                <a:latin typeface="Tahoma" charset="0"/>
              </a:rPr>
              <a:t>From anchors to synteny blocks</a:t>
            </a:r>
          </a:p>
        </p:txBody>
      </p:sp>
      <p:pic>
        <p:nvPicPr>
          <p:cNvPr id="242691" name="Picture 3" descr="fig_Xall_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3" y="1370013"/>
            <a:ext cx="4935537" cy="524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43864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err="1" smtClean="0">
                <a:latin typeface="+mn-lt"/>
              </a:rPr>
              <a:t>Synteny</a:t>
            </a:r>
            <a:r>
              <a:rPr lang="en-US" sz="3200" dirty="0" smtClean="0">
                <a:latin typeface="+mn-lt"/>
              </a:rPr>
              <a:t> Blocks in 2-D</a:t>
            </a:r>
            <a:endParaRPr lang="en-US" sz="320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244739" name="Picture 3" descr="fig_Xall_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3" y="1370013"/>
            <a:ext cx="4935537" cy="524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4740" name="Rectangle 4"/>
          <p:cNvSpPr>
            <a:spLocks noChangeArrowheads="1"/>
          </p:cNvSpPr>
          <p:nvPr/>
        </p:nvSpPr>
        <p:spPr bwMode="auto">
          <a:xfrm>
            <a:off x="-14941" y="2286000"/>
            <a:ext cx="2577354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lang="en-US" sz="2200" b="1" dirty="0">
                <a:latin typeface="Tahoma" charset="0"/>
              </a:rPr>
              <a:t>11</a:t>
            </a:r>
            <a:r>
              <a:rPr lang="en-US" sz="2200" dirty="0">
                <a:latin typeface="Tahoma" charset="0"/>
              </a:rPr>
              <a:t> </a:t>
            </a:r>
            <a:r>
              <a:rPr lang="en-US" sz="2200" dirty="0" err="1">
                <a:latin typeface="Tahoma" charset="0"/>
              </a:rPr>
              <a:t>synteny</a:t>
            </a:r>
            <a:r>
              <a:rPr lang="en-US" sz="2200" dirty="0">
                <a:latin typeface="Tahoma" charset="0"/>
              </a:rPr>
              <a:t> </a:t>
            </a:r>
            <a:r>
              <a:rPr lang="en-US" sz="2200" dirty="0" smtClean="0">
                <a:latin typeface="Tahoma" charset="0"/>
              </a:rPr>
              <a:t>blocks</a:t>
            </a:r>
            <a:endParaRPr lang="en-US" sz="2200" dirty="0">
              <a:latin typeface="Tahoma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0" y="3319928"/>
            <a:ext cx="2362809" cy="1561640"/>
            <a:chOff x="0" y="3319928"/>
            <a:chExt cx="2362809" cy="1561640"/>
          </a:xfrm>
        </p:grpSpPr>
        <p:pic>
          <p:nvPicPr>
            <p:cNvPr id="6" name="Picture 3" descr="X_endconds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876" b="21118"/>
            <a:stretch>
              <a:fillRect/>
            </a:stretch>
          </p:blipFill>
          <p:spPr bwMode="auto">
            <a:xfrm>
              <a:off x="106082" y="3782846"/>
              <a:ext cx="2169049" cy="677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0" y="3319928"/>
              <a:ext cx="236280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latin typeface="Calibri" charset="0"/>
                </a:rPr>
                <a:t>Mouse </a:t>
              </a:r>
              <a:r>
                <a:rPr lang="en-US" sz="1800" dirty="0" smtClean="0">
                  <a:latin typeface="Calibri" charset="0"/>
                </a:rPr>
                <a:t>X chromosome</a:t>
              </a:r>
              <a:endParaRPr lang="en-US" sz="1800" dirty="0">
                <a:latin typeface="Calibri" charset="0"/>
              </a:endParaRP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25400" y="4512236"/>
              <a:ext cx="232865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latin typeface="Calibri" charset="0"/>
                </a:rPr>
                <a:t>Human </a:t>
              </a:r>
              <a:r>
                <a:rPr lang="en-US" sz="1800" dirty="0" smtClean="0">
                  <a:latin typeface="Calibri" charset="0"/>
                </a:rPr>
                <a:t>X chromosome</a:t>
              </a:r>
              <a:endParaRPr lang="en-US" sz="1800" dirty="0">
                <a:latin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291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200" dirty="0" smtClean="0">
                <a:latin typeface="+mn-lt"/>
              </a:rPr>
              <a:t>Ignoring the Length of the </a:t>
            </a:r>
            <a:r>
              <a:rPr lang="en-US" sz="3200" dirty="0" err="1" smtClean="0">
                <a:latin typeface="+mn-lt"/>
              </a:rPr>
              <a:t>Synteny</a:t>
            </a:r>
            <a:r>
              <a:rPr lang="en-US" sz="3200" dirty="0" smtClean="0">
                <a:latin typeface="+mn-lt"/>
              </a:rPr>
              <a:t> Blocks</a:t>
            </a:r>
            <a:endParaRPr lang="en-US" sz="320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246787" name="Picture 3" descr="fig_Xall_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3" y="1370013"/>
            <a:ext cx="4927600" cy="525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527300" y="6561138"/>
            <a:ext cx="4359275" cy="2921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250" b="1" dirty="0">
                <a:solidFill>
                  <a:srgbClr val="000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+1  +2  +3  +4  +5  +6  +7  +8  +9 +10 +11</a:t>
            </a:r>
          </a:p>
        </p:txBody>
      </p:sp>
      <p:sp>
        <p:nvSpPr>
          <p:cNvPr id="3" name="Rectangle 2"/>
          <p:cNvSpPr/>
          <p:nvPr/>
        </p:nvSpPr>
        <p:spPr>
          <a:xfrm>
            <a:off x="1862138" y="2159000"/>
            <a:ext cx="473253" cy="41319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25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lang="en-US" sz="1250" b="1" dirty="0">
                <a:solidFill>
                  <a:srgbClr val="000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+1 </a:t>
            </a:r>
          </a:p>
          <a:p>
            <a:pPr eaLnBrk="0" hangingPunct="0">
              <a:defRPr/>
            </a:pPr>
            <a:r>
              <a:rPr lang="en-US" sz="1250" b="1" dirty="0">
                <a:solidFill>
                  <a:srgbClr val="000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</a:p>
          <a:p>
            <a:pPr eaLnBrk="0" hangingPunct="0">
              <a:defRPr/>
            </a:pPr>
            <a:r>
              <a:rPr lang="en-US" sz="1250" b="1" dirty="0">
                <a:solidFill>
                  <a:srgbClr val="000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-7 </a:t>
            </a:r>
          </a:p>
          <a:p>
            <a:pPr eaLnBrk="0" hangingPunct="0">
              <a:defRPr/>
            </a:pPr>
            <a:endParaRPr lang="en-US" sz="1250" b="1" dirty="0">
              <a:solidFill>
                <a:srgbClr val="000000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eaLnBrk="0" hangingPunct="0">
              <a:defRPr/>
            </a:pPr>
            <a:r>
              <a:rPr lang="en-US" sz="1250" b="1" dirty="0">
                <a:solidFill>
                  <a:srgbClr val="000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+6  </a:t>
            </a:r>
          </a:p>
          <a:p>
            <a:pPr eaLnBrk="0" hangingPunct="0">
              <a:defRPr/>
            </a:pPr>
            <a:endParaRPr lang="en-US" sz="1250" b="1" dirty="0">
              <a:solidFill>
                <a:srgbClr val="000000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eaLnBrk="0" hangingPunct="0">
              <a:defRPr/>
            </a:pPr>
            <a:r>
              <a:rPr lang="en-US" sz="1250" b="1" dirty="0">
                <a:solidFill>
                  <a:srgbClr val="000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-10  </a:t>
            </a:r>
          </a:p>
          <a:p>
            <a:pPr eaLnBrk="0" hangingPunct="0">
              <a:defRPr/>
            </a:pPr>
            <a:endParaRPr lang="en-US" sz="1250" b="1" dirty="0">
              <a:solidFill>
                <a:srgbClr val="000000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eaLnBrk="0" hangingPunct="0">
              <a:defRPr/>
            </a:pPr>
            <a:r>
              <a:rPr lang="en-US" sz="1250" b="1" dirty="0">
                <a:solidFill>
                  <a:srgbClr val="000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+9  </a:t>
            </a:r>
          </a:p>
          <a:p>
            <a:pPr eaLnBrk="0" hangingPunct="0">
              <a:defRPr/>
            </a:pPr>
            <a:endParaRPr lang="en-US" sz="1250" b="1" dirty="0">
              <a:solidFill>
                <a:srgbClr val="000000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eaLnBrk="0" hangingPunct="0">
              <a:defRPr/>
            </a:pPr>
            <a:r>
              <a:rPr lang="en-US" sz="1250" b="1" dirty="0">
                <a:solidFill>
                  <a:srgbClr val="000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-8  </a:t>
            </a:r>
          </a:p>
          <a:p>
            <a:pPr eaLnBrk="0" hangingPunct="0">
              <a:defRPr/>
            </a:pPr>
            <a:endParaRPr lang="en-US" sz="1250" b="1" dirty="0">
              <a:solidFill>
                <a:srgbClr val="000000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eaLnBrk="0" hangingPunct="0">
              <a:defRPr/>
            </a:pPr>
            <a:r>
              <a:rPr lang="en-US" sz="1250" b="1" dirty="0">
                <a:solidFill>
                  <a:srgbClr val="000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+2 </a:t>
            </a:r>
          </a:p>
          <a:p>
            <a:pPr eaLnBrk="0" hangingPunct="0">
              <a:defRPr/>
            </a:pPr>
            <a:endParaRPr lang="en-US" sz="1250" b="1" dirty="0">
              <a:solidFill>
                <a:srgbClr val="000000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eaLnBrk="0" hangingPunct="0">
              <a:defRPr/>
            </a:pPr>
            <a:r>
              <a:rPr lang="en-US" sz="1250" b="1" dirty="0">
                <a:solidFill>
                  <a:srgbClr val="000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-11 </a:t>
            </a:r>
          </a:p>
          <a:p>
            <a:pPr eaLnBrk="0" hangingPunct="0">
              <a:defRPr/>
            </a:pPr>
            <a:endParaRPr lang="en-US" sz="1250" b="1" dirty="0">
              <a:solidFill>
                <a:srgbClr val="000000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eaLnBrk="0" hangingPunct="0">
              <a:defRPr/>
            </a:pPr>
            <a:r>
              <a:rPr lang="en-US" sz="1250" b="1" dirty="0">
                <a:solidFill>
                  <a:srgbClr val="000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-3  </a:t>
            </a:r>
          </a:p>
          <a:p>
            <a:pPr eaLnBrk="0" hangingPunct="0">
              <a:defRPr/>
            </a:pPr>
            <a:r>
              <a:rPr lang="en-US" sz="1250" b="1" dirty="0">
                <a:solidFill>
                  <a:srgbClr val="000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</a:p>
          <a:p>
            <a:pPr eaLnBrk="0" hangingPunct="0">
              <a:defRPr/>
            </a:pPr>
            <a:r>
              <a:rPr lang="en-US" sz="1250" b="1" dirty="0">
                <a:solidFill>
                  <a:srgbClr val="000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+5 </a:t>
            </a:r>
          </a:p>
          <a:p>
            <a:pPr eaLnBrk="0" hangingPunct="0">
              <a:defRPr/>
            </a:pPr>
            <a:r>
              <a:rPr lang="en-US" sz="1250" b="1" dirty="0">
                <a:solidFill>
                  <a:srgbClr val="000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</a:p>
          <a:p>
            <a:pPr eaLnBrk="0" hangingPunct="0">
              <a:defRPr/>
            </a:pPr>
            <a:r>
              <a:rPr lang="en-US" sz="1250" b="1" dirty="0">
                <a:solidFill>
                  <a:srgbClr val="000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+4</a:t>
            </a:r>
            <a:r>
              <a:rPr lang="en-US" sz="125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133" y="1524000"/>
            <a:ext cx="696057" cy="482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1" y="6138333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823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9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3600" dirty="0" smtClean="0">
                <a:latin typeface="+mn-lt"/>
              </a:rPr>
              <a:t>Constructing </a:t>
            </a:r>
            <a:r>
              <a:rPr lang="en-US" sz="3600" dirty="0" err="1" smtClean="0">
                <a:latin typeface="+mn-lt"/>
              </a:rPr>
              <a:t>Synteny</a:t>
            </a:r>
            <a:r>
              <a:rPr lang="en-US" sz="3600" dirty="0" smtClean="0">
                <a:latin typeface="+mn-lt"/>
              </a:rPr>
              <a:t> Blocks and Reconstructing Rearrangement History of All Mammals</a:t>
            </a:r>
            <a:endParaRPr lang="en-US" sz="360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11331"/>
            <a:ext cx="5715000" cy="4418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1075445"/>
            <a:ext cx="2209800" cy="12613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2192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Science</a:t>
            </a:r>
            <a:r>
              <a:rPr lang="en-US" sz="2400" dirty="0" smtClean="0"/>
              <a:t>, </a:t>
            </a:r>
          </a:p>
          <a:p>
            <a:pPr algn="ctr"/>
            <a:r>
              <a:rPr lang="en-US" sz="2400" dirty="0" smtClean="0"/>
              <a:t>February, 2013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0" y="1463166"/>
            <a:ext cx="3111500" cy="417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751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066800"/>
            <a:ext cx="7010400" cy="5333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6627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-228600"/>
            <a:ext cx="9144000" cy="1466850"/>
          </a:xfrm>
        </p:spPr>
        <p:txBody>
          <a:bodyPr lIns="82945" tIns="41473" rIns="82945" bIns="41473">
            <a:normAutofit/>
          </a:bodyPr>
          <a:lstStyle/>
          <a:p>
            <a:pPr defTabSz="457200"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sz="3600" dirty="0" smtClean="0">
                <a:latin typeface="Calibri"/>
                <a:cs typeface="Calibri"/>
              </a:rPr>
              <a:t>Human-Mouse Transformation Accomplished! </a:t>
            </a:r>
            <a:endParaRPr lang="en-GB" sz="3600" dirty="0">
              <a:latin typeface="Calibri"/>
              <a:cs typeface="Calibri"/>
            </a:endParaRPr>
          </a:p>
        </p:txBody>
      </p:sp>
      <p:sp>
        <p:nvSpPr>
          <p:cNvPr id="26629" name="AutoShape 6"/>
          <p:cNvSpPr>
            <a:spLocks noChangeAspect="1" noChangeArrowheads="1"/>
          </p:cNvSpPr>
          <p:nvPr/>
        </p:nvSpPr>
        <p:spPr bwMode="auto">
          <a:xfrm>
            <a:off x="425450" y="1838325"/>
            <a:ext cx="6237288" cy="474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-76200" y="1428690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dirty="0" smtClean="0"/>
              <a:t>ack in time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-63500" y="5486400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</a:t>
            </a:r>
            <a:r>
              <a:rPr lang="en-US" sz="2000" dirty="0" smtClean="0"/>
              <a:t>orward in time</a:t>
            </a:r>
            <a:endParaRPr lang="en-US" sz="2000" dirty="0"/>
          </a:p>
        </p:txBody>
      </p:sp>
      <p:sp>
        <p:nvSpPr>
          <p:cNvPr id="8" name="Line 4"/>
          <p:cNvSpPr>
            <a:spLocks noChangeShapeType="1"/>
          </p:cNvSpPr>
          <p:nvPr/>
        </p:nvSpPr>
        <p:spPr bwMode="auto">
          <a:xfrm>
            <a:off x="685800" y="1930400"/>
            <a:ext cx="12700" cy="1041400"/>
          </a:xfrm>
          <a:prstGeom prst="line">
            <a:avLst/>
          </a:prstGeom>
          <a:noFill/>
          <a:ln w="57150" cmpd="sng">
            <a:solidFill>
              <a:schemeClr val="tx1"/>
            </a:solidFill>
            <a:miter lim="800000"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>
            <a:off x="762000" y="4038600"/>
            <a:ext cx="0" cy="1524000"/>
          </a:xfrm>
          <a:prstGeom prst="line">
            <a:avLst/>
          </a:prstGeom>
          <a:noFill/>
          <a:ln w="57150" cmpd="sng">
            <a:solidFill>
              <a:schemeClr val="tx1"/>
            </a:solidFill>
            <a:miter lim="800000"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" y="3048000"/>
            <a:ext cx="1155700" cy="83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462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712768A-3A3B-0148-91BA-62021B295912}" type="slidenum">
              <a:rPr lang="en-US" sz="1400">
                <a:latin typeface="Tahoma" charset="0"/>
              </a:rPr>
              <a:pPr eaLnBrk="1" hangingPunct="1"/>
              <a:t>14</a:t>
            </a:fld>
            <a:endParaRPr lang="en-US" sz="1400">
              <a:latin typeface="Tahoma" charset="0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" y="1838325"/>
            <a:ext cx="6237288" cy="474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23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-304800"/>
            <a:ext cx="8547100" cy="1466850"/>
          </a:xfrm>
        </p:spPr>
        <p:txBody>
          <a:bodyPr lIns="82945" tIns="41473" rIns="82945" bIns="41473"/>
          <a:lstStyle/>
          <a:p>
            <a:pPr defTabSz="457200"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>
                <a:latin typeface="Tahoma" charset="0"/>
              </a:rPr>
              <a:t>Transforming mice into men </a:t>
            </a:r>
            <a:br>
              <a:rPr lang="en-GB">
                <a:latin typeface="Tahoma" charset="0"/>
              </a:rPr>
            </a:br>
            <a:r>
              <a:rPr lang="en-GB">
                <a:latin typeface="Tahoma" charset="0"/>
              </a:rPr>
              <a:t>(X chromosome)</a:t>
            </a:r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13" y="1838325"/>
            <a:ext cx="2363787" cy="463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25" name="TextBox 1"/>
          <p:cNvSpPr txBox="1">
            <a:spLocks noChangeArrowheads="1"/>
          </p:cNvSpPr>
          <p:nvPr/>
        </p:nvSpPr>
        <p:spPr bwMode="auto">
          <a:xfrm>
            <a:off x="609600" y="2144713"/>
            <a:ext cx="5943600" cy="30797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>
                <a:latin typeface="Calibri" charset="0"/>
              </a:rPr>
              <a:t> +</a:t>
            </a:r>
            <a:r>
              <a:rPr lang="en-US" sz="1400" b="1">
                <a:latin typeface="Calibri" charset="0"/>
              </a:rPr>
              <a:t>1         -2   +3           -4        +5          -6         +7                   -8                   -9   +10  +11</a:t>
            </a:r>
          </a:p>
        </p:txBody>
      </p:sp>
      <p:sp>
        <p:nvSpPr>
          <p:cNvPr id="30726" name="TextBox 7"/>
          <p:cNvSpPr txBox="1">
            <a:spLocks noChangeArrowheads="1"/>
          </p:cNvSpPr>
          <p:nvPr/>
        </p:nvSpPr>
        <p:spPr bwMode="auto">
          <a:xfrm>
            <a:off x="609600" y="5970588"/>
            <a:ext cx="5943600" cy="30797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/>
              <a:t> </a:t>
            </a:r>
            <a:r>
              <a:rPr lang="en-US" sz="1400" b="1">
                <a:latin typeface="Calibri" charset="0"/>
              </a:rPr>
              <a:t>+1          +7          +9     +11  +10   +3    +2      +6         +5         -4                   +8         </a:t>
            </a:r>
          </a:p>
        </p:txBody>
      </p:sp>
    </p:spTree>
    <p:extLst>
      <p:ext uri="{BB962C8B-B14F-4D97-AF65-F5344CB8AC3E}">
        <p14:creationId xmlns:p14="http://schemas.microsoft.com/office/powerpoint/2010/main" val="5796561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-88900"/>
            <a:ext cx="9144000" cy="966788"/>
          </a:xfrm>
        </p:spPr>
        <p:txBody>
          <a:bodyPr lIns="82945" tIns="41473" rIns="82945" bIns="41473" anchor="ctr">
            <a:normAutofit/>
          </a:bodyPr>
          <a:lstStyle/>
          <a:p>
            <a:pPr defTabSz="457200"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US" sz="3600" dirty="0" smtClean="0">
                <a:latin typeface="+mn-lt"/>
              </a:rPr>
              <a:t>Evolutionary Earthquakes</a:t>
            </a:r>
            <a:endParaRPr lang="en-US" sz="3600" dirty="0">
              <a:latin typeface="+mn-lt"/>
            </a:endParaRPr>
          </a:p>
        </p:txBody>
      </p:sp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058" y="1295400"/>
            <a:ext cx="4421141" cy="2967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3277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78" y="1093091"/>
            <a:ext cx="4519522" cy="3097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" y="4495800"/>
            <a:ext cx="8839200" cy="4770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</a:rPr>
              <a:t>Are there any rearrangement hotspots in mammalian genomes</a:t>
            </a:r>
            <a:r>
              <a:rPr lang="en-US" sz="2500" dirty="0" smtClean="0">
                <a:solidFill>
                  <a:srgbClr val="000000"/>
                </a:solidFill>
              </a:rPr>
              <a:t>?</a:t>
            </a:r>
            <a:endParaRPr lang="en-US" sz="2500" dirty="0">
              <a:solidFill>
                <a:srgbClr val="000000"/>
              </a:solidFill>
            </a:endParaRPr>
          </a:p>
        </p:txBody>
      </p:sp>
      <p:pic>
        <p:nvPicPr>
          <p:cNvPr id="11" name="Picture 4" descr="MCF7SKY2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5400" y="5054600"/>
            <a:ext cx="6553200" cy="174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387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066800"/>
            <a:ext cx="7010400" cy="5333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6627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-37353"/>
            <a:ext cx="9144000" cy="1466850"/>
          </a:xfrm>
        </p:spPr>
        <p:txBody>
          <a:bodyPr lIns="82945" tIns="41473" rIns="82945" bIns="41473">
            <a:normAutofit/>
          </a:bodyPr>
          <a:lstStyle/>
          <a:p>
            <a:pPr defTabSz="457200"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sz="2800" dirty="0" smtClean="0">
                <a:latin typeface="Calibri"/>
                <a:cs typeface="Calibri"/>
              </a:rPr>
              <a:t>Are There Any Rearrangement Hotspots in This Scenario? </a:t>
            </a:r>
            <a:endParaRPr lang="en-GB" sz="2800" dirty="0">
              <a:latin typeface="Calibri"/>
              <a:cs typeface="Calibri"/>
            </a:endParaRPr>
          </a:p>
        </p:txBody>
      </p:sp>
      <p:sp>
        <p:nvSpPr>
          <p:cNvPr id="26629" name="AutoShape 6"/>
          <p:cNvSpPr>
            <a:spLocks noChangeAspect="1" noChangeArrowheads="1"/>
          </p:cNvSpPr>
          <p:nvPr/>
        </p:nvSpPr>
        <p:spPr bwMode="auto">
          <a:xfrm>
            <a:off x="425450" y="1838325"/>
            <a:ext cx="6237288" cy="474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2331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94"/>
          <a:stretch/>
        </p:blipFill>
        <p:spPr bwMode="auto">
          <a:xfrm>
            <a:off x="1219200" y="1066800"/>
            <a:ext cx="7010400" cy="1456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6627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-37353"/>
            <a:ext cx="9144000" cy="1466850"/>
          </a:xfrm>
        </p:spPr>
        <p:txBody>
          <a:bodyPr lIns="82945" tIns="41473" rIns="82945" bIns="41473">
            <a:normAutofit/>
          </a:bodyPr>
          <a:lstStyle/>
          <a:p>
            <a:pPr defTabSz="457200"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sz="2800" dirty="0" smtClean="0">
                <a:latin typeface="Calibri"/>
                <a:cs typeface="Calibri"/>
              </a:rPr>
              <a:t>Are There Any Rearrangement Hotspots in This Scenario? </a:t>
            </a:r>
            <a:endParaRPr lang="en-GB" sz="2800" dirty="0">
              <a:latin typeface="Calibri"/>
              <a:cs typeface="Calibri"/>
            </a:endParaRPr>
          </a:p>
        </p:txBody>
      </p:sp>
      <p:sp>
        <p:nvSpPr>
          <p:cNvPr id="26629" name="AutoShape 6"/>
          <p:cNvSpPr>
            <a:spLocks noChangeAspect="1" noChangeArrowheads="1"/>
          </p:cNvSpPr>
          <p:nvPr/>
        </p:nvSpPr>
        <p:spPr bwMode="auto">
          <a:xfrm>
            <a:off x="533400" y="1828800"/>
            <a:ext cx="6237288" cy="474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9468" y="3276600"/>
            <a:ext cx="19812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Earthquake!</a:t>
            </a:r>
            <a:endParaRPr lang="en-US" sz="2800" dirty="0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1371600" y="2590800"/>
            <a:ext cx="990600" cy="609600"/>
          </a:xfrm>
          <a:prstGeom prst="line">
            <a:avLst/>
          </a:prstGeom>
          <a:noFill/>
          <a:ln w="57150" cmpd="sng">
            <a:solidFill>
              <a:schemeClr val="tx1"/>
            </a:solidFill>
            <a:miter lim="800000"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98796" y="3276600"/>
            <a:ext cx="19812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Earthquake!</a:t>
            </a:r>
            <a:endParaRPr lang="en-US" sz="2800" dirty="0"/>
          </a:p>
        </p:txBody>
      </p:sp>
      <p:sp>
        <p:nvSpPr>
          <p:cNvPr id="8" name="Line 4"/>
          <p:cNvSpPr>
            <a:spLocks noChangeShapeType="1"/>
          </p:cNvSpPr>
          <p:nvPr/>
        </p:nvSpPr>
        <p:spPr bwMode="auto">
          <a:xfrm flipH="1" flipV="1">
            <a:off x="2895600" y="2590800"/>
            <a:ext cx="1066800" cy="609600"/>
          </a:xfrm>
          <a:prstGeom prst="line">
            <a:avLst/>
          </a:prstGeom>
          <a:noFill/>
          <a:ln w="57150" cmpd="sng">
            <a:solidFill>
              <a:schemeClr val="tx1"/>
            </a:solidFill>
            <a:miter lim="800000"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568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2217"/>
          <a:stretch/>
        </p:blipFill>
        <p:spPr bwMode="auto">
          <a:xfrm>
            <a:off x="1219200" y="1066800"/>
            <a:ext cx="7010400" cy="201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6627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-37353"/>
            <a:ext cx="9144000" cy="1466850"/>
          </a:xfrm>
        </p:spPr>
        <p:txBody>
          <a:bodyPr lIns="82945" tIns="41473" rIns="82945" bIns="41473">
            <a:normAutofit/>
          </a:bodyPr>
          <a:lstStyle/>
          <a:p>
            <a:pPr defTabSz="457200"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sz="2800" dirty="0" smtClean="0">
                <a:latin typeface="Calibri"/>
                <a:cs typeface="Calibri"/>
              </a:rPr>
              <a:t>Are There Any Rearrangement Hotspots in This Scenario? </a:t>
            </a:r>
            <a:endParaRPr lang="en-GB" sz="2800" dirty="0">
              <a:latin typeface="Calibri"/>
              <a:cs typeface="Calibri"/>
            </a:endParaRPr>
          </a:p>
        </p:txBody>
      </p:sp>
      <p:sp>
        <p:nvSpPr>
          <p:cNvPr id="26629" name="AutoShape 6"/>
          <p:cNvSpPr>
            <a:spLocks noChangeAspect="1" noChangeArrowheads="1"/>
          </p:cNvSpPr>
          <p:nvPr/>
        </p:nvSpPr>
        <p:spPr bwMode="auto">
          <a:xfrm>
            <a:off x="533400" y="1828800"/>
            <a:ext cx="6237288" cy="474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9468" y="3716858"/>
            <a:ext cx="19812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Earthquake!</a:t>
            </a:r>
            <a:endParaRPr lang="en-US" sz="2800" dirty="0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1371600" y="3048000"/>
            <a:ext cx="2286000" cy="609600"/>
          </a:xfrm>
          <a:prstGeom prst="line">
            <a:avLst/>
          </a:prstGeom>
          <a:noFill/>
          <a:ln w="57150" cmpd="sng">
            <a:solidFill>
              <a:schemeClr val="tx1"/>
            </a:solidFill>
            <a:miter lim="800000"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98796" y="3699925"/>
            <a:ext cx="19812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Earthquake!</a:t>
            </a:r>
            <a:endParaRPr lang="en-US" sz="2800" dirty="0"/>
          </a:p>
        </p:txBody>
      </p:sp>
      <p:sp>
        <p:nvSpPr>
          <p:cNvPr id="8" name="Line 4"/>
          <p:cNvSpPr>
            <a:spLocks noChangeShapeType="1"/>
          </p:cNvSpPr>
          <p:nvPr/>
        </p:nvSpPr>
        <p:spPr bwMode="auto">
          <a:xfrm flipV="1">
            <a:off x="4038600" y="3124200"/>
            <a:ext cx="0" cy="533400"/>
          </a:xfrm>
          <a:prstGeom prst="line">
            <a:avLst/>
          </a:prstGeom>
          <a:noFill/>
          <a:ln w="57150" cmpd="sng">
            <a:solidFill>
              <a:schemeClr val="tx1"/>
            </a:solidFill>
            <a:miter lim="800000"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3389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3326"/>
          <a:stretch/>
        </p:blipFill>
        <p:spPr bwMode="auto">
          <a:xfrm>
            <a:off x="1219200" y="1066800"/>
            <a:ext cx="7010400" cy="248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6627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-37353"/>
            <a:ext cx="9144000" cy="1466850"/>
          </a:xfrm>
        </p:spPr>
        <p:txBody>
          <a:bodyPr lIns="82945" tIns="41473" rIns="82945" bIns="41473">
            <a:normAutofit/>
          </a:bodyPr>
          <a:lstStyle/>
          <a:p>
            <a:pPr defTabSz="457200"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sz="2800" dirty="0" smtClean="0">
                <a:latin typeface="Calibri"/>
                <a:cs typeface="Calibri"/>
              </a:rPr>
              <a:t>Are There Any Rearrangement Hotspots in This Scenario? </a:t>
            </a:r>
            <a:endParaRPr lang="en-GB" sz="2800" dirty="0">
              <a:latin typeface="Calibri"/>
              <a:cs typeface="Calibri"/>
            </a:endParaRPr>
          </a:p>
        </p:txBody>
      </p:sp>
      <p:sp>
        <p:nvSpPr>
          <p:cNvPr id="26629" name="AutoShape 6"/>
          <p:cNvSpPr>
            <a:spLocks noChangeAspect="1" noChangeArrowheads="1"/>
          </p:cNvSpPr>
          <p:nvPr/>
        </p:nvSpPr>
        <p:spPr bwMode="auto">
          <a:xfrm>
            <a:off x="533400" y="1828800"/>
            <a:ext cx="6237288" cy="474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9468" y="4275647"/>
            <a:ext cx="19812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Earthquake!</a:t>
            </a:r>
            <a:endParaRPr lang="en-US" sz="2800" dirty="0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1371600" y="3581400"/>
            <a:ext cx="3962400" cy="609600"/>
          </a:xfrm>
          <a:prstGeom prst="line">
            <a:avLst/>
          </a:prstGeom>
          <a:noFill/>
          <a:ln w="57150" cmpd="sng">
            <a:solidFill>
              <a:schemeClr val="tx1"/>
            </a:solidFill>
            <a:miter lim="800000"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98796" y="4258714"/>
            <a:ext cx="19812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Earthquake!</a:t>
            </a:r>
            <a:endParaRPr lang="en-US" sz="2800" dirty="0"/>
          </a:p>
        </p:txBody>
      </p:sp>
      <p:sp>
        <p:nvSpPr>
          <p:cNvPr id="8" name="Line 4"/>
          <p:cNvSpPr>
            <a:spLocks noChangeShapeType="1"/>
          </p:cNvSpPr>
          <p:nvPr/>
        </p:nvSpPr>
        <p:spPr bwMode="auto">
          <a:xfrm flipV="1">
            <a:off x="4191000" y="3581400"/>
            <a:ext cx="3124200" cy="609600"/>
          </a:xfrm>
          <a:prstGeom prst="line">
            <a:avLst/>
          </a:prstGeom>
          <a:noFill/>
          <a:ln w="57150" cmpd="sng">
            <a:solidFill>
              <a:schemeClr val="tx1"/>
            </a:solidFill>
            <a:miter lim="800000"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4955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-37353"/>
            <a:ext cx="9144000" cy="1466850"/>
          </a:xfrm>
        </p:spPr>
        <p:txBody>
          <a:bodyPr lIns="82945" tIns="41473" rIns="82945" bIns="41473">
            <a:noAutofit/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US" sz="3200" dirty="0"/>
              <a:t>Are </a:t>
            </a:r>
            <a:r>
              <a:rPr lang="en-US" sz="3200" dirty="0" smtClean="0"/>
              <a:t>There </a:t>
            </a:r>
            <a:r>
              <a:rPr lang="en-US" sz="3200" dirty="0"/>
              <a:t>Fragile Regions in the Human Genome? </a:t>
            </a:r>
            <a:r>
              <a:rPr lang="en-US" sz="3200" dirty="0">
                <a:latin typeface="Tahoma" charset="0"/>
              </a:rPr>
              <a:t/>
            </a:r>
            <a:br>
              <a:rPr lang="en-US" sz="3200" dirty="0">
                <a:latin typeface="Tahoma" charset="0"/>
              </a:rPr>
            </a:br>
            <a:endParaRPr lang="en-GB" sz="3200" dirty="0">
              <a:latin typeface="Calibri"/>
              <a:cs typeface="Calibri"/>
            </a:endParaRPr>
          </a:p>
        </p:txBody>
      </p:sp>
      <p:sp>
        <p:nvSpPr>
          <p:cNvPr id="26629" name="AutoShape 6"/>
          <p:cNvSpPr>
            <a:spLocks noChangeAspect="1" noChangeArrowheads="1"/>
          </p:cNvSpPr>
          <p:nvPr/>
        </p:nvSpPr>
        <p:spPr bwMode="auto">
          <a:xfrm>
            <a:off x="425450" y="1838325"/>
            <a:ext cx="6237288" cy="474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82282" y="1066800"/>
            <a:ext cx="8991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b="1" dirty="0" smtClean="0">
                <a:solidFill>
                  <a:srgbClr val="0000FF"/>
                </a:solidFill>
              </a:rPr>
              <a:t>Transforming Men into Mice</a:t>
            </a:r>
            <a:endParaRPr lang="en-US" sz="2800" b="1" dirty="0">
              <a:solidFill>
                <a:srgbClr val="0000FF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Sorting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by Reversals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Breakpoint Theorem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Rearrangements in Tumor Genomes </a:t>
            </a:r>
          </a:p>
          <a:p>
            <a:pPr marL="457200" lvl="0" indent="-457200">
              <a:buFont typeface="Arial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Break Distance Problem 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Breakpoint Graphs </a:t>
            </a:r>
            <a:endParaRPr lang="en-US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-Break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Distance Theorem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Rearrangement Hotspots in the Human Genome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Synteny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Block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Construction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9394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3165"/>
          <a:stretch/>
        </p:blipFill>
        <p:spPr bwMode="auto">
          <a:xfrm>
            <a:off x="1219200" y="1066799"/>
            <a:ext cx="7010400" cy="3031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6627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-37353"/>
            <a:ext cx="9144000" cy="1466850"/>
          </a:xfrm>
        </p:spPr>
        <p:txBody>
          <a:bodyPr lIns="82945" tIns="41473" rIns="82945" bIns="41473">
            <a:normAutofit/>
          </a:bodyPr>
          <a:lstStyle/>
          <a:p>
            <a:pPr defTabSz="457200"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sz="2800" dirty="0" smtClean="0">
                <a:latin typeface="Calibri"/>
                <a:cs typeface="Calibri"/>
              </a:rPr>
              <a:t>Are There Any Rearrangement Hotspots in This Scenario? </a:t>
            </a:r>
            <a:endParaRPr lang="en-GB" sz="2800" dirty="0">
              <a:latin typeface="Calibri"/>
              <a:cs typeface="Calibri"/>
            </a:endParaRPr>
          </a:p>
        </p:txBody>
      </p:sp>
      <p:sp>
        <p:nvSpPr>
          <p:cNvPr id="26629" name="AutoShape 6"/>
          <p:cNvSpPr>
            <a:spLocks noChangeAspect="1" noChangeArrowheads="1"/>
          </p:cNvSpPr>
          <p:nvPr/>
        </p:nvSpPr>
        <p:spPr bwMode="auto">
          <a:xfrm>
            <a:off x="533400" y="1828800"/>
            <a:ext cx="6237288" cy="474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9468" y="4885235"/>
            <a:ext cx="19812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Earthquake!</a:t>
            </a:r>
            <a:endParaRPr lang="en-US" sz="2800" dirty="0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1295400" y="4114800"/>
            <a:ext cx="1600200" cy="685800"/>
          </a:xfrm>
          <a:prstGeom prst="line">
            <a:avLst/>
          </a:prstGeom>
          <a:noFill/>
          <a:ln w="57150" cmpd="sng">
            <a:solidFill>
              <a:schemeClr val="tx1"/>
            </a:solidFill>
            <a:miter lim="800000"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24200" y="4876800"/>
            <a:ext cx="19812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Earthquake!</a:t>
            </a:r>
            <a:endParaRPr lang="en-US" sz="2800" dirty="0"/>
          </a:p>
        </p:txBody>
      </p:sp>
      <p:sp>
        <p:nvSpPr>
          <p:cNvPr id="8" name="Line 4"/>
          <p:cNvSpPr>
            <a:spLocks noChangeShapeType="1"/>
          </p:cNvSpPr>
          <p:nvPr/>
        </p:nvSpPr>
        <p:spPr bwMode="auto">
          <a:xfrm flipV="1">
            <a:off x="4038600" y="4080934"/>
            <a:ext cx="1219200" cy="762000"/>
          </a:xfrm>
          <a:prstGeom prst="line">
            <a:avLst/>
          </a:prstGeom>
          <a:noFill/>
          <a:ln w="57150" cmpd="sng">
            <a:solidFill>
              <a:schemeClr val="tx1"/>
            </a:solidFill>
            <a:miter lim="800000"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8417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3165"/>
          <a:stretch/>
        </p:blipFill>
        <p:spPr bwMode="auto">
          <a:xfrm>
            <a:off x="1219200" y="1066799"/>
            <a:ext cx="7010400" cy="3031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6627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-37353"/>
            <a:ext cx="9144000" cy="1466850"/>
          </a:xfrm>
        </p:spPr>
        <p:txBody>
          <a:bodyPr lIns="82945" tIns="41473" rIns="82945" bIns="41473">
            <a:normAutofit/>
          </a:bodyPr>
          <a:lstStyle/>
          <a:p>
            <a:pPr defTabSz="457200"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sz="2800" dirty="0" smtClean="0">
                <a:latin typeface="Calibri"/>
                <a:cs typeface="Calibri"/>
              </a:rPr>
              <a:t>A Rearrangement Hotspots Found! </a:t>
            </a:r>
            <a:endParaRPr lang="en-GB" sz="2800" dirty="0">
              <a:latin typeface="Calibri"/>
              <a:cs typeface="Calibri"/>
            </a:endParaRPr>
          </a:p>
        </p:txBody>
      </p:sp>
      <p:sp>
        <p:nvSpPr>
          <p:cNvPr id="26629" name="AutoShape 6"/>
          <p:cNvSpPr>
            <a:spLocks noChangeAspect="1" noChangeArrowheads="1"/>
          </p:cNvSpPr>
          <p:nvPr/>
        </p:nvSpPr>
        <p:spPr bwMode="auto">
          <a:xfrm>
            <a:off x="533400" y="1828800"/>
            <a:ext cx="6237288" cy="474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9468" y="4885235"/>
            <a:ext cx="19812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Earthquake!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3124200" y="4876800"/>
            <a:ext cx="19812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Earthquake!</a:t>
            </a:r>
            <a:endParaRPr lang="en-US" sz="2800" dirty="0"/>
          </a:p>
        </p:txBody>
      </p:sp>
      <p:sp>
        <p:nvSpPr>
          <p:cNvPr id="10" name="Oval 9"/>
          <p:cNvSpPr/>
          <p:nvPr/>
        </p:nvSpPr>
        <p:spPr>
          <a:xfrm>
            <a:off x="2590800" y="3733800"/>
            <a:ext cx="538480" cy="53848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Line 4"/>
          <p:cNvSpPr>
            <a:spLocks noChangeShapeType="1"/>
          </p:cNvSpPr>
          <p:nvPr/>
        </p:nvSpPr>
        <p:spPr bwMode="auto">
          <a:xfrm flipV="1">
            <a:off x="2895600" y="4284133"/>
            <a:ext cx="0" cy="491066"/>
          </a:xfrm>
          <a:prstGeom prst="line">
            <a:avLst/>
          </a:prstGeom>
          <a:noFill/>
          <a:ln w="57150" cmpd="sng">
            <a:solidFill>
              <a:srgbClr val="FF0000"/>
            </a:solidFill>
            <a:miter lim="800000"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4851402"/>
            <a:ext cx="5029200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</a:rPr>
              <a:t>Rearrangement hotspot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160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066800"/>
            <a:ext cx="7010400" cy="5333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6627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-37353"/>
            <a:ext cx="9144000" cy="1466850"/>
          </a:xfrm>
        </p:spPr>
        <p:txBody>
          <a:bodyPr lIns="82945" tIns="41473" rIns="82945" bIns="41473">
            <a:normAutofit/>
          </a:bodyPr>
          <a:lstStyle/>
          <a:p>
            <a:pPr defTabSz="457200"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sz="2800" dirty="0" smtClean="0">
                <a:latin typeface="Calibri"/>
                <a:cs typeface="Calibri"/>
              </a:rPr>
              <a:t>More Rearrangement Hotspots </a:t>
            </a:r>
            <a:endParaRPr lang="en-GB" sz="2800" dirty="0">
              <a:latin typeface="Calibri"/>
              <a:cs typeface="Calibri"/>
            </a:endParaRPr>
          </a:p>
        </p:txBody>
      </p:sp>
      <p:sp>
        <p:nvSpPr>
          <p:cNvPr id="26629" name="AutoShape 6"/>
          <p:cNvSpPr>
            <a:spLocks noChangeAspect="1" noChangeArrowheads="1"/>
          </p:cNvSpPr>
          <p:nvPr/>
        </p:nvSpPr>
        <p:spPr bwMode="auto">
          <a:xfrm>
            <a:off x="425450" y="1838325"/>
            <a:ext cx="6237288" cy="474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0" y="6096000"/>
            <a:ext cx="5029200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</a:rPr>
              <a:t>Rearrangement hotspots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3352800" y="5537200"/>
            <a:ext cx="0" cy="491066"/>
          </a:xfrm>
          <a:prstGeom prst="line">
            <a:avLst/>
          </a:prstGeom>
          <a:noFill/>
          <a:ln w="57150" cmpd="sng">
            <a:solidFill>
              <a:srgbClr val="FF0000"/>
            </a:solidFill>
            <a:miter lim="800000"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 flipV="1">
            <a:off x="3708400" y="5537200"/>
            <a:ext cx="0" cy="491066"/>
          </a:xfrm>
          <a:prstGeom prst="line">
            <a:avLst/>
          </a:prstGeom>
          <a:noFill/>
          <a:ln w="57150" cmpd="sng">
            <a:solidFill>
              <a:srgbClr val="FF0000"/>
            </a:solidFill>
            <a:miter lim="800000"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" name="Line 4"/>
          <p:cNvSpPr>
            <a:spLocks noChangeShapeType="1"/>
          </p:cNvSpPr>
          <p:nvPr/>
        </p:nvSpPr>
        <p:spPr bwMode="auto">
          <a:xfrm flipV="1">
            <a:off x="4102100" y="5549900"/>
            <a:ext cx="0" cy="491066"/>
          </a:xfrm>
          <a:prstGeom prst="line">
            <a:avLst/>
          </a:prstGeom>
          <a:noFill/>
          <a:ln w="57150" cmpd="sng">
            <a:solidFill>
              <a:srgbClr val="FF0000"/>
            </a:solidFill>
            <a:miter lim="800000"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757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960437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200" dirty="0">
                <a:latin typeface="+mn-lt"/>
              </a:rPr>
              <a:t>Random Breakage </a:t>
            </a:r>
            <a:r>
              <a:rPr lang="en-US" sz="3200" dirty="0" smtClean="0">
                <a:latin typeface="+mn-lt"/>
              </a:rPr>
              <a:t>Model of Chromosome Evolution</a:t>
            </a:r>
            <a:endParaRPr lang="en-US" sz="3200" dirty="0">
              <a:latin typeface="+mn-lt"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03200" y="762000"/>
            <a:ext cx="7188200" cy="5486400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endParaRPr lang="en-US" dirty="0">
              <a:latin typeface="Tahoma" charset="0"/>
            </a:endParaRPr>
          </a:p>
          <a:p>
            <a:pPr eaLnBrk="1" hangingPunct="1"/>
            <a:r>
              <a:rPr lang="en-US" sz="3000" i="1" dirty="0" smtClean="0"/>
              <a:t>Susumu </a:t>
            </a:r>
            <a:r>
              <a:rPr lang="en-US" sz="3000" i="1" dirty="0" err="1" smtClean="0"/>
              <a:t>Ohno</a:t>
            </a:r>
            <a:r>
              <a:rPr lang="en-US" sz="3000" i="1" dirty="0"/>
              <a:t>, </a:t>
            </a:r>
            <a:r>
              <a:rPr lang="en-US" sz="3000" i="1" dirty="0" smtClean="0"/>
              <a:t>1973</a:t>
            </a:r>
            <a:r>
              <a:rPr lang="en-US" sz="3000" dirty="0" smtClean="0"/>
              <a:t>: R</a:t>
            </a:r>
            <a:r>
              <a:rPr lang="en-GB" sz="3000" dirty="0" err="1" smtClean="0"/>
              <a:t>earrangements</a:t>
            </a:r>
            <a:r>
              <a:rPr lang="en-GB" sz="3000" dirty="0" smtClean="0"/>
              <a:t> occur  at random positions (no </a:t>
            </a:r>
            <a:r>
              <a:rPr lang="en-GB" sz="3000" dirty="0"/>
              <a:t>fragile regions)</a:t>
            </a:r>
            <a:r>
              <a:rPr lang="en-GB" sz="3000" dirty="0" smtClean="0"/>
              <a:t>.</a:t>
            </a:r>
          </a:p>
          <a:p>
            <a:pPr eaLnBrk="1" hangingPunct="1"/>
            <a:endParaRPr lang="en-GB" sz="3000" dirty="0" smtClean="0"/>
          </a:p>
          <a:p>
            <a:pPr>
              <a:lnSpc>
                <a:spcPct val="90000"/>
              </a:lnSpc>
            </a:pPr>
            <a:r>
              <a:rPr lang="en-US" sz="3000" i="1" dirty="0" smtClean="0">
                <a:cs typeface="Calibri"/>
              </a:rPr>
              <a:t>Nadeau &amp; Taylor, 1984:</a:t>
            </a:r>
            <a:r>
              <a:rPr lang="en-US" sz="3000" dirty="0" smtClean="0">
                <a:cs typeface="Calibri"/>
              </a:rPr>
              <a:t> the first statistical arguments in favor of the Random Breakage Model (RBM).</a:t>
            </a:r>
          </a:p>
          <a:p>
            <a:pPr>
              <a:lnSpc>
                <a:spcPct val="90000"/>
              </a:lnSpc>
            </a:pPr>
            <a:endParaRPr lang="en-US" sz="3000" dirty="0" smtClean="0">
              <a:cs typeface="Calibri"/>
            </a:endParaRPr>
          </a:p>
          <a:p>
            <a:pPr eaLnBrk="1" hangingPunct="1"/>
            <a:endParaRPr lang="en-US" sz="3000" dirty="0"/>
          </a:p>
        </p:txBody>
      </p:sp>
      <p:pic>
        <p:nvPicPr>
          <p:cNvPr id="34820" name="Picture 4" descr="images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91400" y="1143000"/>
            <a:ext cx="1419726" cy="1926772"/>
          </a:xfrm>
        </p:spPr>
      </p:pic>
    </p:spTree>
    <p:extLst>
      <p:ext uri="{BB962C8B-B14F-4D97-AF65-F5344CB8AC3E}">
        <p14:creationId xmlns:p14="http://schemas.microsoft.com/office/powerpoint/2010/main" val="22104885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52600" y="2667000"/>
            <a:ext cx="6019800" cy="9233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/>
              <a:t>If we can predict it, will these predictions fit what we observe in real genomes?</a:t>
            </a:r>
            <a:endParaRPr lang="en-US" sz="2700" dirty="0"/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"/>
            <a:ext cx="83820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+mn-lt"/>
              </a:rPr>
              <a:t>Does RBM Have Predictive Power? </a:t>
            </a:r>
            <a:br>
              <a:rPr lang="en-US" dirty="0" smtClean="0">
                <a:latin typeface="+mn-lt"/>
              </a:rPr>
            </a:br>
            <a:endParaRPr lang="en-US" dirty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" y="762000"/>
            <a:ext cx="883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</a:t>
            </a:r>
            <a:r>
              <a:rPr lang="en-US" sz="2400" dirty="0" smtClean="0"/>
              <a:t>pply </a:t>
            </a:r>
            <a:r>
              <a:rPr lang="en-US" sz="2400" i="1" dirty="0" smtClean="0"/>
              <a:t>N</a:t>
            </a:r>
            <a:r>
              <a:rPr lang="en-US" sz="2400" dirty="0" smtClean="0"/>
              <a:t> </a:t>
            </a:r>
            <a:r>
              <a:rPr lang="en-US" sz="2400" b="1" dirty="0" smtClean="0"/>
              <a:t>random reversals </a:t>
            </a:r>
            <a:r>
              <a:rPr lang="en-US" sz="2400" dirty="0" smtClean="0"/>
              <a:t>to a chromosome consisting of </a:t>
            </a:r>
            <a:r>
              <a:rPr lang="en-US" sz="2400" i="1" dirty="0" smtClean="0"/>
              <a:t>M</a:t>
            </a:r>
            <a:r>
              <a:rPr lang="en-US" sz="2400" dirty="0" smtClean="0"/>
              <a:t> “genes.” Can we predict how many blocks of length </a:t>
            </a:r>
            <a:r>
              <a:rPr lang="en-US" sz="2400" i="1" dirty="0" smtClean="0"/>
              <a:t>k</a:t>
            </a:r>
            <a:r>
              <a:rPr lang="en-US" sz="2400" dirty="0" smtClean="0"/>
              <a:t> will be generated? 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524000" y="1981200"/>
            <a:ext cx="304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3261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"/>
            <a:ext cx="83820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+mn-lt"/>
              </a:rPr>
              <a:t>Does RBM Have Predictive Power? </a:t>
            </a:r>
            <a:br>
              <a:rPr lang="en-US" dirty="0" smtClean="0">
                <a:latin typeface="+mn-lt"/>
              </a:rPr>
            </a:br>
            <a:endParaRPr lang="en-US" dirty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" y="762000"/>
            <a:ext cx="883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</a:t>
            </a:r>
            <a:r>
              <a:rPr lang="en-US" sz="2400" dirty="0" smtClean="0"/>
              <a:t>pply </a:t>
            </a:r>
            <a:r>
              <a:rPr lang="en-US" sz="2400" i="1" dirty="0" smtClean="0"/>
              <a:t>N</a:t>
            </a:r>
            <a:r>
              <a:rPr lang="en-US" sz="2400" dirty="0" smtClean="0"/>
              <a:t> </a:t>
            </a:r>
            <a:r>
              <a:rPr lang="en-US" sz="2400" b="1" dirty="0" smtClean="0"/>
              <a:t>random reversals </a:t>
            </a:r>
            <a:r>
              <a:rPr lang="en-US" sz="2400" dirty="0" smtClean="0"/>
              <a:t>to a chromosome consisting of </a:t>
            </a:r>
            <a:r>
              <a:rPr lang="en-US" sz="2400" i="1" dirty="0" smtClean="0"/>
              <a:t>M</a:t>
            </a:r>
            <a:r>
              <a:rPr lang="en-US" sz="2400" dirty="0" smtClean="0"/>
              <a:t> “genes.” Can we predict how many blocks of length </a:t>
            </a:r>
            <a:r>
              <a:rPr lang="en-US" sz="2400" i="1" dirty="0" smtClean="0"/>
              <a:t>k</a:t>
            </a:r>
            <a:r>
              <a:rPr lang="en-US" sz="2400" dirty="0" smtClean="0"/>
              <a:t> will be generated? 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523999" y="2228921"/>
            <a:ext cx="327061" cy="42641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r="9736"/>
          <a:stretch/>
        </p:blipFill>
        <p:spPr>
          <a:xfrm>
            <a:off x="2311399" y="1905000"/>
            <a:ext cx="4711701" cy="3225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49566" y="5110252"/>
            <a:ext cx="1798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dirty="0" smtClean="0"/>
              <a:t>lock size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504695" y="2921770"/>
            <a:ext cx="2991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</a:t>
            </a:r>
            <a:r>
              <a:rPr lang="en-US" sz="2400" dirty="0" smtClean="0"/>
              <a:t>umber of  blocks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137273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52600" y="2667000"/>
            <a:ext cx="6019800" cy="9233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/>
              <a:t>If we can predict it, will these predictions fit what we observe in real genomes?</a:t>
            </a:r>
            <a:endParaRPr lang="en-US" sz="2700" dirty="0"/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"/>
            <a:ext cx="83820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+mn-lt"/>
              </a:rPr>
              <a:t>Does RBM Have Predictive Power? </a:t>
            </a:r>
            <a:br>
              <a:rPr lang="en-US" dirty="0" smtClean="0">
                <a:latin typeface="+mn-lt"/>
              </a:rPr>
            </a:br>
            <a:endParaRPr lang="en-US" dirty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" y="762000"/>
            <a:ext cx="883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</a:t>
            </a:r>
            <a:r>
              <a:rPr lang="en-US" sz="2400" dirty="0" smtClean="0"/>
              <a:t>pply </a:t>
            </a:r>
            <a:r>
              <a:rPr lang="en-US" sz="2400" i="1" dirty="0" smtClean="0"/>
              <a:t>N</a:t>
            </a:r>
            <a:r>
              <a:rPr lang="en-US" sz="2400" dirty="0" smtClean="0"/>
              <a:t> </a:t>
            </a:r>
            <a:r>
              <a:rPr lang="en-US" sz="2400" b="1" dirty="0" smtClean="0"/>
              <a:t>random reversals </a:t>
            </a:r>
            <a:r>
              <a:rPr lang="en-US" sz="2400" dirty="0" smtClean="0"/>
              <a:t>to a chromosome consisting of </a:t>
            </a:r>
            <a:r>
              <a:rPr lang="en-US" sz="2400" i="1" dirty="0" smtClean="0"/>
              <a:t>M</a:t>
            </a:r>
            <a:r>
              <a:rPr lang="en-US" sz="2400" dirty="0" smtClean="0"/>
              <a:t> “genes.” Can we predict how many blocks of length </a:t>
            </a:r>
            <a:r>
              <a:rPr lang="en-US" sz="2400" i="1" dirty="0" smtClean="0"/>
              <a:t>k</a:t>
            </a:r>
            <a:r>
              <a:rPr lang="en-US" sz="2400" dirty="0" smtClean="0"/>
              <a:t> will be generated? 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8900" y="5412938"/>
            <a:ext cx="8991600" cy="86177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Despite the fact that reversals occur at random positions, we can predict (roughly) how many blocks of each length will be generated! </a:t>
            </a:r>
            <a:endParaRPr lang="en-US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1524000" y="1981200"/>
            <a:ext cx="304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944" y="1676400"/>
            <a:ext cx="6172200" cy="36505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51500" y="1574800"/>
            <a:ext cx="28956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sz="2800" dirty="0" smtClean="0"/>
              <a:t>320 reversals 25,000 genes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137273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968500"/>
            <a:ext cx="5695395" cy="3402356"/>
          </a:xfrm>
          <a:prstGeom prst="rect">
            <a:avLst/>
          </a:prstGeom>
        </p:spPr>
      </p:pic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"/>
            <a:ext cx="83820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+mn-lt"/>
              </a:rPr>
              <a:t>Histogram of </a:t>
            </a:r>
            <a:r>
              <a:rPr lang="en-US" dirty="0" err="1" smtClean="0">
                <a:latin typeface="+mn-lt"/>
              </a:rPr>
              <a:t>Synteny</a:t>
            </a:r>
            <a:r>
              <a:rPr lang="en-US" dirty="0" smtClean="0">
                <a:latin typeface="+mn-lt"/>
              </a:rPr>
              <a:t> Block Lengths</a:t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(averaged over 100 simulations) </a:t>
            </a:r>
            <a:endParaRPr lang="en-US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0" y="1981200"/>
            <a:ext cx="304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3184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3820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+mn-lt"/>
              </a:rPr>
              <a:t>Exponential Distribution </a:t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(simulated data) </a:t>
            </a:r>
            <a:br>
              <a:rPr lang="en-US" dirty="0" smtClean="0">
                <a:latin typeface="+mn-lt"/>
              </a:rPr>
            </a:br>
            <a:endParaRPr lang="en-US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0500" y="3022600"/>
            <a:ext cx="1409700" cy="58477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i="1" dirty="0"/>
              <a:t>y</a:t>
            </a:r>
            <a:r>
              <a:rPr lang="en-US" sz="3200" i="1" dirty="0" smtClean="0"/>
              <a:t>=</a:t>
            </a:r>
            <a:r>
              <a:rPr lang="en-US" sz="3200" i="1" dirty="0" err="1" smtClean="0"/>
              <a:t>λe</a:t>
            </a:r>
            <a:r>
              <a:rPr lang="en-US" sz="3200" i="1" baseline="30000" dirty="0" err="1"/>
              <a:t>-λ</a:t>
            </a:r>
            <a:r>
              <a:rPr lang="en-US" sz="3200" i="1" baseline="30000" dirty="0" err="1" smtClean="0"/>
              <a:t>∙x</a:t>
            </a:r>
            <a:r>
              <a:rPr lang="en-US" sz="3200" i="1" baseline="30000" dirty="0" smtClean="0"/>
              <a:t> 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grpSp>
        <p:nvGrpSpPr>
          <p:cNvPr id="3" name="Group 2"/>
          <p:cNvGrpSpPr/>
          <p:nvPr/>
        </p:nvGrpSpPr>
        <p:grpSpPr>
          <a:xfrm>
            <a:off x="1524000" y="1981200"/>
            <a:ext cx="5857817" cy="3401568"/>
            <a:chOff x="1524000" y="1981200"/>
            <a:chExt cx="5857817" cy="340156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6399" y="1981200"/>
              <a:ext cx="5705418" cy="340156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524000" y="1981200"/>
              <a:ext cx="3048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22811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700" y="76200"/>
            <a:ext cx="9144000" cy="1143000"/>
          </a:xfrm>
        </p:spPr>
        <p:txBody>
          <a:bodyPr>
            <a:normAutofit/>
          </a:bodyPr>
          <a:lstStyle/>
          <a:p>
            <a:r>
              <a:rPr lang="en-US" sz="3100" dirty="0"/>
              <a:t>L</a:t>
            </a:r>
            <a:r>
              <a:rPr lang="en-US" sz="3100" dirty="0" smtClean="0"/>
              <a:t>engths of Real Human-Mouse </a:t>
            </a:r>
            <a:r>
              <a:rPr lang="en-US" sz="3100" dirty="0" err="1"/>
              <a:t>S</a:t>
            </a:r>
            <a:r>
              <a:rPr lang="en-US" sz="3100" dirty="0" err="1" smtClean="0"/>
              <a:t>ynteny</a:t>
            </a:r>
            <a:r>
              <a:rPr lang="en-US" sz="3100" dirty="0" smtClean="0"/>
              <a:t> Blocks  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5410200"/>
            <a:ext cx="868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</p:txBody>
      </p:sp>
      <p:pic>
        <p:nvPicPr>
          <p:cNvPr id="10" name="Picture 9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66666"/>
          <a:stretch/>
        </p:blipFill>
        <p:spPr bwMode="auto">
          <a:xfrm>
            <a:off x="1828800" y="977154"/>
            <a:ext cx="6324600" cy="4191000"/>
          </a:xfrm>
          <a:prstGeom prst="rect">
            <a:avLst/>
          </a:prstGeom>
          <a:noFill/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90500" y="3022600"/>
            <a:ext cx="1409700" cy="58477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i="1" dirty="0"/>
              <a:t>y</a:t>
            </a:r>
            <a:r>
              <a:rPr lang="en-US" sz="3200" i="1" dirty="0" smtClean="0"/>
              <a:t>=</a:t>
            </a:r>
            <a:r>
              <a:rPr lang="en-US" sz="3200" i="1" dirty="0" err="1" smtClean="0"/>
              <a:t>λe</a:t>
            </a:r>
            <a:r>
              <a:rPr lang="en-US" sz="3200" i="1" baseline="30000" dirty="0" err="1"/>
              <a:t>-λ</a:t>
            </a:r>
            <a:r>
              <a:rPr lang="en-US" sz="3200" i="1" baseline="30000" dirty="0" err="1" smtClean="0"/>
              <a:t>∙x</a:t>
            </a:r>
            <a:r>
              <a:rPr lang="en-US" sz="3200" i="1" baseline="30000" dirty="0" smtClean="0"/>
              <a:t> 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533400" y="5181600"/>
            <a:ext cx="8077200" cy="990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3000" dirty="0" smtClean="0">
                <a:cs typeface="Calibri"/>
              </a:rPr>
              <a:t>1990s: RBM was embraced by biologists and has become </a:t>
            </a:r>
            <a:r>
              <a:rPr lang="en-US" sz="3000" i="1" dirty="0" smtClean="0">
                <a:cs typeface="Calibri"/>
              </a:rPr>
              <a:t>de facto</a:t>
            </a:r>
            <a:r>
              <a:rPr lang="en-US" sz="3000" dirty="0" smtClean="0">
                <a:cs typeface="Calibri"/>
              </a:rPr>
              <a:t> theory of chromosome evolution.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3298786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AutoShape 6"/>
          <p:cNvSpPr>
            <a:spLocks noChangeAspect="1" noChangeArrowheads="1"/>
          </p:cNvSpPr>
          <p:nvPr/>
        </p:nvSpPr>
        <p:spPr bwMode="auto">
          <a:xfrm>
            <a:off x="425450" y="1838325"/>
            <a:ext cx="6237288" cy="474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533400"/>
            <a:ext cx="5943600" cy="6019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98506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-37353"/>
            <a:ext cx="9144000" cy="1466850"/>
          </a:xfrm>
        </p:spPr>
        <p:txBody>
          <a:bodyPr lIns="82945" tIns="41473" rIns="82945" bIns="41473">
            <a:noAutofit/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US" sz="3200" dirty="0"/>
              <a:t>Are </a:t>
            </a:r>
            <a:r>
              <a:rPr lang="en-US" sz="3200" dirty="0" smtClean="0"/>
              <a:t>There </a:t>
            </a:r>
            <a:r>
              <a:rPr lang="en-US" sz="3200" dirty="0"/>
              <a:t>Fragile Regions in the Human Genome? </a:t>
            </a:r>
            <a:r>
              <a:rPr lang="en-US" sz="3200" dirty="0">
                <a:latin typeface="Tahoma" charset="0"/>
              </a:rPr>
              <a:t/>
            </a:r>
            <a:br>
              <a:rPr lang="en-US" sz="3200" dirty="0">
                <a:latin typeface="Tahoma" charset="0"/>
              </a:rPr>
            </a:br>
            <a:endParaRPr lang="en-GB" sz="3200" dirty="0">
              <a:latin typeface="Calibri"/>
              <a:cs typeface="Calibri"/>
            </a:endParaRPr>
          </a:p>
        </p:txBody>
      </p:sp>
      <p:sp>
        <p:nvSpPr>
          <p:cNvPr id="26629" name="AutoShape 6"/>
          <p:cNvSpPr>
            <a:spLocks noChangeAspect="1" noChangeArrowheads="1"/>
          </p:cNvSpPr>
          <p:nvPr/>
        </p:nvSpPr>
        <p:spPr bwMode="auto">
          <a:xfrm>
            <a:off x="425450" y="1838325"/>
            <a:ext cx="6237288" cy="474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82282" y="1066800"/>
            <a:ext cx="8991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Transforming Men into Mice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b="1" dirty="0" smtClean="0">
                <a:solidFill>
                  <a:srgbClr val="0000FF"/>
                </a:solidFill>
              </a:rPr>
              <a:t>Sorting </a:t>
            </a:r>
            <a:r>
              <a:rPr lang="en-US" sz="2800" b="1" dirty="0">
                <a:solidFill>
                  <a:srgbClr val="0000FF"/>
                </a:solidFill>
              </a:rPr>
              <a:t>by Reversals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Breakpoint Theorem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Rearrangements in Tumor Genomes </a:t>
            </a:r>
          </a:p>
          <a:p>
            <a:pPr marL="457200" lvl="0" indent="-457200">
              <a:buFont typeface="Arial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-Breaks 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Breakpoint Graphs </a:t>
            </a:r>
            <a:endParaRPr lang="en-US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-Break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Distance Theorem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Rearrangement Hotspots in the Human Genome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Synteny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Block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Construction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3460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Reversals</a:t>
            </a:r>
            <a:br>
              <a:rPr lang="en-US" dirty="0">
                <a:latin typeface="Calibri"/>
                <a:cs typeface="Calibri"/>
              </a:rPr>
            </a:br>
            <a:endParaRPr lang="en-US" dirty="0">
              <a:solidFill>
                <a:schemeClr val="accent1"/>
              </a:solidFill>
              <a:latin typeface="Calibri"/>
              <a:cs typeface="Calibri"/>
            </a:endParaRPr>
          </a:p>
        </p:txBody>
      </p:sp>
      <p:sp>
        <p:nvSpPr>
          <p:cNvPr id="71684" name="Freeform 8"/>
          <p:cNvSpPr>
            <a:spLocks/>
          </p:cNvSpPr>
          <p:nvPr/>
        </p:nvSpPr>
        <p:spPr bwMode="auto">
          <a:xfrm>
            <a:off x="1752600" y="1654175"/>
            <a:ext cx="4483100" cy="2505075"/>
          </a:xfrm>
          <a:custGeom>
            <a:avLst/>
            <a:gdLst>
              <a:gd name="T0" fmla="*/ 0 w 2824"/>
              <a:gd name="T1" fmla="*/ 2147483647 h 1578"/>
              <a:gd name="T2" fmla="*/ 2147483647 w 2824"/>
              <a:gd name="T3" fmla="*/ 2147483647 h 1578"/>
              <a:gd name="T4" fmla="*/ 2147483647 w 2824"/>
              <a:gd name="T5" fmla="*/ 2147483647 h 1578"/>
              <a:gd name="T6" fmla="*/ 2147483647 w 2824"/>
              <a:gd name="T7" fmla="*/ 2147483647 h 1578"/>
              <a:gd name="T8" fmla="*/ 2147483647 w 2824"/>
              <a:gd name="T9" fmla="*/ 2147483647 h 1578"/>
              <a:gd name="T10" fmla="*/ 2147483647 w 2824"/>
              <a:gd name="T11" fmla="*/ 2147483647 h 1578"/>
              <a:gd name="T12" fmla="*/ 2147483647 w 2824"/>
              <a:gd name="T13" fmla="*/ 2147483647 h 1578"/>
              <a:gd name="T14" fmla="*/ 2147483647 w 2824"/>
              <a:gd name="T15" fmla="*/ 2147483647 h 1578"/>
              <a:gd name="T16" fmla="*/ 2147483647 w 2824"/>
              <a:gd name="T17" fmla="*/ 2147483647 h 1578"/>
              <a:gd name="T18" fmla="*/ 2147483647 w 2824"/>
              <a:gd name="T19" fmla="*/ 2147483647 h 1578"/>
              <a:gd name="T20" fmla="*/ 2147483647 w 2824"/>
              <a:gd name="T21" fmla="*/ 2147483647 h 1578"/>
              <a:gd name="T22" fmla="*/ 2147483647 w 2824"/>
              <a:gd name="T23" fmla="*/ 2147483647 h 1578"/>
              <a:gd name="T24" fmla="*/ 2147483647 w 2824"/>
              <a:gd name="T25" fmla="*/ 2147483647 h 1578"/>
              <a:gd name="T26" fmla="*/ 2147483647 w 2824"/>
              <a:gd name="T27" fmla="*/ 2147483647 h 1578"/>
              <a:gd name="T28" fmla="*/ 2147483647 w 2824"/>
              <a:gd name="T29" fmla="*/ 2147483647 h 1578"/>
              <a:gd name="T30" fmla="*/ 2147483647 w 2824"/>
              <a:gd name="T31" fmla="*/ 2147483647 h 1578"/>
              <a:gd name="T32" fmla="*/ 2147483647 w 2824"/>
              <a:gd name="T33" fmla="*/ 2147483647 h 1578"/>
              <a:gd name="T34" fmla="*/ 2147483647 w 2824"/>
              <a:gd name="T35" fmla="*/ 2147483647 h 1578"/>
              <a:gd name="T36" fmla="*/ 2147483647 w 2824"/>
              <a:gd name="T37" fmla="*/ 2147483647 h 1578"/>
              <a:gd name="T38" fmla="*/ 2147483647 w 2824"/>
              <a:gd name="T39" fmla="*/ 2147483647 h 1578"/>
              <a:gd name="T40" fmla="*/ 2147483647 w 2824"/>
              <a:gd name="T41" fmla="*/ 2147483647 h 1578"/>
              <a:gd name="T42" fmla="*/ 2147483647 w 2824"/>
              <a:gd name="T43" fmla="*/ 2147483647 h 1578"/>
              <a:gd name="T44" fmla="*/ 2147483647 w 2824"/>
              <a:gd name="T45" fmla="*/ 2147483647 h 1578"/>
              <a:gd name="T46" fmla="*/ 2147483647 w 2824"/>
              <a:gd name="T47" fmla="*/ 2147483647 h 1578"/>
              <a:gd name="T48" fmla="*/ 2147483647 w 2824"/>
              <a:gd name="T49" fmla="*/ 2147483647 h 1578"/>
              <a:gd name="T50" fmla="*/ 2147483647 w 2824"/>
              <a:gd name="T51" fmla="*/ 2147483647 h 1578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2824"/>
              <a:gd name="T79" fmla="*/ 0 h 1578"/>
              <a:gd name="T80" fmla="*/ 2824 w 2824"/>
              <a:gd name="T81" fmla="*/ 1578 h 1578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2824" h="1578">
                <a:moveTo>
                  <a:pt x="0" y="108"/>
                </a:moveTo>
                <a:cubicBezTo>
                  <a:pt x="130" y="62"/>
                  <a:pt x="584" y="36"/>
                  <a:pt x="718" y="30"/>
                </a:cubicBezTo>
                <a:cubicBezTo>
                  <a:pt x="1231" y="35"/>
                  <a:pt x="1776" y="0"/>
                  <a:pt x="2283" y="116"/>
                </a:cubicBezTo>
                <a:cubicBezTo>
                  <a:pt x="2378" y="180"/>
                  <a:pt x="2242" y="91"/>
                  <a:pt x="2334" y="142"/>
                </a:cubicBezTo>
                <a:cubicBezTo>
                  <a:pt x="2424" y="191"/>
                  <a:pt x="2353" y="165"/>
                  <a:pt x="2412" y="185"/>
                </a:cubicBezTo>
                <a:cubicBezTo>
                  <a:pt x="2462" y="235"/>
                  <a:pt x="2438" y="217"/>
                  <a:pt x="2480" y="245"/>
                </a:cubicBezTo>
                <a:cubicBezTo>
                  <a:pt x="2502" y="277"/>
                  <a:pt x="2535" y="292"/>
                  <a:pt x="2558" y="323"/>
                </a:cubicBezTo>
                <a:cubicBezTo>
                  <a:pt x="2594" y="372"/>
                  <a:pt x="2626" y="427"/>
                  <a:pt x="2670" y="469"/>
                </a:cubicBezTo>
                <a:cubicBezTo>
                  <a:pt x="2679" y="497"/>
                  <a:pt x="2713" y="546"/>
                  <a:pt x="2713" y="546"/>
                </a:cubicBezTo>
                <a:cubicBezTo>
                  <a:pt x="2728" y="593"/>
                  <a:pt x="2755" y="637"/>
                  <a:pt x="2773" y="684"/>
                </a:cubicBezTo>
                <a:cubicBezTo>
                  <a:pt x="2798" y="748"/>
                  <a:pt x="2813" y="813"/>
                  <a:pt x="2824" y="881"/>
                </a:cubicBezTo>
                <a:cubicBezTo>
                  <a:pt x="2821" y="953"/>
                  <a:pt x="2821" y="1024"/>
                  <a:pt x="2816" y="1096"/>
                </a:cubicBezTo>
                <a:cubicBezTo>
                  <a:pt x="2811" y="1162"/>
                  <a:pt x="2775" y="1212"/>
                  <a:pt x="2747" y="1268"/>
                </a:cubicBezTo>
                <a:cubicBezTo>
                  <a:pt x="2739" y="1284"/>
                  <a:pt x="2739" y="1304"/>
                  <a:pt x="2730" y="1320"/>
                </a:cubicBezTo>
                <a:cubicBezTo>
                  <a:pt x="2699" y="1375"/>
                  <a:pt x="2646" y="1453"/>
                  <a:pt x="2584" y="1475"/>
                </a:cubicBezTo>
                <a:cubicBezTo>
                  <a:pt x="2516" y="1539"/>
                  <a:pt x="2422" y="1555"/>
                  <a:pt x="2334" y="1578"/>
                </a:cubicBezTo>
                <a:cubicBezTo>
                  <a:pt x="2197" y="1575"/>
                  <a:pt x="2059" y="1574"/>
                  <a:pt x="1922" y="1569"/>
                </a:cubicBezTo>
                <a:cubicBezTo>
                  <a:pt x="1877" y="1567"/>
                  <a:pt x="1843" y="1555"/>
                  <a:pt x="1801" y="1543"/>
                </a:cubicBezTo>
                <a:cubicBezTo>
                  <a:pt x="1766" y="1533"/>
                  <a:pt x="1721" y="1527"/>
                  <a:pt x="1689" y="1509"/>
                </a:cubicBezTo>
                <a:cubicBezTo>
                  <a:pt x="1609" y="1464"/>
                  <a:pt x="1554" y="1393"/>
                  <a:pt x="1492" y="1328"/>
                </a:cubicBezTo>
                <a:cubicBezTo>
                  <a:pt x="1468" y="1262"/>
                  <a:pt x="1501" y="1347"/>
                  <a:pt x="1466" y="1277"/>
                </a:cubicBezTo>
                <a:cubicBezTo>
                  <a:pt x="1439" y="1222"/>
                  <a:pt x="1424" y="1156"/>
                  <a:pt x="1414" y="1096"/>
                </a:cubicBezTo>
                <a:cubicBezTo>
                  <a:pt x="1420" y="980"/>
                  <a:pt x="1419" y="829"/>
                  <a:pt x="1475" y="718"/>
                </a:cubicBezTo>
                <a:cubicBezTo>
                  <a:pt x="1520" y="628"/>
                  <a:pt x="1587" y="549"/>
                  <a:pt x="1647" y="469"/>
                </a:cubicBezTo>
                <a:cubicBezTo>
                  <a:pt x="1737" y="350"/>
                  <a:pt x="1838" y="258"/>
                  <a:pt x="1982" y="211"/>
                </a:cubicBezTo>
                <a:cubicBezTo>
                  <a:pt x="2044" y="191"/>
                  <a:pt x="2096" y="168"/>
                  <a:pt x="2162" y="16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685" name="Freeform 9"/>
          <p:cNvSpPr>
            <a:spLocks/>
          </p:cNvSpPr>
          <p:nvPr/>
        </p:nvSpPr>
        <p:spPr bwMode="auto">
          <a:xfrm>
            <a:off x="5718175" y="1716088"/>
            <a:ext cx="2333625" cy="231775"/>
          </a:xfrm>
          <a:custGeom>
            <a:avLst/>
            <a:gdLst>
              <a:gd name="T0" fmla="*/ 0 w 1470"/>
              <a:gd name="T1" fmla="*/ 2147483647 h 146"/>
              <a:gd name="T2" fmla="*/ 2147483647 w 1470"/>
              <a:gd name="T3" fmla="*/ 0 h 146"/>
              <a:gd name="T4" fmla="*/ 2147483647 w 1470"/>
              <a:gd name="T5" fmla="*/ 2147483647 h 146"/>
              <a:gd name="T6" fmla="*/ 2147483647 w 1470"/>
              <a:gd name="T7" fmla="*/ 2147483647 h 146"/>
              <a:gd name="T8" fmla="*/ 2147483647 w 1470"/>
              <a:gd name="T9" fmla="*/ 2147483647 h 1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70"/>
              <a:gd name="T16" fmla="*/ 0 h 146"/>
              <a:gd name="T17" fmla="*/ 1470 w 1470"/>
              <a:gd name="T18" fmla="*/ 146 h 14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70" h="146">
                <a:moveTo>
                  <a:pt x="0" y="77"/>
                </a:moveTo>
                <a:cubicBezTo>
                  <a:pt x="235" y="40"/>
                  <a:pt x="467" y="10"/>
                  <a:pt x="705" y="0"/>
                </a:cubicBezTo>
                <a:cubicBezTo>
                  <a:pt x="937" y="5"/>
                  <a:pt x="1040" y="5"/>
                  <a:pt x="1229" y="34"/>
                </a:cubicBezTo>
                <a:cubicBezTo>
                  <a:pt x="1292" y="56"/>
                  <a:pt x="1355" y="73"/>
                  <a:pt x="1418" y="94"/>
                </a:cubicBezTo>
                <a:cubicBezTo>
                  <a:pt x="1452" y="105"/>
                  <a:pt x="1470" y="108"/>
                  <a:pt x="1470" y="14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686" name="Text Box 10"/>
          <p:cNvSpPr txBox="1">
            <a:spLocks noChangeArrowheads="1"/>
          </p:cNvSpPr>
          <p:nvPr/>
        </p:nvSpPr>
        <p:spPr bwMode="auto">
          <a:xfrm>
            <a:off x="2251075" y="1219200"/>
            <a:ext cx="339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Calibri" charset="0"/>
              </a:rPr>
              <a:t>1</a:t>
            </a:r>
          </a:p>
        </p:txBody>
      </p:sp>
      <p:sp>
        <p:nvSpPr>
          <p:cNvPr id="71687" name="Text Box 11"/>
          <p:cNvSpPr txBox="1">
            <a:spLocks noChangeArrowheads="1"/>
          </p:cNvSpPr>
          <p:nvPr/>
        </p:nvSpPr>
        <p:spPr bwMode="auto">
          <a:xfrm>
            <a:off x="4038600" y="1219200"/>
            <a:ext cx="339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3</a:t>
            </a:r>
          </a:p>
        </p:txBody>
      </p:sp>
      <p:sp>
        <p:nvSpPr>
          <p:cNvPr id="71688" name="Text Box 12"/>
          <p:cNvSpPr txBox="1">
            <a:spLocks noChangeArrowheads="1"/>
          </p:cNvSpPr>
          <p:nvPr/>
        </p:nvSpPr>
        <p:spPr bwMode="auto">
          <a:xfrm>
            <a:off x="3257550" y="1254125"/>
            <a:ext cx="339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2</a:t>
            </a:r>
          </a:p>
        </p:txBody>
      </p:sp>
      <p:sp>
        <p:nvSpPr>
          <p:cNvPr id="71689" name="Text Box 13"/>
          <p:cNvSpPr txBox="1">
            <a:spLocks noChangeArrowheads="1"/>
          </p:cNvSpPr>
          <p:nvPr/>
        </p:nvSpPr>
        <p:spPr bwMode="auto">
          <a:xfrm>
            <a:off x="5619750" y="2397125"/>
            <a:ext cx="339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4</a:t>
            </a:r>
          </a:p>
        </p:txBody>
      </p:sp>
      <p:sp>
        <p:nvSpPr>
          <p:cNvPr id="71690" name="Text Box 14"/>
          <p:cNvSpPr txBox="1">
            <a:spLocks noChangeArrowheads="1"/>
          </p:cNvSpPr>
          <p:nvPr/>
        </p:nvSpPr>
        <p:spPr bwMode="auto">
          <a:xfrm>
            <a:off x="7296150" y="1733550"/>
            <a:ext cx="4953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10</a:t>
            </a:r>
          </a:p>
        </p:txBody>
      </p:sp>
      <p:sp>
        <p:nvSpPr>
          <p:cNvPr id="71691" name="Text Box 15"/>
          <p:cNvSpPr txBox="1">
            <a:spLocks noChangeArrowheads="1"/>
          </p:cNvSpPr>
          <p:nvPr/>
        </p:nvSpPr>
        <p:spPr bwMode="auto">
          <a:xfrm>
            <a:off x="5543550" y="3463925"/>
            <a:ext cx="339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5</a:t>
            </a:r>
          </a:p>
        </p:txBody>
      </p:sp>
      <p:sp>
        <p:nvSpPr>
          <p:cNvPr id="71692" name="Text Box 16"/>
          <p:cNvSpPr txBox="1">
            <a:spLocks noChangeArrowheads="1"/>
          </p:cNvSpPr>
          <p:nvPr/>
        </p:nvSpPr>
        <p:spPr bwMode="auto">
          <a:xfrm>
            <a:off x="4964113" y="3646488"/>
            <a:ext cx="339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6</a:t>
            </a:r>
          </a:p>
        </p:txBody>
      </p:sp>
      <p:sp>
        <p:nvSpPr>
          <p:cNvPr id="71693" name="Text Box 17"/>
          <p:cNvSpPr txBox="1">
            <a:spLocks noChangeArrowheads="1"/>
          </p:cNvSpPr>
          <p:nvPr/>
        </p:nvSpPr>
        <p:spPr bwMode="auto">
          <a:xfrm>
            <a:off x="4343400" y="25146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8</a:t>
            </a:r>
          </a:p>
        </p:txBody>
      </p:sp>
      <p:sp>
        <p:nvSpPr>
          <p:cNvPr id="71694" name="Text Box 18"/>
          <p:cNvSpPr txBox="1">
            <a:spLocks noChangeArrowheads="1"/>
          </p:cNvSpPr>
          <p:nvPr/>
        </p:nvSpPr>
        <p:spPr bwMode="auto">
          <a:xfrm>
            <a:off x="6049963" y="1800225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9</a:t>
            </a:r>
          </a:p>
        </p:txBody>
      </p:sp>
      <p:sp>
        <p:nvSpPr>
          <p:cNvPr id="71695" name="Text Box 19"/>
          <p:cNvSpPr txBox="1">
            <a:spLocks noChangeArrowheads="1"/>
          </p:cNvSpPr>
          <p:nvPr/>
        </p:nvSpPr>
        <p:spPr bwMode="auto">
          <a:xfrm>
            <a:off x="4095750" y="3311525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7</a:t>
            </a:r>
          </a:p>
        </p:txBody>
      </p:sp>
      <p:sp>
        <p:nvSpPr>
          <p:cNvPr id="71696" name="AutoShape 20"/>
          <p:cNvSpPr>
            <a:spLocks noChangeArrowheads="1"/>
          </p:cNvSpPr>
          <p:nvPr/>
        </p:nvSpPr>
        <p:spPr bwMode="auto">
          <a:xfrm rot="-142452">
            <a:off x="2266950" y="1635125"/>
            <a:ext cx="609600" cy="152400"/>
          </a:xfrm>
          <a:prstGeom prst="rightArrow">
            <a:avLst>
              <a:gd name="adj1" fmla="val 100000"/>
              <a:gd name="adj2" fmla="val 94963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latin typeface="Calibri" charset="0"/>
            </a:endParaRPr>
          </a:p>
        </p:txBody>
      </p:sp>
      <p:sp>
        <p:nvSpPr>
          <p:cNvPr id="71697" name="AutoShape 21"/>
          <p:cNvSpPr>
            <a:spLocks noChangeArrowheads="1"/>
          </p:cNvSpPr>
          <p:nvPr/>
        </p:nvSpPr>
        <p:spPr bwMode="auto">
          <a:xfrm rot="-34102">
            <a:off x="3255963" y="1633538"/>
            <a:ext cx="381000" cy="152400"/>
          </a:xfrm>
          <a:prstGeom prst="rightArrow">
            <a:avLst>
              <a:gd name="adj1" fmla="val 100000"/>
              <a:gd name="adj2" fmla="val 59352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latin typeface="Calibri" charset="0"/>
            </a:endParaRPr>
          </a:p>
        </p:txBody>
      </p:sp>
      <p:sp>
        <p:nvSpPr>
          <p:cNvPr id="71698" name="AutoShape 22"/>
          <p:cNvSpPr>
            <a:spLocks noChangeArrowheads="1"/>
          </p:cNvSpPr>
          <p:nvPr/>
        </p:nvSpPr>
        <p:spPr bwMode="auto">
          <a:xfrm rot="121676">
            <a:off x="3943350" y="1635125"/>
            <a:ext cx="609600" cy="152400"/>
          </a:xfrm>
          <a:prstGeom prst="rightArrow">
            <a:avLst>
              <a:gd name="adj1" fmla="val 100000"/>
              <a:gd name="adj2" fmla="val 94963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latin typeface="Calibri" charset="0"/>
            </a:endParaRPr>
          </a:p>
        </p:txBody>
      </p:sp>
      <p:sp>
        <p:nvSpPr>
          <p:cNvPr id="71699" name="AutoShape 23"/>
          <p:cNvSpPr>
            <a:spLocks noChangeArrowheads="1"/>
          </p:cNvSpPr>
          <p:nvPr/>
        </p:nvSpPr>
        <p:spPr bwMode="auto">
          <a:xfrm rot="3554498">
            <a:off x="5695950" y="2397125"/>
            <a:ext cx="609600" cy="152400"/>
          </a:xfrm>
          <a:prstGeom prst="rightArrow">
            <a:avLst>
              <a:gd name="adj1" fmla="val 100000"/>
              <a:gd name="adj2" fmla="val 94963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latin typeface="Calibri" charset="0"/>
            </a:endParaRPr>
          </a:p>
        </p:txBody>
      </p:sp>
      <p:sp>
        <p:nvSpPr>
          <p:cNvPr id="71700" name="AutoShape 24"/>
          <p:cNvSpPr>
            <a:spLocks noChangeArrowheads="1"/>
          </p:cNvSpPr>
          <p:nvPr/>
        </p:nvSpPr>
        <p:spPr bwMode="auto">
          <a:xfrm rot="-10708640">
            <a:off x="4781550" y="4073525"/>
            <a:ext cx="609600" cy="152400"/>
          </a:xfrm>
          <a:prstGeom prst="rightArrow">
            <a:avLst>
              <a:gd name="adj1" fmla="val 100000"/>
              <a:gd name="adj2" fmla="val 94963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latin typeface="Calibri" charset="0"/>
            </a:endParaRPr>
          </a:p>
        </p:txBody>
      </p:sp>
      <p:sp>
        <p:nvSpPr>
          <p:cNvPr id="71701" name="AutoShape 25"/>
          <p:cNvSpPr>
            <a:spLocks noChangeArrowheads="1"/>
          </p:cNvSpPr>
          <p:nvPr/>
        </p:nvSpPr>
        <p:spPr bwMode="auto">
          <a:xfrm rot="7507036">
            <a:off x="5676900" y="3657600"/>
            <a:ext cx="692150" cy="152400"/>
          </a:xfrm>
          <a:prstGeom prst="rightArrow">
            <a:avLst>
              <a:gd name="adj1" fmla="val 100000"/>
              <a:gd name="adj2" fmla="val 107823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latin typeface="Calibri" charset="0"/>
            </a:endParaRPr>
          </a:p>
        </p:txBody>
      </p:sp>
      <p:sp>
        <p:nvSpPr>
          <p:cNvPr id="71702" name="AutoShape 26"/>
          <p:cNvSpPr>
            <a:spLocks noChangeArrowheads="1"/>
          </p:cNvSpPr>
          <p:nvPr/>
        </p:nvSpPr>
        <p:spPr bwMode="auto">
          <a:xfrm rot="-6515132">
            <a:off x="3790950" y="3540125"/>
            <a:ext cx="609600" cy="152400"/>
          </a:xfrm>
          <a:prstGeom prst="rightArrow">
            <a:avLst>
              <a:gd name="adj1" fmla="val 100000"/>
              <a:gd name="adj2" fmla="val 94963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latin typeface="Calibri" charset="0"/>
            </a:endParaRPr>
          </a:p>
        </p:txBody>
      </p:sp>
      <p:sp>
        <p:nvSpPr>
          <p:cNvPr id="71703" name="AutoShape 27"/>
          <p:cNvSpPr>
            <a:spLocks noChangeArrowheads="1"/>
          </p:cNvSpPr>
          <p:nvPr/>
        </p:nvSpPr>
        <p:spPr bwMode="auto">
          <a:xfrm rot="-3332170">
            <a:off x="3867150" y="2473325"/>
            <a:ext cx="914400" cy="152400"/>
          </a:xfrm>
          <a:prstGeom prst="rightArrow">
            <a:avLst>
              <a:gd name="adj1" fmla="val 100000"/>
              <a:gd name="adj2" fmla="val 142444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latin typeface="Calibri" charset="0"/>
            </a:endParaRPr>
          </a:p>
        </p:txBody>
      </p:sp>
      <p:sp>
        <p:nvSpPr>
          <p:cNvPr id="71704" name="AutoShape 28"/>
          <p:cNvSpPr>
            <a:spLocks noChangeArrowheads="1"/>
          </p:cNvSpPr>
          <p:nvPr/>
        </p:nvSpPr>
        <p:spPr bwMode="auto">
          <a:xfrm rot="-506674">
            <a:off x="5848350" y="1711325"/>
            <a:ext cx="609600" cy="152400"/>
          </a:xfrm>
          <a:prstGeom prst="rightArrow">
            <a:avLst>
              <a:gd name="adj1" fmla="val 100000"/>
              <a:gd name="adj2" fmla="val 94963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latin typeface="Calibri" charset="0"/>
            </a:endParaRPr>
          </a:p>
        </p:txBody>
      </p:sp>
      <p:sp>
        <p:nvSpPr>
          <p:cNvPr id="71705" name="AutoShape 29"/>
          <p:cNvSpPr>
            <a:spLocks noChangeArrowheads="1"/>
          </p:cNvSpPr>
          <p:nvPr/>
        </p:nvSpPr>
        <p:spPr bwMode="auto">
          <a:xfrm rot="934885">
            <a:off x="7372350" y="1711325"/>
            <a:ext cx="609600" cy="152400"/>
          </a:xfrm>
          <a:prstGeom prst="rightArrow">
            <a:avLst>
              <a:gd name="adj1" fmla="val 100000"/>
              <a:gd name="adj2" fmla="val 94963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latin typeface="Calibri" charset="0"/>
            </a:endParaRPr>
          </a:p>
        </p:txBody>
      </p:sp>
      <p:sp>
        <p:nvSpPr>
          <p:cNvPr id="71706" name="Rectangle 31"/>
          <p:cNvSpPr>
            <a:spLocks noChangeArrowheads="1"/>
          </p:cNvSpPr>
          <p:nvPr/>
        </p:nvSpPr>
        <p:spPr bwMode="auto">
          <a:xfrm>
            <a:off x="2959502" y="4275138"/>
            <a:ext cx="46858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latin typeface="Calibri" charset="0"/>
              </a:rPr>
              <a:t>+1 </a:t>
            </a:r>
            <a:r>
              <a:rPr lang="en-US" sz="2400" dirty="0" smtClean="0">
                <a:latin typeface="Calibri" charset="0"/>
              </a:rPr>
              <a:t> +</a:t>
            </a:r>
            <a:r>
              <a:rPr lang="en-US" sz="2400" dirty="0">
                <a:latin typeface="Calibri" charset="0"/>
              </a:rPr>
              <a:t>2 </a:t>
            </a:r>
            <a:r>
              <a:rPr lang="en-US" sz="2400" dirty="0" smtClean="0">
                <a:latin typeface="Calibri" charset="0"/>
              </a:rPr>
              <a:t> +</a:t>
            </a:r>
            <a:r>
              <a:rPr lang="en-US" sz="2400" dirty="0">
                <a:latin typeface="Calibri" charset="0"/>
              </a:rPr>
              <a:t>3 </a:t>
            </a:r>
            <a:r>
              <a:rPr lang="en-US" sz="2400" dirty="0" smtClean="0">
                <a:latin typeface="Calibri" charset="0"/>
              </a:rPr>
              <a:t> </a:t>
            </a:r>
            <a:r>
              <a:rPr lang="en-US" sz="2400" dirty="0" smtClean="0">
                <a:solidFill>
                  <a:schemeClr val="hlink"/>
                </a:solidFill>
                <a:latin typeface="Calibri" charset="0"/>
              </a:rPr>
              <a:t>+</a:t>
            </a:r>
            <a:r>
              <a:rPr lang="en-US" sz="2400" dirty="0">
                <a:solidFill>
                  <a:schemeClr val="hlink"/>
                </a:solidFill>
                <a:latin typeface="Calibri" charset="0"/>
              </a:rPr>
              <a:t>4 </a:t>
            </a:r>
            <a:r>
              <a:rPr lang="en-US" sz="2400" dirty="0" smtClean="0">
                <a:solidFill>
                  <a:schemeClr val="hlink"/>
                </a:solidFill>
                <a:latin typeface="Calibri" charset="0"/>
              </a:rPr>
              <a:t> +</a:t>
            </a:r>
            <a:r>
              <a:rPr lang="en-US" sz="2400" dirty="0">
                <a:solidFill>
                  <a:schemeClr val="hlink"/>
                </a:solidFill>
                <a:latin typeface="Calibri" charset="0"/>
              </a:rPr>
              <a:t>5 </a:t>
            </a:r>
            <a:r>
              <a:rPr lang="en-US" sz="2400" dirty="0" smtClean="0">
                <a:solidFill>
                  <a:schemeClr val="hlink"/>
                </a:solidFill>
                <a:latin typeface="Calibri" charset="0"/>
              </a:rPr>
              <a:t> +</a:t>
            </a:r>
            <a:r>
              <a:rPr lang="en-US" sz="2400" dirty="0">
                <a:solidFill>
                  <a:schemeClr val="hlink"/>
                </a:solidFill>
                <a:latin typeface="Calibri" charset="0"/>
              </a:rPr>
              <a:t>6 </a:t>
            </a:r>
            <a:r>
              <a:rPr lang="en-US" sz="2400" dirty="0" smtClean="0">
                <a:solidFill>
                  <a:schemeClr val="hlink"/>
                </a:solidFill>
                <a:latin typeface="Calibri" charset="0"/>
              </a:rPr>
              <a:t> +</a:t>
            </a:r>
            <a:r>
              <a:rPr lang="en-US" sz="2400" dirty="0">
                <a:solidFill>
                  <a:schemeClr val="hlink"/>
                </a:solidFill>
                <a:latin typeface="Calibri" charset="0"/>
              </a:rPr>
              <a:t>7 </a:t>
            </a:r>
            <a:r>
              <a:rPr lang="en-US" sz="2400" dirty="0" smtClean="0">
                <a:solidFill>
                  <a:schemeClr val="hlink"/>
                </a:solidFill>
                <a:latin typeface="Calibri" charset="0"/>
              </a:rPr>
              <a:t> +</a:t>
            </a:r>
            <a:r>
              <a:rPr lang="en-US" sz="2400" dirty="0">
                <a:solidFill>
                  <a:schemeClr val="hlink"/>
                </a:solidFill>
                <a:latin typeface="Calibri" charset="0"/>
              </a:rPr>
              <a:t>8 </a:t>
            </a:r>
            <a:r>
              <a:rPr lang="en-US" sz="2400" dirty="0" smtClean="0">
                <a:solidFill>
                  <a:schemeClr val="hlink"/>
                </a:solidFill>
                <a:latin typeface="Calibri" charset="0"/>
              </a:rPr>
              <a:t> </a:t>
            </a:r>
            <a:r>
              <a:rPr lang="en-US" sz="2400" dirty="0" smtClean="0">
                <a:latin typeface="Calibri" charset="0"/>
              </a:rPr>
              <a:t>+</a:t>
            </a:r>
            <a:r>
              <a:rPr lang="en-US" sz="2400" dirty="0">
                <a:latin typeface="Calibri" charset="0"/>
              </a:rPr>
              <a:t>9 </a:t>
            </a:r>
            <a:r>
              <a:rPr lang="en-US" sz="2400" dirty="0" smtClean="0">
                <a:latin typeface="Calibri" charset="0"/>
              </a:rPr>
              <a:t> +</a:t>
            </a:r>
            <a:r>
              <a:rPr lang="en-US" sz="2400" dirty="0">
                <a:latin typeface="Calibri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0209551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Reversals</a:t>
            </a:r>
            <a:br>
              <a:rPr lang="en-US" dirty="0">
                <a:latin typeface="Calibri"/>
                <a:cs typeface="Calibri"/>
              </a:rPr>
            </a:br>
            <a:endParaRPr lang="en-US" dirty="0">
              <a:solidFill>
                <a:schemeClr val="accent1"/>
              </a:solidFill>
              <a:latin typeface="Calibri"/>
              <a:cs typeface="Calibri"/>
            </a:endParaRPr>
          </a:p>
        </p:txBody>
      </p:sp>
      <p:sp>
        <p:nvSpPr>
          <p:cNvPr id="71684" name="Freeform 8"/>
          <p:cNvSpPr>
            <a:spLocks/>
          </p:cNvSpPr>
          <p:nvPr/>
        </p:nvSpPr>
        <p:spPr bwMode="auto">
          <a:xfrm>
            <a:off x="1752600" y="1654175"/>
            <a:ext cx="4483100" cy="2505075"/>
          </a:xfrm>
          <a:custGeom>
            <a:avLst/>
            <a:gdLst>
              <a:gd name="T0" fmla="*/ 0 w 2824"/>
              <a:gd name="T1" fmla="*/ 2147483647 h 1578"/>
              <a:gd name="T2" fmla="*/ 2147483647 w 2824"/>
              <a:gd name="T3" fmla="*/ 2147483647 h 1578"/>
              <a:gd name="T4" fmla="*/ 2147483647 w 2824"/>
              <a:gd name="T5" fmla="*/ 2147483647 h 1578"/>
              <a:gd name="T6" fmla="*/ 2147483647 w 2824"/>
              <a:gd name="T7" fmla="*/ 2147483647 h 1578"/>
              <a:gd name="T8" fmla="*/ 2147483647 w 2824"/>
              <a:gd name="T9" fmla="*/ 2147483647 h 1578"/>
              <a:gd name="T10" fmla="*/ 2147483647 w 2824"/>
              <a:gd name="T11" fmla="*/ 2147483647 h 1578"/>
              <a:gd name="T12" fmla="*/ 2147483647 w 2824"/>
              <a:gd name="T13" fmla="*/ 2147483647 h 1578"/>
              <a:gd name="T14" fmla="*/ 2147483647 w 2824"/>
              <a:gd name="T15" fmla="*/ 2147483647 h 1578"/>
              <a:gd name="T16" fmla="*/ 2147483647 w 2824"/>
              <a:gd name="T17" fmla="*/ 2147483647 h 1578"/>
              <a:gd name="T18" fmla="*/ 2147483647 w 2824"/>
              <a:gd name="T19" fmla="*/ 2147483647 h 1578"/>
              <a:gd name="T20" fmla="*/ 2147483647 w 2824"/>
              <a:gd name="T21" fmla="*/ 2147483647 h 1578"/>
              <a:gd name="T22" fmla="*/ 2147483647 w 2824"/>
              <a:gd name="T23" fmla="*/ 2147483647 h 1578"/>
              <a:gd name="T24" fmla="*/ 2147483647 w 2824"/>
              <a:gd name="T25" fmla="*/ 2147483647 h 1578"/>
              <a:gd name="T26" fmla="*/ 2147483647 w 2824"/>
              <a:gd name="T27" fmla="*/ 2147483647 h 1578"/>
              <a:gd name="T28" fmla="*/ 2147483647 w 2824"/>
              <a:gd name="T29" fmla="*/ 2147483647 h 1578"/>
              <a:gd name="T30" fmla="*/ 2147483647 w 2824"/>
              <a:gd name="T31" fmla="*/ 2147483647 h 1578"/>
              <a:gd name="T32" fmla="*/ 2147483647 w 2824"/>
              <a:gd name="T33" fmla="*/ 2147483647 h 1578"/>
              <a:gd name="T34" fmla="*/ 2147483647 w 2824"/>
              <a:gd name="T35" fmla="*/ 2147483647 h 1578"/>
              <a:gd name="T36" fmla="*/ 2147483647 w 2824"/>
              <a:gd name="T37" fmla="*/ 2147483647 h 1578"/>
              <a:gd name="T38" fmla="*/ 2147483647 w 2824"/>
              <a:gd name="T39" fmla="*/ 2147483647 h 1578"/>
              <a:gd name="T40" fmla="*/ 2147483647 w 2824"/>
              <a:gd name="T41" fmla="*/ 2147483647 h 1578"/>
              <a:gd name="T42" fmla="*/ 2147483647 w 2824"/>
              <a:gd name="T43" fmla="*/ 2147483647 h 1578"/>
              <a:gd name="T44" fmla="*/ 2147483647 w 2824"/>
              <a:gd name="T45" fmla="*/ 2147483647 h 1578"/>
              <a:gd name="T46" fmla="*/ 2147483647 w 2824"/>
              <a:gd name="T47" fmla="*/ 2147483647 h 1578"/>
              <a:gd name="T48" fmla="*/ 2147483647 w 2824"/>
              <a:gd name="T49" fmla="*/ 2147483647 h 1578"/>
              <a:gd name="T50" fmla="*/ 2147483647 w 2824"/>
              <a:gd name="T51" fmla="*/ 2147483647 h 1578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2824"/>
              <a:gd name="T79" fmla="*/ 0 h 1578"/>
              <a:gd name="T80" fmla="*/ 2824 w 2824"/>
              <a:gd name="T81" fmla="*/ 1578 h 1578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2824" h="1578">
                <a:moveTo>
                  <a:pt x="0" y="108"/>
                </a:moveTo>
                <a:cubicBezTo>
                  <a:pt x="130" y="62"/>
                  <a:pt x="584" y="36"/>
                  <a:pt x="718" y="30"/>
                </a:cubicBezTo>
                <a:cubicBezTo>
                  <a:pt x="1231" y="35"/>
                  <a:pt x="1776" y="0"/>
                  <a:pt x="2283" y="116"/>
                </a:cubicBezTo>
                <a:cubicBezTo>
                  <a:pt x="2378" y="180"/>
                  <a:pt x="2242" y="91"/>
                  <a:pt x="2334" y="142"/>
                </a:cubicBezTo>
                <a:cubicBezTo>
                  <a:pt x="2424" y="191"/>
                  <a:pt x="2353" y="165"/>
                  <a:pt x="2412" y="185"/>
                </a:cubicBezTo>
                <a:cubicBezTo>
                  <a:pt x="2462" y="235"/>
                  <a:pt x="2438" y="217"/>
                  <a:pt x="2480" y="245"/>
                </a:cubicBezTo>
                <a:cubicBezTo>
                  <a:pt x="2502" y="277"/>
                  <a:pt x="2535" y="292"/>
                  <a:pt x="2558" y="323"/>
                </a:cubicBezTo>
                <a:cubicBezTo>
                  <a:pt x="2594" y="372"/>
                  <a:pt x="2626" y="427"/>
                  <a:pt x="2670" y="469"/>
                </a:cubicBezTo>
                <a:cubicBezTo>
                  <a:pt x="2679" y="497"/>
                  <a:pt x="2713" y="546"/>
                  <a:pt x="2713" y="546"/>
                </a:cubicBezTo>
                <a:cubicBezTo>
                  <a:pt x="2728" y="593"/>
                  <a:pt x="2755" y="637"/>
                  <a:pt x="2773" y="684"/>
                </a:cubicBezTo>
                <a:cubicBezTo>
                  <a:pt x="2798" y="748"/>
                  <a:pt x="2813" y="813"/>
                  <a:pt x="2824" y="881"/>
                </a:cubicBezTo>
                <a:cubicBezTo>
                  <a:pt x="2821" y="953"/>
                  <a:pt x="2821" y="1024"/>
                  <a:pt x="2816" y="1096"/>
                </a:cubicBezTo>
                <a:cubicBezTo>
                  <a:pt x="2811" y="1162"/>
                  <a:pt x="2775" y="1212"/>
                  <a:pt x="2747" y="1268"/>
                </a:cubicBezTo>
                <a:cubicBezTo>
                  <a:pt x="2739" y="1284"/>
                  <a:pt x="2739" y="1304"/>
                  <a:pt x="2730" y="1320"/>
                </a:cubicBezTo>
                <a:cubicBezTo>
                  <a:pt x="2699" y="1375"/>
                  <a:pt x="2646" y="1453"/>
                  <a:pt x="2584" y="1475"/>
                </a:cubicBezTo>
                <a:cubicBezTo>
                  <a:pt x="2516" y="1539"/>
                  <a:pt x="2422" y="1555"/>
                  <a:pt x="2334" y="1578"/>
                </a:cubicBezTo>
                <a:cubicBezTo>
                  <a:pt x="2197" y="1575"/>
                  <a:pt x="2059" y="1574"/>
                  <a:pt x="1922" y="1569"/>
                </a:cubicBezTo>
                <a:cubicBezTo>
                  <a:pt x="1877" y="1567"/>
                  <a:pt x="1843" y="1555"/>
                  <a:pt x="1801" y="1543"/>
                </a:cubicBezTo>
                <a:cubicBezTo>
                  <a:pt x="1766" y="1533"/>
                  <a:pt x="1721" y="1527"/>
                  <a:pt x="1689" y="1509"/>
                </a:cubicBezTo>
                <a:cubicBezTo>
                  <a:pt x="1609" y="1464"/>
                  <a:pt x="1554" y="1393"/>
                  <a:pt x="1492" y="1328"/>
                </a:cubicBezTo>
                <a:cubicBezTo>
                  <a:pt x="1468" y="1262"/>
                  <a:pt x="1501" y="1347"/>
                  <a:pt x="1466" y="1277"/>
                </a:cubicBezTo>
                <a:cubicBezTo>
                  <a:pt x="1439" y="1222"/>
                  <a:pt x="1424" y="1156"/>
                  <a:pt x="1414" y="1096"/>
                </a:cubicBezTo>
                <a:cubicBezTo>
                  <a:pt x="1420" y="980"/>
                  <a:pt x="1419" y="829"/>
                  <a:pt x="1475" y="718"/>
                </a:cubicBezTo>
                <a:cubicBezTo>
                  <a:pt x="1520" y="628"/>
                  <a:pt x="1587" y="549"/>
                  <a:pt x="1647" y="469"/>
                </a:cubicBezTo>
                <a:cubicBezTo>
                  <a:pt x="1737" y="350"/>
                  <a:pt x="1838" y="258"/>
                  <a:pt x="1982" y="211"/>
                </a:cubicBezTo>
                <a:cubicBezTo>
                  <a:pt x="2044" y="191"/>
                  <a:pt x="2096" y="168"/>
                  <a:pt x="2162" y="16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685" name="Freeform 9"/>
          <p:cNvSpPr>
            <a:spLocks/>
          </p:cNvSpPr>
          <p:nvPr/>
        </p:nvSpPr>
        <p:spPr bwMode="auto">
          <a:xfrm>
            <a:off x="5718175" y="1716088"/>
            <a:ext cx="2333625" cy="231775"/>
          </a:xfrm>
          <a:custGeom>
            <a:avLst/>
            <a:gdLst>
              <a:gd name="T0" fmla="*/ 0 w 1470"/>
              <a:gd name="T1" fmla="*/ 2147483647 h 146"/>
              <a:gd name="T2" fmla="*/ 2147483647 w 1470"/>
              <a:gd name="T3" fmla="*/ 0 h 146"/>
              <a:gd name="T4" fmla="*/ 2147483647 w 1470"/>
              <a:gd name="T5" fmla="*/ 2147483647 h 146"/>
              <a:gd name="T6" fmla="*/ 2147483647 w 1470"/>
              <a:gd name="T7" fmla="*/ 2147483647 h 146"/>
              <a:gd name="T8" fmla="*/ 2147483647 w 1470"/>
              <a:gd name="T9" fmla="*/ 2147483647 h 1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70"/>
              <a:gd name="T16" fmla="*/ 0 h 146"/>
              <a:gd name="T17" fmla="*/ 1470 w 1470"/>
              <a:gd name="T18" fmla="*/ 146 h 14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70" h="146">
                <a:moveTo>
                  <a:pt x="0" y="77"/>
                </a:moveTo>
                <a:cubicBezTo>
                  <a:pt x="235" y="40"/>
                  <a:pt x="467" y="10"/>
                  <a:pt x="705" y="0"/>
                </a:cubicBezTo>
                <a:cubicBezTo>
                  <a:pt x="937" y="5"/>
                  <a:pt x="1040" y="5"/>
                  <a:pt x="1229" y="34"/>
                </a:cubicBezTo>
                <a:cubicBezTo>
                  <a:pt x="1292" y="56"/>
                  <a:pt x="1355" y="73"/>
                  <a:pt x="1418" y="94"/>
                </a:cubicBezTo>
                <a:cubicBezTo>
                  <a:pt x="1452" y="105"/>
                  <a:pt x="1470" y="108"/>
                  <a:pt x="1470" y="14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686" name="Text Box 10"/>
          <p:cNvSpPr txBox="1">
            <a:spLocks noChangeArrowheads="1"/>
          </p:cNvSpPr>
          <p:nvPr/>
        </p:nvSpPr>
        <p:spPr bwMode="auto">
          <a:xfrm>
            <a:off x="2251075" y="1219200"/>
            <a:ext cx="339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Calibri" charset="0"/>
              </a:rPr>
              <a:t>1</a:t>
            </a:r>
          </a:p>
        </p:txBody>
      </p:sp>
      <p:sp>
        <p:nvSpPr>
          <p:cNvPr id="71687" name="Text Box 11"/>
          <p:cNvSpPr txBox="1">
            <a:spLocks noChangeArrowheads="1"/>
          </p:cNvSpPr>
          <p:nvPr/>
        </p:nvSpPr>
        <p:spPr bwMode="auto">
          <a:xfrm>
            <a:off x="4038600" y="1219200"/>
            <a:ext cx="339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3</a:t>
            </a:r>
          </a:p>
        </p:txBody>
      </p:sp>
      <p:sp>
        <p:nvSpPr>
          <p:cNvPr id="71688" name="Text Box 12"/>
          <p:cNvSpPr txBox="1">
            <a:spLocks noChangeArrowheads="1"/>
          </p:cNvSpPr>
          <p:nvPr/>
        </p:nvSpPr>
        <p:spPr bwMode="auto">
          <a:xfrm>
            <a:off x="3257550" y="1254125"/>
            <a:ext cx="339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2</a:t>
            </a:r>
          </a:p>
        </p:txBody>
      </p:sp>
      <p:sp>
        <p:nvSpPr>
          <p:cNvPr id="71689" name="Text Box 13"/>
          <p:cNvSpPr txBox="1">
            <a:spLocks noChangeArrowheads="1"/>
          </p:cNvSpPr>
          <p:nvPr/>
        </p:nvSpPr>
        <p:spPr bwMode="auto">
          <a:xfrm>
            <a:off x="5619750" y="2397125"/>
            <a:ext cx="339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4</a:t>
            </a:r>
          </a:p>
        </p:txBody>
      </p:sp>
      <p:sp>
        <p:nvSpPr>
          <p:cNvPr id="71690" name="Text Box 14"/>
          <p:cNvSpPr txBox="1">
            <a:spLocks noChangeArrowheads="1"/>
          </p:cNvSpPr>
          <p:nvPr/>
        </p:nvSpPr>
        <p:spPr bwMode="auto">
          <a:xfrm>
            <a:off x="7296150" y="1733550"/>
            <a:ext cx="4953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10</a:t>
            </a:r>
          </a:p>
        </p:txBody>
      </p:sp>
      <p:sp>
        <p:nvSpPr>
          <p:cNvPr id="71691" name="Text Box 15"/>
          <p:cNvSpPr txBox="1">
            <a:spLocks noChangeArrowheads="1"/>
          </p:cNvSpPr>
          <p:nvPr/>
        </p:nvSpPr>
        <p:spPr bwMode="auto">
          <a:xfrm>
            <a:off x="5543550" y="3463925"/>
            <a:ext cx="339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5</a:t>
            </a:r>
          </a:p>
        </p:txBody>
      </p:sp>
      <p:sp>
        <p:nvSpPr>
          <p:cNvPr id="71692" name="Text Box 16"/>
          <p:cNvSpPr txBox="1">
            <a:spLocks noChangeArrowheads="1"/>
          </p:cNvSpPr>
          <p:nvPr/>
        </p:nvSpPr>
        <p:spPr bwMode="auto">
          <a:xfrm>
            <a:off x="4964113" y="3646488"/>
            <a:ext cx="339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6</a:t>
            </a:r>
          </a:p>
        </p:txBody>
      </p:sp>
      <p:sp>
        <p:nvSpPr>
          <p:cNvPr id="71693" name="Text Box 17"/>
          <p:cNvSpPr txBox="1">
            <a:spLocks noChangeArrowheads="1"/>
          </p:cNvSpPr>
          <p:nvPr/>
        </p:nvSpPr>
        <p:spPr bwMode="auto">
          <a:xfrm>
            <a:off x="4343400" y="25146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8</a:t>
            </a:r>
          </a:p>
        </p:txBody>
      </p:sp>
      <p:sp>
        <p:nvSpPr>
          <p:cNvPr id="71694" name="Text Box 18"/>
          <p:cNvSpPr txBox="1">
            <a:spLocks noChangeArrowheads="1"/>
          </p:cNvSpPr>
          <p:nvPr/>
        </p:nvSpPr>
        <p:spPr bwMode="auto">
          <a:xfrm>
            <a:off x="6049963" y="1800225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9</a:t>
            </a:r>
          </a:p>
        </p:txBody>
      </p:sp>
      <p:sp>
        <p:nvSpPr>
          <p:cNvPr id="71695" name="Text Box 19"/>
          <p:cNvSpPr txBox="1">
            <a:spLocks noChangeArrowheads="1"/>
          </p:cNvSpPr>
          <p:nvPr/>
        </p:nvSpPr>
        <p:spPr bwMode="auto">
          <a:xfrm>
            <a:off x="4095750" y="3311525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7</a:t>
            </a:r>
          </a:p>
        </p:txBody>
      </p:sp>
      <p:sp>
        <p:nvSpPr>
          <p:cNvPr id="71696" name="AutoShape 20"/>
          <p:cNvSpPr>
            <a:spLocks noChangeArrowheads="1"/>
          </p:cNvSpPr>
          <p:nvPr/>
        </p:nvSpPr>
        <p:spPr bwMode="auto">
          <a:xfrm rot="-142452">
            <a:off x="2266950" y="1635125"/>
            <a:ext cx="609600" cy="152400"/>
          </a:xfrm>
          <a:prstGeom prst="rightArrow">
            <a:avLst>
              <a:gd name="adj1" fmla="val 100000"/>
              <a:gd name="adj2" fmla="val 94963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latin typeface="Calibri" charset="0"/>
            </a:endParaRPr>
          </a:p>
        </p:txBody>
      </p:sp>
      <p:sp>
        <p:nvSpPr>
          <p:cNvPr id="71697" name="AutoShape 21"/>
          <p:cNvSpPr>
            <a:spLocks noChangeArrowheads="1"/>
          </p:cNvSpPr>
          <p:nvPr/>
        </p:nvSpPr>
        <p:spPr bwMode="auto">
          <a:xfrm rot="-34102">
            <a:off x="3255963" y="1633538"/>
            <a:ext cx="381000" cy="152400"/>
          </a:xfrm>
          <a:prstGeom prst="rightArrow">
            <a:avLst>
              <a:gd name="adj1" fmla="val 100000"/>
              <a:gd name="adj2" fmla="val 59352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latin typeface="Calibri" charset="0"/>
            </a:endParaRPr>
          </a:p>
        </p:txBody>
      </p:sp>
      <p:sp>
        <p:nvSpPr>
          <p:cNvPr id="71698" name="AutoShape 22"/>
          <p:cNvSpPr>
            <a:spLocks noChangeArrowheads="1"/>
          </p:cNvSpPr>
          <p:nvPr/>
        </p:nvSpPr>
        <p:spPr bwMode="auto">
          <a:xfrm rot="121676">
            <a:off x="3943350" y="1635125"/>
            <a:ext cx="609600" cy="152400"/>
          </a:xfrm>
          <a:prstGeom prst="rightArrow">
            <a:avLst>
              <a:gd name="adj1" fmla="val 100000"/>
              <a:gd name="adj2" fmla="val 94963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latin typeface="Calibri" charset="0"/>
            </a:endParaRPr>
          </a:p>
        </p:txBody>
      </p:sp>
      <p:sp>
        <p:nvSpPr>
          <p:cNvPr id="71699" name="AutoShape 23"/>
          <p:cNvSpPr>
            <a:spLocks noChangeArrowheads="1"/>
          </p:cNvSpPr>
          <p:nvPr/>
        </p:nvSpPr>
        <p:spPr bwMode="auto">
          <a:xfrm rot="3554498">
            <a:off x="5695950" y="2397125"/>
            <a:ext cx="609600" cy="152400"/>
          </a:xfrm>
          <a:prstGeom prst="rightArrow">
            <a:avLst>
              <a:gd name="adj1" fmla="val 100000"/>
              <a:gd name="adj2" fmla="val 94963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latin typeface="Calibri" charset="0"/>
            </a:endParaRPr>
          </a:p>
        </p:txBody>
      </p:sp>
      <p:sp>
        <p:nvSpPr>
          <p:cNvPr id="71700" name="AutoShape 24"/>
          <p:cNvSpPr>
            <a:spLocks noChangeArrowheads="1"/>
          </p:cNvSpPr>
          <p:nvPr/>
        </p:nvSpPr>
        <p:spPr bwMode="auto">
          <a:xfrm rot="-10708640">
            <a:off x="4781550" y="4073525"/>
            <a:ext cx="609600" cy="152400"/>
          </a:xfrm>
          <a:prstGeom prst="rightArrow">
            <a:avLst>
              <a:gd name="adj1" fmla="val 100000"/>
              <a:gd name="adj2" fmla="val 94963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latin typeface="Calibri" charset="0"/>
            </a:endParaRPr>
          </a:p>
        </p:txBody>
      </p:sp>
      <p:sp>
        <p:nvSpPr>
          <p:cNvPr id="71701" name="AutoShape 25"/>
          <p:cNvSpPr>
            <a:spLocks noChangeArrowheads="1"/>
          </p:cNvSpPr>
          <p:nvPr/>
        </p:nvSpPr>
        <p:spPr bwMode="auto">
          <a:xfrm rot="7507036">
            <a:off x="5676900" y="3657600"/>
            <a:ext cx="692150" cy="152400"/>
          </a:xfrm>
          <a:prstGeom prst="rightArrow">
            <a:avLst>
              <a:gd name="adj1" fmla="val 100000"/>
              <a:gd name="adj2" fmla="val 107823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latin typeface="Calibri" charset="0"/>
            </a:endParaRPr>
          </a:p>
        </p:txBody>
      </p:sp>
      <p:sp>
        <p:nvSpPr>
          <p:cNvPr id="71702" name="AutoShape 26"/>
          <p:cNvSpPr>
            <a:spLocks noChangeArrowheads="1"/>
          </p:cNvSpPr>
          <p:nvPr/>
        </p:nvSpPr>
        <p:spPr bwMode="auto">
          <a:xfrm rot="-6515132">
            <a:off x="3790950" y="3540125"/>
            <a:ext cx="609600" cy="152400"/>
          </a:xfrm>
          <a:prstGeom prst="rightArrow">
            <a:avLst>
              <a:gd name="adj1" fmla="val 100000"/>
              <a:gd name="adj2" fmla="val 94963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latin typeface="Calibri" charset="0"/>
            </a:endParaRPr>
          </a:p>
        </p:txBody>
      </p:sp>
      <p:sp>
        <p:nvSpPr>
          <p:cNvPr id="71703" name="AutoShape 27"/>
          <p:cNvSpPr>
            <a:spLocks noChangeArrowheads="1"/>
          </p:cNvSpPr>
          <p:nvPr/>
        </p:nvSpPr>
        <p:spPr bwMode="auto">
          <a:xfrm rot="-3332170">
            <a:off x="3867150" y="2473325"/>
            <a:ext cx="914400" cy="152400"/>
          </a:xfrm>
          <a:prstGeom prst="rightArrow">
            <a:avLst>
              <a:gd name="adj1" fmla="val 100000"/>
              <a:gd name="adj2" fmla="val 142444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latin typeface="Calibri" charset="0"/>
            </a:endParaRPr>
          </a:p>
        </p:txBody>
      </p:sp>
      <p:sp>
        <p:nvSpPr>
          <p:cNvPr id="71704" name="AutoShape 28"/>
          <p:cNvSpPr>
            <a:spLocks noChangeArrowheads="1"/>
          </p:cNvSpPr>
          <p:nvPr/>
        </p:nvSpPr>
        <p:spPr bwMode="auto">
          <a:xfrm rot="-506674">
            <a:off x="5848350" y="1711325"/>
            <a:ext cx="609600" cy="152400"/>
          </a:xfrm>
          <a:prstGeom prst="rightArrow">
            <a:avLst>
              <a:gd name="adj1" fmla="val 100000"/>
              <a:gd name="adj2" fmla="val 94963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latin typeface="Calibri" charset="0"/>
            </a:endParaRPr>
          </a:p>
        </p:txBody>
      </p:sp>
      <p:sp>
        <p:nvSpPr>
          <p:cNvPr id="71705" name="AutoShape 29"/>
          <p:cNvSpPr>
            <a:spLocks noChangeArrowheads="1"/>
          </p:cNvSpPr>
          <p:nvPr/>
        </p:nvSpPr>
        <p:spPr bwMode="auto">
          <a:xfrm rot="934885">
            <a:off x="7372350" y="1711325"/>
            <a:ext cx="609600" cy="152400"/>
          </a:xfrm>
          <a:prstGeom prst="rightArrow">
            <a:avLst>
              <a:gd name="adj1" fmla="val 100000"/>
              <a:gd name="adj2" fmla="val 94963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latin typeface="Calibri" charset="0"/>
            </a:endParaRPr>
          </a:p>
        </p:txBody>
      </p:sp>
      <p:sp>
        <p:nvSpPr>
          <p:cNvPr id="71706" name="Rectangle 31"/>
          <p:cNvSpPr>
            <a:spLocks noChangeArrowheads="1"/>
          </p:cNvSpPr>
          <p:nvPr/>
        </p:nvSpPr>
        <p:spPr bwMode="auto">
          <a:xfrm>
            <a:off x="2959502" y="4275138"/>
            <a:ext cx="46858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latin typeface="Calibri" charset="0"/>
              </a:rPr>
              <a:t>+1 </a:t>
            </a:r>
            <a:r>
              <a:rPr lang="en-US" sz="2400" dirty="0" smtClean="0">
                <a:latin typeface="Calibri" charset="0"/>
              </a:rPr>
              <a:t> +</a:t>
            </a:r>
            <a:r>
              <a:rPr lang="en-US" sz="2400" dirty="0">
                <a:latin typeface="Calibri" charset="0"/>
              </a:rPr>
              <a:t>2 </a:t>
            </a:r>
            <a:r>
              <a:rPr lang="en-US" sz="2400" dirty="0" smtClean="0">
                <a:latin typeface="Calibri" charset="0"/>
              </a:rPr>
              <a:t> +</a:t>
            </a:r>
            <a:r>
              <a:rPr lang="en-US" sz="2400" dirty="0">
                <a:latin typeface="Calibri" charset="0"/>
              </a:rPr>
              <a:t>3 </a:t>
            </a:r>
            <a:r>
              <a:rPr lang="en-US" sz="2400" dirty="0" smtClean="0">
                <a:latin typeface="Calibri" charset="0"/>
              </a:rPr>
              <a:t> </a:t>
            </a:r>
            <a:r>
              <a:rPr lang="en-US" sz="2400" dirty="0" smtClean="0">
                <a:solidFill>
                  <a:schemeClr val="hlink"/>
                </a:solidFill>
                <a:latin typeface="Calibri" charset="0"/>
              </a:rPr>
              <a:t>+</a:t>
            </a:r>
            <a:r>
              <a:rPr lang="en-US" sz="2400" dirty="0">
                <a:solidFill>
                  <a:schemeClr val="hlink"/>
                </a:solidFill>
                <a:latin typeface="Calibri" charset="0"/>
              </a:rPr>
              <a:t>4 </a:t>
            </a:r>
            <a:r>
              <a:rPr lang="en-US" sz="2400" dirty="0" smtClean="0">
                <a:solidFill>
                  <a:schemeClr val="hlink"/>
                </a:solidFill>
                <a:latin typeface="Calibri" charset="0"/>
              </a:rPr>
              <a:t> +</a:t>
            </a:r>
            <a:r>
              <a:rPr lang="en-US" sz="2400" dirty="0">
                <a:solidFill>
                  <a:schemeClr val="hlink"/>
                </a:solidFill>
                <a:latin typeface="Calibri" charset="0"/>
              </a:rPr>
              <a:t>5 </a:t>
            </a:r>
            <a:r>
              <a:rPr lang="en-US" sz="2400" dirty="0" smtClean="0">
                <a:solidFill>
                  <a:schemeClr val="hlink"/>
                </a:solidFill>
                <a:latin typeface="Calibri" charset="0"/>
              </a:rPr>
              <a:t> +</a:t>
            </a:r>
            <a:r>
              <a:rPr lang="en-US" sz="2400" dirty="0">
                <a:solidFill>
                  <a:schemeClr val="hlink"/>
                </a:solidFill>
                <a:latin typeface="Calibri" charset="0"/>
              </a:rPr>
              <a:t>6 </a:t>
            </a:r>
            <a:r>
              <a:rPr lang="en-US" sz="2400" dirty="0" smtClean="0">
                <a:solidFill>
                  <a:schemeClr val="hlink"/>
                </a:solidFill>
                <a:latin typeface="Calibri" charset="0"/>
              </a:rPr>
              <a:t> +</a:t>
            </a:r>
            <a:r>
              <a:rPr lang="en-US" sz="2400" dirty="0">
                <a:solidFill>
                  <a:schemeClr val="hlink"/>
                </a:solidFill>
                <a:latin typeface="Calibri" charset="0"/>
              </a:rPr>
              <a:t>7 </a:t>
            </a:r>
            <a:r>
              <a:rPr lang="en-US" sz="2400" dirty="0" smtClean="0">
                <a:solidFill>
                  <a:schemeClr val="hlink"/>
                </a:solidFill>
                <a:latin typeface="Calibri" charset="0"/>
              </a:rPr>
              <a:t> +</a:t>
            </a:r>
            <a:r>
              <a:rPr lang="en-US" sz="2400" dirty="0">
                <a:solidFill>
                  <a:schemeClr val="hlink"/>
                </a:solidFill>
                <a:latin typeface="Calibri" charset="0"/>
              </a:rPr>
              <a:t>8 </a:t>
            </a:r>
            <a:r>
              <a:rPr lang="en-US" sz="2400" dirty="0" smtClean="0">
                <a:solidFill>
                  <a:schemeClr val="hlink"/>
                </a:solidFill>
                <a:latin typeface="Calibri" charset="0"/>
              </a:rPr>
              <a:t> </a:t>
            </a:r>
            <a:r>
              <a:rPr lang="en-US" sz="2400" dirty="0" smtClean="0">
                <a:latin typeface="Calibri" charset="0"/>
              </a:rPr>
              <a:t>+</a:t>
            </a:r>
            <a:r>
              <a:rPr lang="en-US" sz="2400" dirty="0">
                <a:latin typeface="Calibri" charset="0"/>
              </a:rPr>
              <a:t>9 </a:t>
            </a:r>
            <a:r>
              <a:rPr lang="en-US" sz="2400" dirty="0" smtClean="0">
                <a:latin typeface="Calibri" charset="0"/>
              </a:rPr>
              <a:t> +</a:t>
            </a:r>
            <a:r>
              <a:rPr lang="en-US" sz="2400" dirty="0">
                <a:latin typeface="Calibri" charset="0"/>
              </a:rPr>
              <a:t>10</a:t>
            </a:r>
          </a:p>
        </p:txBody>
      </p:sp>
      <p:sp>
        <p:nvSpPr>
          <p:cNvPr id="26" name="AutoShape 29"/>
          <p:cNvSpPr>
            <a:spLocks noChangeArrowheads="1"/>
          </p:cNvSpPr>
          <p:nvPr/>
        </p:nvSpPr>
        <p:spPr bwMode="auto">
          <a:xfrm>
            <a:off x="4572000" y="1524000"/>
            <a:ext cx="304800" cy="304800"/>
          </a:xfrm>
          <a:prstGeom prst="lightningBol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7" name="AutoShape 29"/>
          <p:cNvSpPr>
            <a:spLocks noChangeArrowheads="1"/>
          </p:cNvSpPr>
          <p:nvPr/>
        </p:nvSpPr>
        <p:spPr bwMode="auto">
          <a:xfrm>
            <a:off x="5486400" y="1676400"/>
            <a:ext cx="304800" cy="304800"/>
          </a:xfrm>
          <a:prstGeom prst="lightningBol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670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Freeform 5"/>
          <p:cNvSpPr>
            <a:spLocks/>
          </p:cNvSpPr>
          <p:nvPr/>
        </p:nvSpPr>
        <p:spPr bwMode="auto">
          <a:xfrm>
            <a:off x="3997325" y="1920875"/>
            <a:ext cx="2238375" cy="2238375"/>
          </a:xfrm>
          <a:custGeom>
            <a:avLst/>
            <a:gdLst>
              <a:gd name="T0" fmla="*/ 2147483647 w 1410"/>
              <a:gd name="T1" fmla="*/ 2147483647 h 1410"/>
              <a:gd name="T2" fmla="*/ 2147483647 w 1410"/>
              <a:gd name="T3" fmla="*/ 2147483647 h 1410"/>
              <a:gd name="T4" fmla="*/ 2147483647 w 1410"/>
              <a:gd name="T5" fmla="*/ 2147483647 h 1410"/>
              <a:gd name="T6" fmla="*/ 2147483647 w 1410"/>
              <a:gd name="T7" fmla="*/ 2147483647 h 1410"/>
              <a:gd name="T8" fmla="*/ 2147483647 w 1410"/>
              <a:gd name="T9" fmla="*/ 2147483647 h 1410"/>
              <a:gd name="T10" fmla="*/ 2147483647 w 1410"/>
              <a:gd name="T11" fmla="*/ 2147483647 h 1410"/>
              <a:gd name="T12" fmla="*/ 2147483647 w 1410"/>
              <a:gd name="T13" fmla="*/ 2147483647 h 1410"/>
              <a:gd name="T14" fmla="*/ 2147483647 w 1410"/>
              <a:gd name="T15" fmla="*/ 2147483647 h 1410"/>
              <a:gd name="T16" fmla="*/ 2147483647 w 1410"/>
              <a:gd name="T17" fmla="*/ 2147483647 h 1410"/>
              <a:gd name="T18" fmla="*/ 2147483647 w 1410"/>
              <a:gd name="T19" fmla="*/ 2147483647 h 1410"/>
              <a:gd name="T20" fmla="*/ 2147483647 w 1410"/>
              <a:gd name="T21" fmla="*/ 2147483647 h 1410"/>
              <a:gd name="T22" fmla="*/ 2147483647 w 1410"/>
              <a:gd name="T23" fmla="*/ 2147483647 h 1410"/>
              <a:gd name="T24" fmla="*/ 2147483647 w 1410"/>
              <a:gd name="T25" fmla="*/ 2147483647 h 1410"/>
              <a:gd name="T26" fmla="*/ 2147483647 w 1410"/>
              <a:gd name="T27" fmla="*/ 2147483647 h 1410"/>
              <a:gd name="T28" fmla="*/ 2147483647 w 1410"/>
              <a:gd name="T29" fmla="*/ 2147483647 h 1410"/>
              <a:gd name="T30" fmla="*/ 2147483647 w 1410"/>
              <a:gd name="T31" fmla="*/ 2147483647 h 1410"/>
              <a:gd name="T32" fmla="*/ 2147483647 w 1410"/>
              <a:gd name="T33" fmla="*/ 2147483647 h 1410"/>
              <a:gd name="T34" fmla="*/ 0 w 1410"/>
              <a:gd name="T35" fmla="*/ 2147483647 h 1410"/>
              <a:gd name="T36" fmla="*/ 2147483647 w 1410"/>
              <a:gd name="T37" fmla="*/ 2147483647 h 1410"/>
              <a:gd name="T38" fmla="*/ 2147483647 w 1410"/>
              <a:gd name="T39" fmla="*/ 2147483647 h 1410"/>
              <a:gd name="T40" fmla="*/ 2147483647 w 1410"/>
              <a:gd name="T41" fmla="*/ 2147483647 h 1410"/>
              <a:gd name="T42" fmla="*/ 2147483647 w 1410"/>
              <a:gd name="T43" fmla="*/ 0 h 141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1410"/>
              <a:gd name="T67" fmla="*/ 0 h 1410"/>
              <a:gd name="T68" fmla="*/ 1410 w 1410"/>
              <a:gd name="T69" fmla="*/ 1410 h 1410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1410" h="1410">
                <a:moveTo>
                  <a:pt x="998" y="17"/>
                </a:moveTo>
                <a:cubicBezTo>
                  <a:pt x="1048" y="67"/>
                  <a:pt x="1024" y="49"/>
                  <a:pt x="1066" y="77"/>
                </a:cubicBezTo>
                <a:cubicBezTo>
                  <a:pt x="1088" y="109"/>
                  <a:pt x="1121" y="124"/>
                  <a:pt x="1144" y="155"/>
                </a:cubicBezTo>
                <a:cubicBezTo>
                  <a:pt x="1180" y="204"/>
                  <a:pt x="1212" y="259"/>
                  <a:pt x="1256" y="301"/>
                </a:cubicBezTo>
                <a:cubicBezTo>
                  <a:pt x="1265" y="329"/>
                  <a:pt x="1299" y="378"/>
                  <a:pt x="1299" y="378"/>
                </a:cubicBezTo>
                <a:cubicBezTo>
                  <a:pt x="1314" y="425"/>
                  <a:pt x="1341" y="469"/>
                  <a:pt x="1359" y="516"/>
                </a:cubicBezTo>
                <a:cubicBezTo>
                  <a:pt x="1384" y="580"/>
                  <a:pt x="1399" y="645"/>
                  <a:pt x="1410" y="713"/>
                </a:cubicBezTo>
                <a:cubicBezTo>
                  <a:pt x="1407" y="785"/>
                  <a:pt x="1407" y="856"/>
                  <a:pt x="1402" y="928"/>
                </a:cubicBezTo>
                <a:cubicBezTo>
                  <a:pt x="1397" y="994"/>
                  <a:pt x="1361" y="1044"/>
                  <a:pt x="1333" y="1100"/>
                </a:cubicBezTo>
                <a:cubicBezTo>
                  <a:pt x="1325" y="1116"/>
                  <a:pt x="1325" y="1136"/>
                  <a:pt x="1316" y="1152"/>
                </a:cubicBezTo>
                <a:cubicBezTo>
                  <a:pt x="1285" y="1207"/>
                  <a:pt x="1232" y="1285"/>
                  <a:pt x="1170" y="1307"/>
                </a:cubicBezTo>
                <a:cubicBezTo>
                  <a:pt x="1102" y="1371"/>
                  <a:pt x="1008" y="1387"/>
                  <a:pt x="920" y="1410"/>
                </a:cubicBezTo>
                <a:cubicBezTo>
                  <a:pt x="783" y="1407"/>
                  <a:pt x="645" y="1406"/>
                  <a:pt x="508" y="1401"/>
                </a:cubicBezTo>
                <a:cubicBezTo>
                  <a:pt x="463" y="1399"/>
                  <a:pt x="429" y="1387"/>
                  <a:pt x="387" y="1375"/>
                </a:cubicBezTo>
                <a:cubicBezTo>
                  <a:pt x="352" y="1365"/>
                  <a:pt x="307" y="1359"/>
                  <a:pt x="275" y="1341"/>
                </a:cubicBezTo>
                <a:cubicBezTo>
                  <a:pt x="195" y="1296"/>
                  <a:pt x="140" y="1225"/>
                  <a:pt x="78" y="1160"/>
                </a:cubicBezTo>
                <a:cubicBezTo>
                  <a:pt x="54" y="1094"/>
                  <a:pt x="87" y="1179"/>
                  <a:pt x="52" y="1109"/>
                </a:cubicBezTo>
                <a:cubicBezTo>
                  <a:pt x="25" y="1054"/>
                  <a:pt x="10" y="988"/>
                  <a:pt x="0" y="928"/>
                </a:cubicBezTo>
                <a:cubicBezTo>
                  <a:pt x="6" y="812"/>
                  <a:pt x="5" y="661"/>
                  <a:pt x="61" y="550"/>
                </a:cubicBezTo>
                <a:cubicBezTo>
                  <a:pt x="106" y="460"/>
                  <a:pt x="173" y="381"/>
                  <a:pt x="233" y="301"/>
                </a:cubicBezTo>
                <a:cubicBezTo>
                  <a:pt x="323" y="182"/>
                  <a:pt x="424" y="90"/>
                  <a:pt x="568" y="43"/>
                </a:cubicBezTo>
                <a:cubicBezTo>
                  <a:pt x="630" y="23"/>
                  <a:pt x="682" y="0"/>
                  <a:pt x="748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32" name="Freeform 6"/>
          <p:cNvSpPr>
            <a:spLocks/>
          </p:cNvSpPr>
          <p:nvPr/>
        </p:nvSpPr>
        <p:spPr bwMode="auto">
          <a:xfrm>
            <a:off x="5510213" y="1716088"/>
            <a:ext cx="2541587" cy="231775"/>
          </a:xfrm>
          <a:custGeom>
            <a:avLst/>
            <a:gdLst>
              <a:gd name="T0" fmla="*/ 2147483647 w 1601"/>
              <a:gd name="T1" fmla="*/ 2147483647 h 146"/>
              <a:gd name="T2" fmla="*/ 2147483647 w 1601"/>
              <a:gd name="T3" fmla="*/ 2147483647 h 146"/>
              <a:gd name="T4" fmla="*/ 2147483647 w 1601"/>
              <a:gd name="T5" fmla="*/ 0 h 146"/>
              <a:gd name="T6" fmla="*/ 2147483647 w 1601"/>
              <a:gd name="T7" fmla="*/ 2147483647 h 146"/>
              <a:gd name="T8" fmla="*/ 2147483647 w 1601"/>
              <a:gd name="T9" fmla="*/ 2147483647 h 146"/>
              <a:gd name="T10" fmla="*/ 2147483647 w 1601"/>
              <a:gd name="T11" fmla="*/ 2147483647 h 14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01"/>
              <a:gd name="T19" fmla="*/ 0 h 146"/>
              <a:gd name="T20" fmla="*/ 1601 w 1601"/>
              <a:gd name="T21" fmla="*/ 146 h 14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01" h="146">
                <a:moveTo>
                  <a:pt x="45" y="146"/>
                </a:moveTo>
                <a:cubicBezTo>
                  <a:pt x="45" y="146"/>
                  <a:pt x="0" y="98"/>
                  <a:pt x="132" y="74"/>
                </a:cubicBezTo>
                <a:cubicBezTo>
                  <a:pt x="264" y="50"/>
                  <a:pt x="631" y="7"/>
                  <a:pt x="836" y="0"/>
                </a:cubicBezTo>
                <a:cubicBezTo>
                  <a:pt x="1068" y="5"/>
                  <a:pt x="1171" y="5"/>
                  <a:pt x="1360" y="34"/>
                </a:cubicBezTo>
                <a:cubicBezTo>
                  <a:pt x="1423" y="56"/>
                  <a:pt x="1486" y="73"/>
                  <a:pt x="1549" y="94"/>
                </a:cubicBezTo>
                <a:cubicBezTo>
                  <a:pt x="1583" y="105"/>
                  <a:pt x="1601" y="108"/>
                  <a:pt x="1601" y="14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34" name="Text Box 9"/>
          <p:cNvSpPr txBox="1">
            <a:spLocks noChangeArrowheads="1"/>
          </p:cNvSpPr>
          <p:nvPr/>
        </p:nvSpPr>
        <p:spPr bwMode="auto">
          <a:xfrm>
            <a:off x="3257550" y="1254125"/>
            <a:ext cx="339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+mn-lt"/>
              </a:rPr>
              <a:t>2</a:t>
            </a:r>
          </a:p>
        </p:txBody>
      </p:sp>
      <p:sp>
        <p:nvSpPr>
          <p:cNvPr id="73735" name="Text Box 10"/>
          <p:cNvSpPr txBox="1">
            <a:spLocks noChangeArrowheads="1"/>
          </p:cNvSpPr>
          <p:nvPr/>
        </p:nvSpPr>
        <p:spPr bwMode="auto">
          <a:xfrm>
            <a:off x="5619750" y="2397125"/>
            <a:ext cx="339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+mn-lt"/>
              </a:rPr>
              <a:t>4</a:t>
            </a:r>
          </a:p>
        </p:txBody>
      </p:sp>
      <p:sp>
        <p:nvSpPr>
          <p:cNvPr id="73736" name="Text Box 12"/>
          <p:cNvSpPr txBox="1">
            <a:spLocks noChangeArrowheads="1"/>
          </p:cNvSpPr>
          <p:nvPr/>
        </p:nvSpPr>
        <p:spPr bwMode="auto">
          <a:xfrm>
            <a:off x="5543550" y="3463925"/>
            <a:ext cx="339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+mn-lt"/>
              </a:rPr>
              <a:t>5</a:t>
            </a:r>
          </a:p>
        </p:txBody>
      </p:sp>
      <p:sp>
        <p:nvSpPr>
          <p:cNvPr id="73737" name="Text Box 16"/>
          <p:cNvSpPr txBox="1">
            <a:spLocks noChangeArrowheads="1"/>
          </p:cNvSpPr>
          <p:nvPr/>
        </p:nvSpPr>
        <p:spPr bwMode="auto">
          <a:xfrm>
            <a:off x="4095750" y="3311525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+mn-lt"/>
              </a:rPr>
              <a:t>7</a:t>
            </a:r>
          </a:p>
        </p:txBody>
      </p:sp>
      <p:sp>
        <p:nvSpPr>
          <p:cNvPr id="73738" name="AutoShape 17"/>
          <p:cNvSpPr>
            <a:spLocks noChangeArrowheads="1"/>
          </p:cNvSpPr>
          <p:nvPr/>
        </p:nvSpPr>
        <p:spPr bwMode="auto">
          <a:xfrm rot="-142452">
            <a:off x="2266950" y="1635125"/>
            <a:ext cx="609600" cy="152400"/>
          </a:xfrm>
          <a:prstGeom prst="rightArrow">
            <a:avLst>
              <a:gd name="adj1" fmla="val 100000"/>
              <a:gd name="adj2" fmla="val 94963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/>
          </a:p>
        </p:txBody>
      </p:sp>
      <p:sp>
        <p:nvSpPr>
          <p:cNvPr id="73739" name="AutoShape 18"/>
          <p:cNvSpPr>
            <a:spLocks noChangeArrowheads="1"/>
          </p:cNvSpPr>
          <p:nvPr/>
        </p:nvSpPr>
        <p:spPr bwMode="auto">
          <a:xfrm rot="-34102">
            <a:off x="3255963" y="1633538"/>
            <a:ext cx="381000" cy="152400"/>
          </a:xfrm>
          <a:prstGeom prst="rightArrow">
            <a:avLst>
              <a:gd name="adj1" fmla="val 100000"/>
              <a:gd name="adj2" fmla="val 59352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/>
          </a:p>
        </p:txBody>
      </p:sp>
      <p:sp>
        <p:nvSpPr>
          <p:cNvPr id="73740" name="AutoShape 19"/>
          <p:cNvSpPr>
            <a:spLocks noChangeArrowheads="1"/>
          </p:cNvSpPr>
          <p:nvPr/>
        </p:nvSpPr>
        <p:spPr bwMode="auto">
          <a:xfrm rot="121676">
            <a:off x="3943350" y="1635125"/>
            <a:ext cx="609600" cy="152400"/>
          </a:xfrm>
          <a:prstGeom prst="rightArrow">
            <a:avLst>
              <a:gd name="adj1" fmla="val 100000"/>
              <a:gd name="adj2" fmla="val 94963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/>
          </a:p>
        </p:txBody>
      </p:sp>
      <p:sp>
        <p:nvSpPr>
          <p:cNvPr id="73741" name="AutoShape 20"/>
          <p:cNvSpPr>
            <a:spLocks noChangeArrowheads="1"/>
          </p:cNvSpPr>
          <p:nvPr/>
        </p:nvSpPr>
        <p:spPr bwMode="auto">
          <a:xfrm rot="3554498">
            <a:off x="5695950" y="2397125"/>
            <a:ext cx="609600" cy="152400"/>
          </a:xfrm>
          <a:prstGeom prst="rightArrow">
            <a:avLst>
              <a:gd name="adj1" fmla="val 100000"/>
              <a:gd name="adj2" fmla="val 94963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/>
          </a:p>
        </p:txBody>
      </p:sp>
      <p:sp>
        <p:nvSpPr>
          <p:cNvPr id="73742" name="AutoShape 21"/>
          <p:cNvSpPr>
            <a:spLocks noChangeArrowheads="1"/>
          </p:cNvSpPr>
          <p:nvPr/>
        </p:nvSpPr>
        <p:spPr bwMode="auto">
          <a:xfrm rot="-10708640">
            <a:off x="4781550" y="4073525"/>
            <a:ext cx="609600" cy="152400"/>
          </a:xfrm>
          <a:prstGeom prst="rightArrow">
            <a:avLst>
              <a:gd name="adj1" fmla="val 100000"/>
              <a:gd name="adj2" fmla="val 94963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/>
          </a:p>
        </p:txBody>
      </p:sp>
      <p:sp>
        <p:nvSpPr>
          <p:cNvPr id="73743" name="AutoShape 22"/>
          <p:cNvSpPr>
            <a:spLocks noChangeArrowheads="1"/>
          </p:cNvSpPr>
          <p:nvPr/>
        </p:nvSpPr>
        <p:spPr bwMode="auto">
          <a:xfrm rot="7507036">
            <a:off x="5676900" y="3657600"/>
            <a:ext cx="692150" cy="152400"/>
          </a:xfrm>
          <a:prstGeom prst="rightArrow">
            <a:avLst>
              <a:gd name="adj1" fmla="val 100000"/>
              <a:gd name="adj2" fmla="val 107823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/>
          </a:p>
        </p:txBody>
      </p:sp>
      <p:sp>
        <p:nvSpPr>
          <p:cNvPr id="73744" name="AutoShape 23"/>
          <p:cNvSpPr>
            <a:spLocks noChangeArrowheads="1"/>
          </p:cNvSpPr>
          <p:nvPr/>
        </p:nvSpPr>
        <p:spPr bwMode="auto">
          <a:xfrm rot="-6515132">
            <a:off x="3790950" y="3540125"/>
            <a:ext cx="609600" cy="152400"/>
          </a:xfrm>
          <a:prstGeom prst="rightArrow">
            <a:avLst>
              <a:gd name="adj1" fmla="val 100000"/>
              <a:gd name="adj2" fmla="val 94963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/>
          </a:p>
        </p:txBody>
      </p:sp>
      <p:sp>
        <p:nvSpPr>
          <p:cNvPr id="73745" name="AutoShape 24"/>
          <p:cNvSpPr>
            <a:spLocks noChangeArrowheads="1"/>
          </p:cNvSpPr>
          <p:nvPr/>
        </p:nvSpPr>
        <p:spPr bwMode="auto">
          <a:xfrm rot="-3332170">
            <a:off x="3867150" y="2473325"/>
            <a:ext cx="914400" cy="152400"/>
          </a:xfrm>
          <a:prstGeom prst="rightArrow">
            <a:avLst>
              <a:gd name="adj1" fmla="val 100000"/>
              <a:gd name="adj2" fmla="val 142444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/>
          </a:p>
        </p:txBody>
      </p:sp>
      <p:sp>
        <p:nvSpPr>
          <p:cNvPr id="73746" name="AutoShape 25"/>
          <p:cNvSpPr>
            <a:spLocks noChangeArrowheads="1"/>
          </p:cNvSpPr>
          <p:nvPr/>
        </p:nvSpPr>
        <p:spPr bwMode="auto">
          <a:xfrm rot="-506674">
            <a:off x="5848350" y="1711325"/>
            <a:ext cx="609600" cy="152400"/>
          </a:xfrm>
          <a:prstGeom prst="rightArrow">
            <a:avLst>
              <a:gd name="adj1" fmla="val 100000"/>
              <a:gd name="adj2" fmla="val 94963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/>
          </a:p>
        </p:txBody>
      </p:sp>
      <p:sp>
        <p:nvSpPr>
          <p:cNvPr id="73747" name="AutoShape 26"/>
          <p:cNvSpPr>
            <a:spLocks noChangeArrowheads="1"/>
          </p:cNvSpPr>
          <p:nvPr/>
        </p:nvSpPr>
        <p:spPr bwMode="auto">
          <a:xfrm rot="934885">
            <a:off x="7372350" y="1711325"/>
            <a:ext cx="609600" cy="152400"/>
          </a:xfrm>
          <a:prstGeom prst="rightArrow">
            <a:avLst>
              <a:gd name="adj1" fmla="val 100000"/>
              <a:gd name="adj2" fmla="val 94963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/>
          </a:p>
        </p:txBody>
      </p:sp>
      <p:sp>
        <p:nvSpPr>
          <p:cNvPr id="73748" name="Freeform 27"/>
          <p:cNvSpPr>
            <a:spLocks/>
          </p:cNvSpPr>
          <p:nvPr/>
        </p:nvSpPr>
        <p:spPr bwMode="auto">
          <a:xfrm>
            <a:off x="1754188" y="1701800"/>
            <a:ext cx="3921125" cy="217488"/>
          </a:xfrm>
          <a:custGeom>
            <a:avLst/>
            <a:gdLst>
              <a:gd name="T0" fmla="*/ 0 w 2470"/>
              <a:gd name="T1" fmla="*/ 2147483647 h 137"/>
              <a:gd name="T2" fmla="*/ 2147483647 w 2470"/>
              <a:gd name="T3" fmla="*/ 0 h 137"/>
              <a:gd name="T4" fmla="*/ 2147483647 w 2470"/>
              <a:gd name="T5" fmla="*/ 2147483647 h 137"/>
              <a:gd name="T6" fmla="*/ 2147483647 w 2470"/>
              <a:gd name="T7" fmla="*/ 2147483647 h 137"/>
              <a:gd name="T8" fmla="*/ 0 60000 65536"/>
              <a:gd name="T9" fmla="*/ 0 60000 65536"/>
              <a:gd name="T10" fmla="*/ 0 60000 65536"/>
              <a:gd name="T11" fmla="*/ 0 60000 65536"/>
              <a:gd name="T12" fmla="*/ 0 w 2470"/>
              <a:gd name="T13" fmla="*/ 0 h 137"/>
              <a:gd name="T14" fmla="*/ 2470 w 2470"/>
              <a:gd name="T15" fmla="*/ 137 h 1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70" h="137">
                <a:moveTo>
                  <a:pt x="0" y="78"/>
                </a:moveTo>
                <a:cubicBezTo>
                  <a:pt x="130" y="32"/>
                  <a:pt x="584" y="6"/>
                  <a:pt x="718" y="0"/>
                </a:cubicBezTo>
                <a:cubicBezTo>
                  <a:pt x="1088" y="0"/>
                  <a:pt x="1969" y="10"/>
                  <a:pt x="2228" y="41"/>
                </a:cubicBezTo>
                <a:cubicBezTo>
                  <a:pt x="2470" y="64"/>
                  <a:pt x="2102" y="137"/>
                  <a:pt x="2171" y="137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49" name="Rectangle 28"/>
          <p:cNvSpPr>
            <a:spLocks noChangeArrowheads="1"/>
          </p:cNvSpPr>
          <p:nvPr/>
        </p:nvSpPr>
        <p:spPr bwMode="auto">
          <a:xfrm>
            <a:off x="2965450" y="4267200"/>
            <a:ext cx="43905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latin typeface="Calibri" charset="0"/>
              </a:rPr>
              <a:t>+1 </a:t>
            </a:r>
            <a:r>
              <a:rPr lang="en-US" sz="2400" dirty="0" smtClean="0">
                <a:latin typeface="Calibri" charset="0"/>
              </a:rPr>
              <a:t> +</a:t>
            </a:r>
            <a:r>
              <a:rPr lang="en-US" sz="2400" dirty="0">
                <a:latin typeface="Calibri" charset="0"/>
              </a:rPr>
              <a:t>2 </a:t>
            </a:r>
            <a:r>
              <a:rPr lang="en-US" sz="2400" dirty="0" smtClean="0">
                <a:latin typeface="Calibri" charset="0"/>
              </a:rPr>
              <a:t> +</a:t>
            </a:r>
            <a:r>
              <a:rPr lang="en-US" sz="2400" dirty="0">
                <a:latin typeface="Calibri" charset="0"/>
              </a:rPr>
              <a:t>3 </a:t>
            </a:r>
            <a:r>
              <a:rPr lang="en-US" sz="2400" dirty="0" smtClean="0">
                <a:latin typeface="Calibri" charset="0"/>
              </a:rPr>
              <a:t> </a:t>
            </a:r>
            <a:r>
              <a:rPr lang="en-US" sz="2400" dirty="0" smtClean="0">
                <a:solidFill>
                  <a:schemeClr val="hlink"/>
                </a:solidFill>
                <a:latin typeface="Calibri" charset="0"/>
              </a:rPr>
              <a:t>-</a:t>
            </a:r>
            <a:r>
              <a:rPr lang="en-US" sz="2400" dirty="0">
                <a:solidFill>
                  <a:schemeClr val="hlink"/>
                </a:solidFill>
                <a:latin typeface="Calibri" charset="0"/>
              </a:rPr>
              <a:t>8 </a:t>
            </a:r>
            <a:r>
              <a:rPr lang="en-US" sz="2400" dirty="0" smtClean="0">
                <a:solidFill>
                  <a:schemeClr val="hlink"/>
                </a:solidFill>
                <a:latin typeface="Calibri" charset="0"/>
              </a:rPr>
              <a:t> -</a:t>
            </a:r>
            <a:r>
              <a:rPr lang="en-US" sz="2400" dirty="0">
                <a:solidFill>
                  <a:schemeClr val="hlink"/>
                </a:solidFill>
                <a:latin typeface="Calibri" charset="0"/>
              </a:rPr>
              <a:t>7 </a:t>
            </a:r>
            <a:r>
              <a:rPr lang="en-US" sz="2400" dirty="0" smtClean="0">
                <a:solidFill>
                  <a:schemeClr val="hlink"/>
                </a:solidFill>
                <a:latin typeface="Calibri" charset="0"/>
              </a:rPr>
              <a:t> -</a:t>
            </a:r>
            <a:r>
              <a:rPr lang="en-US" sz="2400" dirty="0">
                <a:solidFill>
                  <a:schemeClr val="hlink"/>
                </a:solidFill>
                <a:latin typeface="Calibri" charset="0"/>
              </a:rPr>
              <a:t>6 </a:t>
            </a:r>
            <a:r>
              <a:rPr lang="en-US" sz="2400" dirty="0" smtClean="0">
                <a:solidFill>
                  <a:schemeClr val="hlink"/>
                </a:solidFill>
                <a:latin typeface="Calibri" charset="0"/>
              </a:rPr>
              <a:t> -5  </a:t>
            </a:r>
            <a:r>
              <a:rPr lang="en-US" sz="2400" dirty="0">
                <a:solidFill>
                  <a:schemeClr val="hlink"/>
                </a:solidFill>
                <a:latin typeface="Calibri" charset="0"/>
              </a:rPr>
              <a:t>-4 </a:t>
            </a:r>
            <a:r>
              <a:rPr lang="en-US" sz="2400" dirty="0" smtClean="0">
                <a:solidFill>
                  <a:schemeClr val="hlink"/>
                </a:solidFill>
                <a:latin typeface="Calibri" charset="0"/>
              </a:rPr>
              <a:t> </a:t>
            </a:r>
            <a:r>
              <a:rPr lang="en-US" sz="2400" dirty="0" smtClean="0">
                <a:latin typeface="Calibri" charset="0"/>
              </a:rPr>
              <a:t>+</a:t>
            </a:r>
            <a:r>
              <a:rPr lang="en-US" sz="2400" dirty="0">
                <a:latin typeface="Calibri" charset="0"/>
              </a:rPr>
              <a:t>9 </a:t>
            </a:r>
            <a:r>
              <a:rPr lang="en-US" sz="2400" dirty="0" smtClean="0">
                <a:latin typeface="Calibri" charset="0"/>
              </a:rPr>
              <a:t> +</a:t>
            </a:r>
            <a:r>
              <a:rPr lang="en-US" sz="2400" dirty="0">
                <a:latin typeface="Calibri" charset="0"/>
              </a:rPr>
              <a:t>10</a:t>
            </a:r>
          </a:p>
        </p:txBody>
      </p:sp>
      <p:sp>
        <p:nvSpPr>
          <p:cNvPr id="73751" name="Text Box 11"/>
          <p:cNvSpPr txBox="1">
            <a:spLocks noChangeArrowheads="1"/>
          </p:cNvSpPr>
          <p:nvPr/>
        </p:nvSpPr>
        <p:spPr bwMode="auto">
          <a:xfrm>
            <a:off x="4038600" y="1219200"/>
            <a:ext cx="339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+mn-lt"/>
              </a:rPr>
              <a:t>3</a:t>
            </a:r>
          </a:p>
        </p:txBody>
      </p:sp>
      <p:sp>
        <p:nvSpPr>
          <p:cNvPr id="73752" name="Text Box 17"/>
          <p:cNvSpPr txBox="1">
            <a:spLocks noChangeArrowheads="1"/>
          </p:cNvSpPr>
          <p:nvPr/>
        </p:nvSpPr>
        <p:spPr bwMode="auto">
          <a:xfrm>
            <a:off x="4343400" y="25146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+mn-lt"/>
              </a:rPr>
              <a:t>8</a:t>
            </a:r>
          </a:p>
        </p:txBody>
      </p:sp>
      <p:sp>
        <p:nvSpPr>
          <p:cNvPr id="73753" name="Text Box 14"/>
          <p:cNvSpPr txBox="1">
            <a:spLocks noChangeArrowheads="1"/>
          </p:cNvSpPr>
          <p:nvPr/>
        </p:nvSpPr>
        <p:spPr bwMode="auto">
          <a:xfrm>
            <a:off x="7296150" y="1733550"/>
            <a:ext cx="4953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+mn-lt"/>
              </a:rPr>
              <a:t>10</a:t>
            </a:r>
          </a:p>
        </p:txBody>
      </p:sp>
      <p:sp>
        <p:nvSpPr>
          <p:cNvPr id="73754" name="Text Box 16"/>
          <p:cNvSpPr txBox="1">
            <a:spLocks noChangeArrowheads="1"/>
          </p:cNvSpPr>
          <p:nvPr/>
        </p:nvSpPr>
        <p:spPr bwMode="auto">
          <a:xfrm>
            <a:off x="4964113" y="3646488"/>
            <a:ext cx="339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+mn-lt"/>
              </a:rPr>
              <a:t>6</a:t>
            </a:r>
          </a:p>
        </p:txBody>
      </p:sp>
      <p:sp>
        <p:nvSpPr>
          <p:cNvPr id="73755" name="Text Box 18"/>
          <p:cNvSpPr txBox="1">
            <a:spLocks noChangeArrowheads="1"/>
          </p:cNvSpPr>
          <p:nvPr/>
        </p:nvSpPr>
        <p:spPr bwMode="auto">
          <a:xfrm>
            <a:off x="6049963" y="1800225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+mn-lt"/>
              </a:rPr>
              <a:t>9</a:t>
            </a:r>
          </a:p>
        </p:txBody>
      </p:sp>
      <p:sp>
        <p:nvSpPr>
          <p:cNvPr id="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Reversals</a:t>
            </a:r>
            <a:br>
              <a:rPr lang="en-US" dirty="0">
                <a:latin typeface="Calibri"/>
                <a:cs typeface="Calibri"/>
              </a:rPr>
            </a:br>
            <a:endParaRPr lang="en-US" dirty="0">
              <a:solidFill>
                <a:schemeClr val="accent1"/>
              </a:solidFill>
              <a:latin typeface="Calibri"/>
              <a:cs typeface="Calibri"/>
            </a:endParaRPr>
          </a:p>
        </p:txBody>
      </p:sp>
      <p:sp>
        <p:nvSpPr>
          <p:cNvPr id="26" name="Text Box 10"/>
          <p:cNvSpPr txBox="1">
            <a:spLocks noChangeArrowheads="1"/>
          </p:cNvSpPr>
          <p:nvPr/>
        </p:nvSpPr>
        <p:spPr bwMode="auto">
          <a:xfrm>
            <a:off x="2251075" y="1219200"/>
            <a:ext cx="339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+mn-lt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987345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Freeform 3"/>
          <p:cNvSpPr>
            <a:spLocks/>
          </p:cNvSpPr>
          <p:nvPr/>
        </p:nvSpPr>
        <p:spPr bwMode="auto">
          <a:xfrm>
            <a:off x="3997325" y="1920875"/>
            <a:ext cx="2238375" cy="2238375"/>
          </a:xfrm>
          <a:custGeom>
            <a:avLst/>
            <a:gdLst>
              <a:gd name="T0" fmla="*/ 2147483647 w 1410"/>
              <a:gd name="T1" fmla="*/ 2147483647 h 1410"/>
              <a:gd name="T2" fmla="*/ 2147483647 w 1410"/>
              <a:gd name="T3" fmla="*/ 2147483647 h 1410"/>
              <a:gd name="T4" fmla="*/ 2147483647 w 1410"/>
              <a:gd name="T5" fmla="*/ 2147483647 h 1410"/>
              <a:gd name="T6" fmla="*/ 2147483647 w 1410"/>
              <a:gd name="T7" fmla="*/ 2147483647 h 1410"/>
              <a:gd name="T8" fmla="*/ 2147483647 w 1410"/>
              <a:gd name="T9" fmla="*/ 2147483647 h 1410"/>
              <a:gd name="T10" fmla="*/ 2147483647 w 1410"/>
              <a:gd name="T11" fmla="*/ 2147483647 h 1410"/>
              <a:gd name="T12" fmla="*/ 2147483647 w 1410"/>
              <a:gd name="T13" fmla="*/ 2147483647 h 1410"/>
              <a:gd name="T14" fmla="*/ 2147483647 w 1410"/>
              <a:gd name="T15" fmla="*/ 2147483647 h 1410"/>
              <a:gd name="T16" fmla="*/ 2147483647 w 1410"/>
              <a:gd name="T17" fmla="*/ 2147483647 h 1410"/>
              <a:gd name="T18" fmla="*/ 2147483647 w 1410"/>
              <a:gd name="T19" fmla="*/ 2147483647 h 1410"/>
              <a:gd name="T20" fmla="*/ 2147483647 w 1410"/>
              <a:gd name="T21" fmla="*/ 2147483647 h 1410"/>
              <a:gd name="T22" fmla="*/ 2147483647 w 1410"/>
              <a:gd name="T23" fmla="*/ 2147483647 h 1410"/>
              <a:gd name="T24" fmla="*/ 2147483647 w 1410"/>
              <a:gd name="T25" fmla="*/ 2147483647 h 1410"/>
              <a:gd name="T26" fmla="*/ 2147483647 w 1410"/>
              <a:gd name="T27" fmla="*/ 2147483647 h 1410"/>
              <a:gd name="T28" fmla="*/ 2147483647 w 1410"/>
              <a:gd name="T29" fmla="*/ 2147483647 h 1410"/>
              <a:gd name="T30" fmla="*/ 2147483647 w 1410"/>
              <a:gd name="T31" fmla="*/ 2147483647 h 1410"/>
              <a:gd name="T32" fmla="*/ 2147483647 w 1410"/>
              <a:gd name="T33" fmla="*/ 2147483647 h 1410"/>
              <a:gd name="T34" fmla="*/ 0 w 1410"/>
              <a:gd name="T35" fmla="*/ 2147483647 h 1410"/>
              <a:gd name="T36" fmla="*/ 2147483647 w 1410"/>
              <a:gd name="T37" fmla="*/ 2147483647 h 1410"/>
              <a:gd name="T38" fmla="*/ 2147483647 w 1410"/>
              <a:gd name="T39" fmla="*/ 2147483647 h 1410"/>
              <a:gd name="T40" fmla="*/ 2147483647 w 1410"/>
              <a:gd name="T41" fmla="*/ 2147483647 h 1410"/>
              <a:gd name="T42" fmla="*/ 2147483647 w 1410"/>
              <a:gd name="T43" fmla="*/ 0 h 141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1410"/>
              <a:gd name="T67" fmla="*/ 0 h 1410"/>
              <a:gd name="T68" fmla="*/ 1410 w 1410"/>
              <a:gd name="T69" fmla="*/ 1410 h 1410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1410" h="1410">
                <a:moveTo>
                  <a:pt x="998" y="17"/>
                </a:moveTo>
                <a:cubicBezTo>
                  <a:pt x="1048" y="67"/>
                  <a:pt x="1024" y="49"/>
                  <a:pt x="1066" y="77"/>
                </a:cubicBezTo>
                <a:cubicBezTo>
                  <a:pt x="1088" y="109"/>
                  <a:pt x="1121" y="124"/>
                  <a:pt x="1144" y="155"/>
                </a:cubicBezTo>
                <a:cubicBezTo>
                  <a:pt x="1180" y="204"/>
                  <a:pt x="1212" y="259"/>
                  <a:pt x="1256" y="301"/>
                </a:cubicBezTo>
                <a:cubicBezTo>
                  <a:pt x="1265" y="329"/>
                  <a:pt x="1299" y="378"/>
                  <a:pt x="1299" y="378"/>
                </a:cubicBezTo>
                <a:cubicBezTo>
                  <a:pt x="1314" y="425"/>
                  <a:pt x="1341" y="469"/>
                  <a:pt x="1359" y="516"/>
                </a:cubicBezTo>
                <a:cubicBezTo>
                  <a:pt x="1384" y="580"/>
                  <a:pt x="1399" y="645"/>
                  <a:pt x="1410" y="713"/>
                </a:cubicBezTo>
                <a:cubicBezTo>
                  <a:pt x="1407" y="785"/>
                  <a:pt x="1407" y="856"/>
                  <a:pt x="1402" y="928"/>
                </a:cubicBezTo>
                <a:cubicBezTo>
                  <a:pt x="1397" y="994"/>
                  <a:pt x="1361" y="1044"/>
                  <a:pt x="1333" y="1100"/>
                </a:cubicBezTo>
                <a:cubicBezTo>
                  <a:pt x="1325" y="1116"/>
                  <a:pt x="1325" y="1136"/>
                  <a:pt x="1316" y="1152"/>
                </a:cubicBezTo>
                <a:cubicBezTo>
                  <a:pt x="1285" y="1207"/>
                  <a:pt x="1232" y="1285"/>
                  <a:pt x="1170" y="1307"/>
                </a:cubicBezTo>
                <a:cubicBezTo>
                  <a:pt x="1102" y="1371"/>
                  <a:pt x="1008" y="1387"/>
                  <a:pt x="920" y="1410"/>
                </a:cubicBezTo>
                <a:cubicBezTo>
                  <a:pt x="783" y="1407"/>
                  <a:pt x="645" y="1406"/>
                  <a:pt x="508" y="1401"/>
                </a:cubicBezTo>
                <a:cubicBezTo>
                  <a:pt x="463" y="1399"/>
                  <a:pt x="429" y="1387"/>
                  <a:pt x="387" y="1375"/>
                </a:cubicBezTo>
                <a:cubicBezTo>
                  <a:pt x="352" y="1365"/>
                  <a:pt x="307" y="1359"/>
                  <a:pt x="275" y="1341"/>
                </a:cubicBezTo>
                <a:cubicBezTo>
                  <a:pt x="195" y="1296"/>
                  <a:pt x="140" y="1225"/>
                  <a:pt x="78" y="1160"/>
                </a:cubicBezTo>
                <a:cubicBezTo>
                  <a:pt x="54" y="1094"/>
                  <a:pt x="87" y="1179"/>
                  <a:pt x="52" y="1109"/>
                </a:cubicBezTo>
                <a:cubicBezTo>
                  <a:pt x="25" y="1054"/>
                  <a:pt x="10" y="988"/>
                  <a:pt x="0" y="928"/>
                </a:cubicBezTo>
                <a:cubicBezTo>
                  <a:pt x="6" y="812"/>
                  <a:pt x="5" y="661"/>
                  <a:pt x="61" y="550"/>
                </a:cubicBezTo>
                <a:cubicBezTo>
                  <a:pt x="106" y="460"/>
                  <a:pt x="173" y="381"/>
                  <a:pt x="233" y="301"/>
                </a:cubicBezTo>
                <a:cubicBezTo>
                  <a:pt x="323" y="182"/>
                  <a:pt x="424" y="90"/>
                  <a:pt x="568" y="43"/>
                </a:cubicBezTo>
                <a:cubicBezTo>
                  <a:pt x="630" y="23"/>
                  <a:pt x="682" y="0"/>
                  <a:pt x="748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80" name="Freeform 4"/>
          <p:cNvSpPr>
            <a:spLocks/>
          </p:cNvSpPr>
          <p:nvPr/>
        </p:nvSpPr>
        <p:spPr bwMode="auto">
          <a:xfrm>
            <a:off x="5510213" y="1716088"/>
            <a:ext cx="2541587" cy="231775"/>
          </a:xfrm>
          <a:custGeom>
            <a:avLst/>
            <a:gdLst>
              <a:gd name="T0" fmla="*/ 2147483647 w 1601"/>
              <a:gd name="T1" fmla="*/ 2147483647 h 146"/>
              <a:gd name="T2" fmla="*/ 2147483647 w 1601"/>
              <a:gd name="T3" fmla="*/ 2147483647 h 146"/>
              <a:gd name="T4" fmla="*/ 2147483647 w 1601"/>
              <a:gd name="T5" fmla="*/ 0 h 146"/>
              <a:gd name="T6" fmla="*/ 2147483647 w 1601"/>
              <a:gd name="T7" fmla="*/ 2147483647 h 146"/>
              <a:gd name="T8" fmla="*/ 2147483647 w 1601"/>
              <a:gd name="T9" fmla="*/ 2147483647 h 146"/>
              <a:gd name="T10" fmla="*/ 2147483647 w 1601"/>
              <a:gd name="T11" fmla="*/ 2147483647 h 14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01"/>
              <a:gd name="T19" fmla="*/ 0 h 146"/>
              <a:gd name="T20" fmla="*/ 1601 w 1601"/>
              <a:gd name="T21" fmla="*/ 146 h 14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01" h="146">
                <a:moveTo>
                  <a:pt x="45" y="146"/>
                </a:moveTo>
                <a:cubicBezTo>
                  <a:pt x="45" y="146"/>
                  <a:pt x="0" y="98"/>
                  <a:pt x="132" y="74"/>
                </a:cubicBezTo>
                <a:cubicBezTo>
                  <a:pt x="264" y="50"/>
                  <a:pt x="631" y="7"/>
                  <a:pt x="836" y="0"/>
                </a:cubicBezTo>
                <a:cubicBezTo>
                  <a:pt x="1068" y="5"/>
                  <a:pt x="1171" y="5"/>
                  <a:pt x="1360" y="34"/>
                </a:cubicBezTo>
                <a:cubicBezTo>
                  <a:pt x="1423" y="56"/>
                  <a:pt x="1486" y="73"/>
                  <a:pt x="1549" y="94"/>
                </a:cubicBezTo>
                <a:cubicBezTo>
                  <a:pt x="1583" y="105"/>
                  <a:pt x="1601" y="108"/>
                  <a:pt x="1601" y="14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81" name="Text Box 5"/>
          <p:cNvSpPr txBox="1">
            <a:spLocks noChangeArrowheads="1"/>
          </p:cNvSpPr>
          <p:nvPr/>
        </p:nvSpPr>
        <p:spPr bwMode="auto">
          <a:xfrm>
            <a:off x="2251075" y="1219200"/>
            <a:ext cx="3406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+mn-lt"/>
              </a:rPr>
              <a:t>1</a:t>
            </a:r>
          </a:p>
        </p:txBody>
      </p:sp>
      <p:sp>
        <p:nvSpPr>
          <p:cNvPr id="75783" name="Text Box 7"/>
          <p:cNvSpPr txBox="1">
            <a:spLocks noChangeArrowheads="1"/>
          </p:cNvSpPr>
          <p:nvPr/>
        </p:nvSpPr>
        <p:spPr bwMode="auto">
          <a:xfrm>
            <a:off x="3257550" y="1254125"/>
            <a:ext cx="3406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+mn-lt"/>
              </a:rPr>
              <a:t>2</a:t>
            </a:r>
          </a:p>
        </p:txBody>
      </p:sp>
      <p:sp>
        <p:nvSpPr>
          <p:cNvPr id="75791" name="AutoShape 15"/>
          <p:cNvSpPr>
            <a:spLocks noChangeArrowheads="1"/>
          </p:cNvSpPr>
          <p:nvPr/>
        </p:nvSpPr>
        <p:spPr bwMode="auto">
          <a:xfrm rot="-142452">
            <a:off x="2266950" y="1635125"/>
            <a:ext cx="609600" cy="152400"/>
          </a:xfrm>
          <a:prstGeom prst="rightArrow">
            <a:avLst>
              <a:gd name="adj1" fmla="val 100000"/>
              <a:gd name="adj2" fmla="val 94963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75792" name="AutoShape 16"/>
          <p:cNvSpPr>
            <a:spLocks noChangeArrowheads="1"/>
          </p:cNvSpPr>
          <p:nvPr/>
        </p:nvSpPr>
        <p:spPr bwMode="auto">
          <a:xfrm rot="-34102">
            <a:off x="3255963" y="1633538"/>
            <a:ext cx="381000" cy="152400"/>
          </a:xfrm>
          <a:prstGeom prst="rightArrow">
            <a:avLst>
              <a:gd name="adj1" fmla="val 100000"/>
              <a:gd name="adj2" fmla="val 59352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75793" name="AutoShape 17"/>
          <p:cNvSpPr>
            <a:spLocks noChangeArrowheads="1"/>
          </p:cNvSpPr>
          <p:nvPr/>
        </p:nvSpPr>
        <p:spPr bwMode="auto">
          <a:xfrm rot="121676">
            <a:off x="3943350" y="1635125"/>
            <a:ext cx="609600" cy="152400"/>
          </a:xfrm>
          <a:prstGeom prst="rightArrow">
            <a:avLst>
              <a:gd name="adj1" fmla="val 100000"/>
              <a:gd name="adj2" fmla="val 94963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75794" name="AutoShape 18"/>
          <p:cNvSpPr>
            <a:spLocks noChangeArrowheads="1"/>
          </p:cNvSpPr>
          <p:nvPr/>
        </p:nvSpPr>
        <p:spPr bwMode="auto">
          <a:xfrm rot="3554498">
            <a:off x="5695950" y="2397125"/>
            <a:ext cx="609600" cy="152400"/>
          </a:xfrm>
          <a:prstGeom prst="rightArrow">
            <a:avLst>
              <a:gd name="adj1" fmla="val 100000"/>
              <a:gd name="adj2" fmla="val 94963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75795" name="AutoShape 19"/>
          <p:cNvSpPr>
            <a:spLocks noChangeArrowheads="1"/>
          </p:cNvSpPr>
          <p:nvPr/>
        </p:nvSpPr>
        <p:spPr bwMode="auto">
          <a:xfrm rot="-10708640">
            <a:off x="4781550" y="4073525"/>
            <a:ext cx="609600" cy="152400"/>
          </a:xfrm>
          <a:prstGeom prst="rightArrow">
            <a:avLst>
              <a:gd name="adj1" fmla="val 100000"/>
              <a:gd name="adj2" fmla="val 94963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75796" name="AutoShape 20"/>
          <p:cNvSpPr>
            <a:spLocks noChangeArrowheads="1"/>
          </p:cNvSpPr>
          <p:nvPr/>
        </p:nvSpPr>
        <p:spPr bwMode="auto">
          <a:xfrm rot="7507036">
            <a:off x="5676900" y="3657600"/>
            <a:ext cx="692150" cy="152400"/>
          </a:xfrm>
          <a:prstGeom prst="rightArrow">
            <a:avLst>
              <a:gd name="adj1" fmla="val 100000"/>
              <a:gd name="adj2" fmla="val 107823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75797" name="AutoShape 21"/>
          <p:cNvSpPr>
            <a:spLocks noChangeArrowheads="1"/>
          </p:cNvSpPr>
          <p:nvPr/>
        </p:nvSpPr>
        <p:spPr bwMode="auto">
          <a:xfrm rot="-6515132">
            <a:off x="3790950" y="3540125"/>
            <a:ext cx="609600" cy="152400"/>
          </a:xfrm>
          <a:prstGeom prst="rightArrow">
            <a:avLst>
              <a:gd name="adj1" fmla="val 100000"/>
              <a:gd name="adj2" fmla="val 94963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75798" name="AutoShape 22"/>
          <p:cNvSpPr>
            <a:spLocks noChangeArrowheads="1"/>
          </p:cNvSpPr>
          <p:nvPr/>
        </p:nvSpPr>
        <p:spPr bwMode="auto">
          <a:xfrm rot="-3332170">
            <a:off x="3867150" y="2473325"/>
            <a:ext cx="914400" cy="152400"/>
          </a:xfrm>
          <a:prstGeom prst="rightArrow">
            <a:avLst>
              <a:gd name="adj1" fmla="val 100000"/>
              <a:gd name="adj2" fmla="val 142444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75799" name="AutoShape 23"/>
          <p:cNvSpPr>
            <a:spLocks noChangeArrowheads="1"/>
          </p:cNvSpPr>
          <p:nvPr/>
        </p:nvSpPr>
        <p:spPr bwMode="auto">
          <a:xfrm rot="-506674">
            <a:off x="5848350" y="1711325"/>
            <a:ext cx="609600" cy="152400"/>
          </a:xfrm>
          <a:prstGeom prst="rightArrow">
            <a:avLst>
              <a:gd name="adj1" fmla="val 100000"/>
              <a:gd name="adj2" fmla="val 94963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75800" name="AutoShape 24"/>
          <p:cNvSpPr>
            <a:spLocks noChangeArrowheads="1"/>
          </p:cNvSpPr>
          <p:nvPr/>
        </p:nvSpPr>
        <p:spPr bwMode="auto">
          <a:xfrm rot="934885">
            <a:off x="7372350" y="1711325"/>
            <a:ext cx="609600" cy="152400"/>
          </a:xfrm>
          <a:prstGeom prst="rightArrow">
            <a:avLst>
              <a:gd name="adj1" fmla="val 100000"/>
              <a:gd name="adj2" fmla="val 94963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75801" name="Freeform 25"/>
          <p:cNvSpPr>
            <a:spLocks/>
          </p:cNvSpPr>
          <p:nvPr/>
        </p:nvSpPr>
        <p:spPr bwMode="auto">
          <a:xfrm>
            <a:off x="1754188" y="1701800"/>
            <a:ext cx="3921125" cy="217488"/>
          </a:xfrm>
          <a:custGeom>
            <a:avLst/>
            <a:gdLst>
              <a:gd name="T0" fmla="*/ 0 w 2470"/>
              <a:gd name="T1" fmla="*/ 2147483647 h 137"/>
              <a:gd name="T2" fmla="*/ 2147483647 w 2470"/>
              <a:gd name="T3" fmla="*/ 0 h 137"/>
              <a:gd name="T4" fmla="*/ 2147483647 w 2470"/>
              <a:gd name="T5" fmla="*/ 2147483647 h 137"/>
              <a:gd name="T6" fmla="*/ 2147483647 w 2470"/>
              <a:gd name="T7" fmla="*/ 2147483647 h 137"/>
              <a:gd name="T8" fmla="*/ 0 60000 65536"/>
              <a:gd name="T9" fmla="*/ 0 60000 65536"/>
              <a:gd name="T10" fmla="*/ 0 60000 65536"/>
              <a:gd name="T11" fmla="*/ 0 60000 65536"/>
              <a:gd name="T12" fmla="*/ 0 w 2470"/>
              <a:gd name="T13" fmla="*/ 0 h 137"/>
              <a:gd name="T14" fmla="*/ 2470 w 2470"/>
              <a:gd name="T15" fmla="*/ 137 h 1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70" h="137">
                <a:moveTo>
                  <a:pt x="0" y="78"/>
                </a:moveTo>
                <a:cubicBezTo>
                  <a:pt x="130" y="32"/>
                  <a:pt x="584" y="6"/>
                  <a:pt x="718" y="0"/>
                </a:cubicBezTo>
                <a:cubicBezTo>
                  <a:pt x="1088" y="0"/>
                  <a:pt x="1969" y="10"/>
                  <a:pt x="2228" y="41"/>
                </a:cubicBezTo>
                <a:cubicBezTo>
                  <a:pt x="2470" y="64"/>
                  <a:pt x="2102" y="137"/>
                  <a:pt x="2171" y="137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803" name="Rectangle 27"/>
          <p:cNvSpPr>
            <a:spLocks noChangeArrowheads="1"/>
          </p:cNvSpPr>
          <p:nvPr/>
        </p:nvSpPr>
        <p:spPr bwMode="auto">
          <a:xfrm>
            <a:off x="0" y="5181600"/>
            <a:ext cx="91440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0"/>
              <a:buNone/>
            </a:pPr>
            <a:r>
              <a:rPr lang="en-US" sz="2400" dirty="0">
                <a:latin typeface="Calibri"/>
                <a:cs typeface="Calibri"/>
              </a:rPr>
              <a:t>The </a:t>
            </a:r>
            <a:r>
              <a:rPr lang="en-US" sz="2400" dirty="0" smtClean="0">
                <a:latin typeface="Calibri"/>
                <a:cs typeface="Calibri"/>
              </a:rPr>
              <a:t>reversal </a:t>
            </a:r>
            <a:r>
              <a:rPr lang="en-US" sz="2400" dirty="0">
                <a:latin typeface="Calibri"/>
                <a:cs typeface="Calibri"/>
              </a:rPr>
              <a:t>introduced two </a:t>
            </a:r>
            <a:r>
              <a:rPr lang="en-US" sz="2400" i="1" dirty="0" smtClean="0">
                <a:solidFill>
                  <a:schemeClr val="hlink"/>
                </a:solidFill>
                <a:latin typeface="Calibri"/>
                <a:cs typeface="Calibri"/>
              </a:rPr>
              <a:t>breakpoints        </a:t>
            </a:r>
            <a:r>
              <a:rPr lang="en-US" sz="2400" dirty="0" smtClean="0">
                <a:latin typeface="Calibri"/>
                <a:cs typeface="Calibri"/>
              </a:rPr>
              <a:t>(</a:t>
            </a:r>
            <a:r>
              <a:rPr lang="en-US" sz="2400" dirty="0">
                <a:latin typeface="Calibri"/>
                <a:cs typeface="Calibri"/>
              </a:rPr>
              <a:t>disruptions in gene order).</a:t>
            </a:r>
            <a:endParaRPr lang="en-US" sz="2400" i="1" dirty="0">
              <a:solidFill>
                <a:schemeClr val="hlink"/>
              </a:solidFill>
              <a:latin typeface="Calibri"/>
              <a:cs typeface="Calibri"/>
            </a:endParaRPr>
          </a:p>
        </p:txBody>
      </p:sp>
      <p:sp>
        <p:nvSpPr>
          <p:cNvPr id="75804" name="AutoShape 28"/>
          <p:cNvSpPr>
            <a:spLocks noChangeArrowheads="1"/>
          </p:cNvSpPr>
          <p:nvPr/>
        </p:nvSpPr>
        <p:spPr bwMode="auto">
          <a:xfrm>
            <a:off x="5524500" y="1676400"/>
            <a:ext cx="304800" cy="304800"/>
          </a:xfrm>
          <a:prstGeom prst="lightningBol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75805" name="AutoShape 29"/>
          <p:cNvSpPr>
            <a:spLocks noChangeArrowheads="1"/>
          </p:cNvSpPr>
          <p:nvPr/>
        </p:nvSpPr>
        <p:spPr bwMode="auto">
          <a:xfrm>
            <a:off x="4635500" y="1574800"/>
            <a:ext cx="304800" cy="304800"/>
          </a:xfrm>
          <a:prstGeom prst="lightningBol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75806" name="AutoShape 30"/>
          <p:cNvSpPr>
            <a:spLocks noChangeArrowheads="1"/>
          </p:cNvSpPr>
          <p:nvPr/>
        </p:nvSpPr>
        <p:spPr bwMode="auto">
          <a:xfrm>
            <a:off x="5215466" y="5223935"/>
            <a:ext cx="304800" cy="304800"/>
          </a:xfrm>
          <a:prstGeom prst="lightningBol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Reversals</a:t>
            </a:r>
            <a:br>
              <a:rPr lang="en-US" dirty="0">
                <a:latin typeface="Calibri"/>
                <a:cs typeface="Calibri"/>
              </a:rPr>
            </a:br>
            <a:endParaRPr lang="en-US" dirty="0">
              <a:solidFill>
                <a:schemeClr val="accent1"/>
              </a:solidFill>
              <a:latin typeface="Calibri"/>
              <a:cs typeface="Calibri"/>
            </a:endParaRPr>
          </a:p>
        </p:txBody>
      </p:sp>
      <p:sp>
        <p:nvSpPr>
          <p:cNvPr id="31" name="AutoShape 30"/>
          <p:cNvSpPr>
            <a:spLocks noChangeArrowheads="1"/>
          </p:cNvSpPr>
          <p:nvPr/>
        </p:nvSpPr>
        <p:spPr bwMode="auto">
          <a:xfrm>
            <a:off x="4237566" y="4550832"/>
            <a:ext cx="304800" cy="304800"/>
          </a:xfrm>
          <a:prstGeom prst="lightningBol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33" name="Rectangle 28"/>
          <p:cNvSpPr>
            <a:spLocks noChangeArrowheads="1"/>
          </p:cNvSpPr>
          <p:nvPr/>
        </p:nvSpPr>
        <p:spPr bwMode="auto">
          <a:xfrm>
            <a:off x="2965450" y="4267200"/>
            <a:ext cx="43905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latin typeface="Calibri" charset="0"/>
              </a:rPr>
              <a:t>+1 </a:t>
            </a:r>
            <a:r>
              <a:rPr lang="en-US" sz="2400" dirty="0" smtClean="0">
                <a:latin typeface="Calibri" charset="0"/>
              </a:rPr>
              <a:t> +</a:t>
            </a:r>
            <a:r>
              <a:rPr lang="en-US" sz="2400" dirty="0">
                <a:latin typeface="Calibri" charset="0"/>
              </a:rPr>
              <a:t>2 </a:t>
            </a:r>
            <a:r>
              <a:rPr lang="en-US" sz="2400" dirty="0" smtClean="0">
                <a:latin typeface="Calibri" charset="0"/>
              </a:rPr>
              <a:t> +</a:t>
            </a:r>
            <a:r>
              <a:rPr lang="en-US" sz="2400" dirty="0">
                <a:latin typeface="Calibri" charset="0"/>
              </a:rPr>
              <a:t>3 </a:t>
            </a:r>
            <a:r>
              <a:rPr lang="en-US" sz="2400" dirty="0" smtClean="0">
                <a:latin typeface="Calibri" charset="0"/>
              </a:rPr>
              <a:t> </a:t>
            </a:r>
            <a:r>
              <a:rPr lang="en-US" sz="2400" dirty="0" smtClean="0">
                <a:solidFill>
                  <a:schemeClr val="hlink"/>
                </a:solidFill>
                <a:latin typeface="Calibri" charset="0"/>
              </a:rPr>
              <a:t>-</a:t>
            </a:r>
            <a:r>
              <a:rPr lang="en-US" sz="2400" dirty="0">
                <a:solidFill>
                  <a:schemeClr val="hlink"/>
                </a:solidFill>
                <a:latin typeface="Calibri" charset="0"/>
              </a:rPr>
              <a:t>8 </a:t>
            </a:r>
            <a:r>
              <a:rPr lang="en-US" sz="2400" dirty="0" smtClean="0">
                <a:solidFill>
                  <a:schemeClr val="hlink"/>
                </a:solidFill>
                <a:latin typeface="Calibri" charset="0"/>
              </a:rPr>
              <a:t> -</a:t>
            </a:r>
            <a:r>
              <a:rPr lang="en-US" sz="2400" dirty="0">
                <a:solidFill>
                  <a:schemeClr val="hlink"/>
                </a:solidFill>
                <a:latin typeface="Calibri" charset="0"/>
              </a:rPr>
              <a:t>7 </a:t>
            </a:r>
            <a:r>
              <a:rPr lang="en-US" sz="2400" dirty="0" smtClean="0">
                <a:solidFill>
                  <a:schemeClr val="hlink"/>
                </a:solidFill>
                <a:latin typeface="Calibri" charset="0"/>
              </a:rPr>
              <a:t> -</a:t>
            </a:r>
            <a:r>
              <a:rPr lang="en-US" sz="2400" dirty="0">
                <a:solidFill>
                  <a:schemeClr val="hlink"/>
                </a:solidFill>
                <a:latin typeface="Calibri" charset="0"/>
              </a:rPr>
              <a:t>6 </a:t>
            </a:r>
            <a:r>
              <a:rPr lang="en-US" sz="2400" dirty="0" smtClean="0">
                <a:solidFill>
                  <a:schemeClr val="hlink"/>
                </a:solidFill>
                <a:latin typeface="Calibri" charset="0"/>
              </a:rPr>
              <a:t> -5  </a:t>
            </a:r>
            <a:r>
              <a:rPr lang="en-US" sz="2400" dirty="0">
                <a:solidFill>
                  <a:schemeClr val="hlink"/>
                </a:solidFill>
                <a:latin typeface="Calibri" charset="0"/>
              </a:rPr>
              <a:t>-4 </a:t>
            </a:r>
            <a:r>
              <a:rPr lang="en-US" sz="2400" dirty="0" smtClean="0">
                <a:solidFill>
                  <a:schemeClr val="hlink"/>
                </a:solidFill>
                <a:latin typeface="Calibri" charset="0"/>
              </a:rPr>
              <a:t> </a:t>
            </a:r>
            <a:r>
              <a:rPr lang="en-US" sz="2400" dirty="0" smtClean="0">
                <a:latin typeface="Calibri" charset="0"/>
              </a:rPr>
              <a:t>+</a:t>
            </a:r>
            <a:r>
              <a:rPr lang="en-US" sz="2400" dirty="0">
                <a:latin typeface="Calibri" charset="0"/>
              </a:rPr>
              <a:t>9 </a:t>
            </a:r>
            <a:r>
              <a:rPr lang="en-US" sz="2400" dirty="0" smtClean="0">
                <a:latin typeface="Calibri" charset="0"/>
              </a:rPr>
              <a:t> +</a:t>
            </a:r>
            <a:r>
              <a:rPr lang="en-US" sz="2400" dirty="0">
                <a:latin typeface="Calibri" charset="0"/>
              </a:rPr>
              <a:t>10</a:t>
            </a:r>
          </a:p>
        </p:txBody>
      </p:sp>
      <p:sp>
        <p:nvSpPr>
          <p:cNvPr id="35" name="AutoShape 30"/>
          <p:cNvSpPr>
            <a:spLocks noChangeArrowheads="1"/>
          </p:cNvSpPr>
          <p:nvPr/>
        </p:nvSpPr>
        <p:spPr bwMode="auto">
          <a:xfrm>
            <a:off x="6163733" y="4538132"/>
            <a:ext cx="304800" cy="304800"/>
          </a:xfrm>
          <a:prstGeom prst="lightningBol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36" name="Text Box 11"/>
          <p:cNvSpPr txBox="1">
            <a:spLocks noChangeArrowheads="1"/>
          </p:cNvSpPr>
          <p:nvPr/>
        </p:nvSpPr>
        <p:spPr bwMode="auto">
          <a:xfrm>
            <a:off x="4038600" y="1219200"/>
            <a:ext cx="339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+mn-lt"/>
              </a:rPr>
              <a:t>3</a:t>
            </a:r>
          </a:p>
        </p:txBody>
      </p:sp>
      <p:sp>
        <p:nvSpPr>
          <p:cNvPr id="37" name="Text Box 14"/>
          <p:cNvSpPr txBox="1">
            <a:spLocks noChangeArrowheads="1"/>
          </p:cNvSpPr>
          <p:nvPr/>
        </p:nvSpPr>
        <p:spPr bwMode="auto">
          <a:xfrm>
            <a:off x="7296150" y="1733550"/>
            <a:ext cx="4953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+mn-lt"/>
              </a:rPr>
              <a:t>10</a:t>
            </a:r>
          </a:p>
        </p:txBody>
      </p:sp>
      <p:sp>
        <p:nvSpPr>
          <p:cNvPr id="38" name="Text Box 18"/>
          <p:cNvSpPr txBox="1">
            <a:spLocks noChangeArrowheads="1"/>
          </p:cNvSpPr>
          <p:nvPr/>
        </p:nvSpPr>
        <p:spPr bwMode="auto">
          <a:xfrm>
            <a:off x="6049963" y="1800225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+mn-lt"/>
              </a:rPr>
              <a:t>9</a:t>
            </a:r>
          </a:p>
        </p:txBody>
      </p:sp>
      <p:sp>
        <p:nvSpPr>
          <p:cNvPr id="39" name="Text Box 17"/>
          <p:cNvSpPr txBox="1">
            <a:spLocks noChangeArrowheads="1"/>
          </p:cNvSpPr>
          <p:nvPr/>
        </p:nvSpPr>
        <p:spPr bwMode="auto">
          <a:xfrm>
            <a:off x="4343400" y="25146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+mn-lt"/>
              </a:rPr>
              <a:t>8</a:t>
            </a:r>
          </a:p>
        </p:txBody>
      </p:sp>
      <p:sp>
        <p:nvSpPr>
          <p:cNvPr id="40" name="Text Box 10"/>
          <p:cNvSpPr txBox="1">
            <a:spLocks noChangeArrowheads="1"/>
          </p:cNvSpPr>
          <p:nvPr/>
        </p:nvSpPr>
        <p:spPr bwMode="auto">
          <a:xfrm>
            <a:off x="5619750" y="2397125"/>
            <a:ext cx="339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+mn-lt"/>
              </a:rPr>
              <a:t>4</a:t>
            </a:r>
          </a:p>
        </p:txBody>
      </p:sp>
      <p:sp>
        <p:nvSpPr>
          <p:cNvPr id="41" name="Text Box 12"/>
          <p:cNvSpPr txBox="1">
            <a:spLocks noChangeArrowheads="1"/>
          </p:cNvSpPr>
          <p:nvPr/>
        </p:nvSpPr>
        <p:spPr bwMode="auto">
          <a:xfrm>
            <a:off x="5543550" y="3463925"/>
            <a:ext cx="339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+mn-lt"/>
              </a:rPr>
              <a:t>5</a:t>
            </a:r>
          </a:p>
        </p:txBody>
      </p:sp>
      <p:sp>
        <p:nvSpPr>
          <p:cNvPr id="42" name="Text Box 16"/>
          <p:cNvSpPr txBox="1">
            <a:spLocks noChangeArrowheads="1"/>
          </p:cNvSpPr>
          <p:nvPr/>
        </p:nvSpPr>
        <p:spPr bwMode="auto">
          <a:xfrm>
            <a:off x="4964113" y="3646488"/>
            <a:ext cx="339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+mn-lt"/>
              </a:rPr>
              <a:t>6</a:t>
            </a:r>
          </a:p>
        </p:txBody>
      </p:sp>
      <p:sp>
        <p:nvSpPr>
          <p:cNvPr id="43" name="Text Box 16"/>
          <p:cNvSpPr txBox="1">
            <a:spLocks noChangeArrowheads="1"/>
          </p:cNvSpPr>
          <p:nvPr/>
        </p:nvSpPr>
        <p:spPr bwMode="auto">
          <a:xfrm>
            <a:off x="4095750" y="3311525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+mn-lt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2288304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892" name="Object 4"/>
          <p:cNvGraphicFramePr>
            <a:graphicFrameLocks noGrp="1" noChangeAspect="1"/>
          </p:cNvGraphicFramePr>
          <p:nvPr>
            <p:ph type="body" idx="1"/>
            <p:extLst>
              <p:ext uri="{D42A27DB-BD31-4B8C-83A1-F6EECF244321}">
                <p14:modId xmlns:p14="http://schemas.microsoft.com/office/powerpoint/2010/main" val="907989071"/>
              </p:ext>
            </p:extLst>
          </p:nvPr>
        </p:nvGraphicFramePr>
        <p:xfrm>
          <a:off x="762000" y="1524000"/>
          <a:ext cx="7649682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3" name="Worksheet" r:id="rId5" imgW="4787900" imgH="1765300" progId="Excel.Sheet.8">
                  <p:embed/>
                </p:oleObj>
              </mc:Choice>
              <mc:Fallback>
                <p:oleObj name="Worksheet" r:id="rId5" imgW="4787900" imgH="176530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524000"/>
                        <a:ext cx="7649682" cy="281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6096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alibri"/>
                <a:cs typeface="Calibri"/>
              </a:rPr>
              <a:t>Rearrangement Scenario with 5 Reversals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92634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16" name="Object 4"/>
          <p:cNvGraphicFramePr>
            <a:graphicFrameLocks noGrp="1" noChangeAspect="1"/>
          </p:cNvGraphicFramePr>
          <p:nvPr>
            <p:ph type="body" idx="1"/>
          </p:nvPr>
        </p:nvGraphicFramePr>
        <p:xfrm>
          <a:off x="1830388" y="1470025"/>
          <a:ext cx="5827712" cy="2563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052" name="Worksheet" r:id="rId5" imgW="4143299" imgH="1666943" progId="Excel.Sheet.8">
                  <p:embed/>
                </p:oleObj>
              </mc:Choice>
              <mc:Fallback>
                <p:oleObj name="Worksheet" r:id="rId5" imgW="4143299" imgH="1666943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0388" y="1470025"/>
                        <a:ext cx="5827712" cy="2563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7" name="Text Box 5"/>
          <p:cNvSpPr txBox="1">
            <a:spLocks noChangeArrowheads="1"/>
          </p:cNvSpPr>
          <p:nvPr/>
        </p:nvSpPr>
        <p:spPr bwMode="auto">
          <a:xfrm>
            <a:off x="228600" y="4267200"/>
            <a:ext cx="868680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 b="1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lang="en-US" sz="2800" b="1" dirty="0" smtClean="0">
                <a:solidFill>
                  <a:srgbClr val="0000FF"/>
                </a:solidFill>
                <a:latin typeface="Calibri"/>
                <a:cs typeface="Calibri"/>
              </a:rPr>
              <a:t>eversal distance</a:t>
            </a:r>
            <a:r>
              <a:rPr lang="en-US" sz="2800" dirty="0" smtClean="0">
                <a:latin typeface="Calibri"/>
                <a:cs typeface="Calibri"/>
              </a:rPr>
              <a:t>: the </a:t>
            </a:r>
            <a:r>
              <a:rPr lang="en-US" sz="2800" dirty="0">
                <a:latin typeface="Calibri"/>
                <a:cs typeface="Calibri"/>
              </a:rPr>
              <a:t>minimum number of reversals </a:t>
            </a:r>
            <a:r>
              <a:rPr lang="en-US" sz="2800" dirty="0" smtClean="0">
                <a:latin typeface="Calibri"/>
                <a:cs typeface="Calibri"/>
              </a:rPr>
              <a:t>to </a:t>
            </a:r>
            <a:r>
              <a:rPr lang="en-US" sz="2800" dirty="0">
                <a:latin typeface="Calibri"/>
                <a:cs typeface="Calibri"/>
              </a:rPr>
              <a:t>transform </a:t>
            </a:r>
            <a:r>
              <a:rPr lang="en-US" sz="2800" dirty="0" smtClean="0">
                <a:latin typeface="Calibri"/>
                <a:cs typeface="Calibri"/>
              </a:rPr>
              <a:t>one permutation into </a:t>
            </a:r>
            <a:r>
              <a:rPr lang="en-US" sz="2800" dirty="0">
                <a:latin typeface="Calibri"/>
                <a:cs typeface="Calibri"/>
              </a:rPr>
              <a:t>another.</a:t>
            </a:r>
            <a:br>
              <a:rPr lang="en-US" sz="2800" dirty="0">
                <a:latin typeface="Calibri"/>
                <a:cs typeface="Calibri"/>
              </a:rPr>
            </a:br>
            <a:endParaRPr lang="en-US" sz="2800" dirty="0">
              <a:latin typeface="Calibri"/>
              <a:cs typeface="Calibri"/>
            </a:endParaRPr>
          </a:p>
          <a:p>
            <a:pPr eaLnBrk="1" hangingPunct="1"/>
            <a:endParaRPr lang="en-US" sz="2800" dirty="0">
              <a:latin typeface="Tahoma" charset="0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6096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alibri"/>
                <a:cs typeface="Calibri"/>
              </a:rPr>
              <a:t>Rearrangement Scenario with </a:t>
            </a:r>
            <a:r>
              <a:rPr lang="en-US" b="1" dirty="0" smtClean="0">
                <a:latin typeface="Calibri"/>
                <a:cs typeface="Calibri"/>
              </a:rPr>
              <a:t>4</a:t>
            </a:r>
            <a:r>
              <a:rPr lang="en-US" dirty="0" smtClean="0">
                <a:latin typeface="Calibri"/>
                <a:cs typeface="Calibri"/>
              </a:rPr>
              <a:t> Reversals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126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16" name="Object 4"/>
          <p:cNvGraphicFramePr>
            <a:graphicFrameLocks noGrp="1" noChangeAspect="1"/>
          </p:cNvGraphicFramePr>
          <p:nvPr>
            <p:ph type="body" idx="1"/>
          </p:nvPr>
        </p:nvGraphicFramePr>
        <p:xfrm>
          <a:off x="1830388" y="1470025"/>
          <a:ext cx="5827712" cy="2563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865" name="Worksheet" r:id="rId5" imgW="4143299" imgH="1666943" progId="Excel.Sheet.8">
                  <p:embed/>
                </p:oleObj>
              </mc:Choice>
              <mc:Fallback>
                <p:oleObj name="Worksheet" r:id="rId5" imgW="4143299" imgH="1666943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0388" y="1470025"/>
                        <a:ext cx="5827712" cy="2563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7" name="Text Box 5"/>
          <p:cNvSpPr txBox="1">
            <a:spLocks noChangeArrowheads="1"/>
          </p:cNvSpPr>
          <p:nvPr/>
        </p:nvSpPr>
        <p:spPr bwMode="auto">
          <a:xfrm>
            <a:off x="228600" y="4267200"/>
            <a:ext cx="8763000" cy="18158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800" b="1" dirty="0">
                <a:latin typeface="Calibri"/>
                <a:cs typeface="Calibri"/>
              </a:rPr>
              <a:t>Reversal Distance Problem</a:t>
            </a:r>
            <a:r>
              <a:rPr lang="en-US" sz="2800" dirty="0">
                <a:latin typeface="Calibri"/>
                <a:cs typeface="Calibri"/>
              </a:rPr>
              <a:t>: Calculate the reversal distance between two permutations. </a:t>
            </a:r>
            <a:endParaRPr lang="en-US" sz="2800" dirty="0" smtClean="0">
              <a:latin typeface="Calibri"/>
              <a:cs typeface="Calibri"/>
            </a:endParaRPr>
          </a:p>
          <a:p>
            <a:pPr marL="1200150" lvl="1" indent="-457200">
              <a:buFont typeface="Arial"/>
              <a:buChar char="•"/>
            </a:pPr>
            <a:r>
              <a:rPr lang="en-US" sz="2800" b="1" dirty="0" smtClean="0">
                <a:latin typeface="Calibri"/>
                <a:cs typeface="Calibri"/>
              </a:rPr>
              <a:t>Input</a:t>
            </a:r>
            <a:r>
              <a:rPr lang="en-US" sz="2800" dirty="0">
                <a:latin typeface="Calibri"/>
                <a:cs typeface="Calibri"/>
              </a:rPr>
              <a:t>: Two </a:t>
            </a:r>
            <a:r>
              <a:rPr lang="en-US" sz="2800" dirty="0" smtClean="0">
                <a:latin typeface="Calibri"/>
                <a:cs typeface="Calibri"/>
              </a:rPr>
              <a:t>permutations.</a:t>
            </a:r>
            <a:r>
              <a:rPr lang="en-US" sz="2800" dirty="0">
                <a:latin typeface="Calibri"/>
                <a:cs typeface="Calibri"/>
              </a:rPr>
              <a:t> </a:t>
            </a:r>
            <a:endParaRPr lang="en-US" sz="2800" dirty="0" smtClean="0">
              <a:latin typeface="Calibri"/>
              <a:cs typeface="Calibri"/>
            </a:endParaRPr>
          </a:p>
          <a:p>
            <a:pPr marL="1200150" lvl="1" indent="-457200">
              <a:buFont typeface="Arial"/>
              <a:buChar char="•"/>
            </a:pPr>
            <a:r>
              <a:rPr lang="en-US" sz="2800" b="1" dirty="0" smtClean="0">
                <a:latin typeface="Calibri"/>
                <a:cs typeface="Calibri"/>
              </a:rPr>
              <a:t>Output</a:t>
            </a:r>
            <a:r>
              <a:rPr lang="en-US" sz="2800" dirty="0">
                <a:latin typeface="Calibri"/>
                <a:cs typeface="Calibri"/>
              </a:rPr>
              <a:t>: The reversal </a:t>
            </a:r>
            <a:r>
              <a:rPr lang="en-US" sz="2800" dirty="0" smtClean="0">
                <a:latin typeface="+mn-lt"/>
                <a:cs typeface="Calibri"/>
              </a:rPr>
              <a:t>distance between them</a:t>
            </a:r>
            <a:r>
              <a:rPr lang="en-US" sz="2800" dirty="0" smtClean="0">
                <a:latin typeface="+mn-lt"/>
              </a:rPr>
              <a:t>. </a:t>
            </a:r>
            <a:endParaRPr lang="en-US" sz="2800" dirty="0">
              <a:latin typeface="+mn-lt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Sorting by 4</a:t>
            </a:r>
            <a:r>
              <a:rPr lang="en-US" dirty="0" smtClean="0">
                <a:latin typeface="Calibri"/>
                <a:cs typeface="Calibri"/>
              </a:rPr>
              <a:t> Reversals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15899" y="4114800"/>
            <a:ext cx="8763000" cy="26776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800" b="1" dirty="0" smtClean="0">
                <a:latin typeface="Calibri"/>
                <a:cs typeface="Calibri"/>
              </a:rPr>
              <a:t>Sorting by Reversals Problem</a:t>
            </a:r>
            <a:r>
              <a:rPr lang="en-US" sz="2800" dirty="0">
                <a:latin typeface="Calibri"/>
                <a:cs typeface="Calibri"/>
              </a:rPr>
              <a:t>: Calculate the reversal distance between </a:t>
            </a:r>
            <a:r>
              <a:rPr lang="en-US" sz="2800" dirty="0" smtClean="0">
                <a:latin typeface="Calibri"/>
                <a:cs typeface="Calibri"/>
              </a:rPr>
              <a:t>a permutation and the identity permutation (+1 +2 … +</a:t>
            </a:r>
            <a:r>
              <a:rPr lang="en-US" sz="2800" i="1" dirty="0" smtClean="0">
                <a:latin typeface="Calibri"/>
                <a:cs typeface="Calibri"/>
              </a:rPr>
              <a:t>n</a:t>
            </a:r>
            <a:r>
              <a:rPr lang="en-US" sz="2800" dirty="0" smtClean="0">
                <a:latin typeface="Calibri"/>
                <a:cs typeface="Calibri"/>
              </a:rPr>
              <a:t>).</a:t>
            </a:r>
            <a:r>
              <a:rPr lang="en-US" sz="2800" dirty="0">
                <a:latin typeface="Calibri"/>
                <a:cs typeface="Calibri"/>
              </a:rPr>
              <a:t> </a:t>
            </a:r>
            <a:endParaRPr lang="en-US" sz="2800" dirty="0" smtClean="0">
              <a:latin typeface="Calibri"/>
              <a:cs typeface="Calibri"/>
            </a:endParaRPr>
          </a:p>
          <a:p>
            <a:pPr marL="1200150" lvl="1" indent="-457200">
              <a:buFont typeface="Arial"/>
              <a:buChar char="•"/>
            </a:pPr>
            <a:r>
              <a:rPr lang="en-US" sz="2800" b="1" dirty="0" smtClean="0">
                <a:latin typeface="Calibri"/>
                <a:cs typeface="Calibri"/>
              </a:rPr>
              <a:t>Input</a:t>
            </a:r>
            <a:r>
              <a:rPr lang="en-US" sz="2800" dirty="0" smtClean="0">
                <a:latin typeface="Calibri"/>
                <a:cs typeface="Calibri"/>
              </a:rPr>
              <a:t>: A permutation </a:t>
            </a:r>
            <a:r>
              <a:rPr lang="en-US" sz="2800" i="1" dirty="0" smtClean="0">
                <a:latin typeface="Calibri"/>
                <a:cs typeface="Calibri"/>
              </a:rPr>
              <a:t>P</a:t>
            </a:r>
            <a:r>
              <a:rPr lang="en-US" sz="2800" dirty="0" smtClean="0">
                <a:latin typeface="Calibri"/>
                <a:cs typeface="Calibri"/>
              </a:rPr>
              <a:t>.</a:t>
            </a:r>
            <a:r>
              <a:rPr lang="en-US" sz="2800" dirty="0">
                <a:latin typeface="Calibri"/>
                <a:cs typeface="Calibri"/>
              </a:rPr>
              <a:t> </a:t>
            </a:r>
            <a:endParaRPr lang="en-US" sz="2800" dirty="0" smtClean="0">
              <a:latin typeface="Calibri"/>
              <a:cs typeface="Calibri"/>
            </a:endParaRPr>
          </a:p>
          <a:p>
            <a:pPr marL="1200150" lvl="1" indent="-457200">
              <a:buFont typeface="Arial"/>
              <a:buChar char="•"/>
            </a:pPr>
            <a:r>
              <a:rPr lang="en-US" sz="2800" b="1" dirty="0" smtClean="0">
                <a:latin typeface="Calibri"/>
                <a:cs typeface="Calibri"/>
              </a:rPr>
              <a:t>Output</a:t>
            </a:r>
            <a:r>
              <a:rPr lang="en-US" sz="2800" dirty="0">
                <a:latin typeface="Calibri"/>
                <a:cs typeface="Calibri"/>
              </a:rPr>
              <a:t>: The reversal </a:t>
            </a:r>
            <a:r>
              <a:rPr lang="en-US" sz="2800" dirty="0" smtClean="0">
                <a:latin typeface="Calibri"/>
                <a:cs typeface="Calibri"/>
              </a:rPr>
              <a:t>distance between </a:t>
            </a:r>
            <a:r>
              <a:rPr lang="en-US" sz="2800" i="1" dirty="0" smtClean="0">
                <a:latin typeface="Calibri"/>
                <a:cs typeface="Calibri"/>
              </a:rPr>
              <a:t>P</a:t>
            </a:r>
            <a:r>
              <a:rPr lang="en-US" sz="2800" dirty="0" smtClean="0">
                <a:latin typeface="Calibri"/>
                <a:cs typeface="Calibri"/>
              </a:rPr>
              <a:t> and the identity permutation</a:t>
            </a:r>
            <a:r>
              <a:rPr lang="en-US" sz="2800" dirty="0" smtClean="0"/>
              <a:t>.  </a:t>
            </a:r>
            <a:endParaRPr lang="en-US" sz="2800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6894"/>
            <a:ext cx="83820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+mn-lt"/>
              </a:rPr>
              <a:t>Greedy Sorting by Reversals </a:t>
            </a:r>
            <a:br>
              <a:rPr lang="en-US" dirty="0" smtClean="0">
                <a:latin typeface="+mn-lt"/>
              </a:rPr>
            </a:br>
            <a:endParaRPr lang="en-US" dirty="0"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2514600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1066800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urier New"/>
                <a:cs typeface="Courier New"/>
              </a:rPr>
              <a:t>(</a:t>
            </a:r>
            <a:r>
              <a:rPr lang="en-US" sz="2800" b="1" dirty="0">
                <a:latin typeface="Courier New"/>
                <a:cs typeface="Courier New"/>
              </a:rPr>
              <a:t>+1 </a:t>
            </a:r>
            <a:r>
              <a:rPr lang="en-US" sz="2800" dirty="0">
                <a:latin typeface="Courier New"/>
                <a:cs typeface="Courier New"/>
              </a:rPr>
              <a:t>-7 +6 -10 +9 -8 </a:t>
            </a:r>
            <a:r>
              <a:rPr lang="en-US" sz="2800" b="1" dirty="0">
                <a:solidFill>
                  <a:srgbClr val="0000FF"/>
                </a:solidFill>
                <a:latin typeface="Courier New"/>
                <a:cs typeface="Courier New"/>
              </a:rPr>
              <a:t>+2</a:t>
            </a:r>
            <a:r>
              <a:rPr lang="en-US" sz="28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-11 -3 +5 +4</a:t>
            </a:r>
            <a:r>
              <a:rPr lang="en-US" sz="2800" dirty="0" smtClean="0">
                <a:latin typeface="Courier New"/>
                <a:cs typeface="Courier New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1155700"/>
            <a:ext cx="696057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77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6894"/>
            <a:ext cx="83820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+mn-lt"/>
              </a:rPr>
              <a:t>Greedy Sorting by Reversals </a:t>
            </a:r>
            <a:br>
              <a:rPr lang="en-US" dirty="0" smtClean="0">
                <a:latin typeface="+mn-lt"/>
              </a:rPr>
            </a:br>
            <a:endParaRPr lang="en-US" dirty="0"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2514600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1066800"/>
            <a:ext cx="7924800" cy="5262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urier New"/>
                <a:cs typeface="Courier New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Courier New"/>
                <a:cs typeface="Courier New"/>
              </a:rPr>
              <a:t>+1</a:t>
            </a:r>
            <a:r>
              <a:rPr lang="en-US" sz="2800" dirty="0">
                <a:latin typeface="Courier New"/>
                <a:cs typeface="Courier New"/>
              </a:rPr>
              <a:t> </a:t>
            </a:r>
            <a:r>
              <a:rPr lang="en-US" sz="2800" b="1" dirty="0">
                <a:latin typeface="Courier New"/>
                <a:cs typeface="Courier New"/>
              </a:rPr>
              <a:t>-7 +6 -10 +9 -8 </a:t>
            </a:r>
            <a:r>
              <a:rPr lang="en-US" sz="2800" b="1" dirty="0">
                <a:solidFill>
                  <a:srgbClr val="0000FF"/>
                </a:solidFill>
                <a:latin typeface="Courier New"/>
                <a:cs typeface="Courier New"/>
              </a:rPr>
              <a:t>+2</a:t>
            </a:r>
            <a:r>
              <a:rPr lang="en-US" sz="2800" dirty="0">
                <a:latin typeface="Courier New"/>
                <a:cs typeface="Courier New"/>
              </a:rPr>
              <a:t> -11 -3 +5 +4</a:t>
            </a:r>
            <a:r>
              <a:rPr lang="en-US" sz="2800" dirty="0" smtClean="0">
                <a:latin typeface="Courier New"/>
                <a:cs typeface="Courier New"/>
              </a:rPr>
              <a:t>)</a:t>
            </a:r>
          </a:p>
          <a:p>
            <a:r>
              <a:rPr lang="en-US" sz="2800" dirty="0" smtClean="0">
                <a:latin typeface="Courier New"/>
                <a:cs typeface="Courier New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Courier New"/>
                <a:cs typeface="Courier New"/>
              </a:rPr>
              <a:t>+1</a:t>
            </a:r>
            <a:r>
              <a:rPr lang="en-US" sz="2800" dirty="0">
                <a:latin typeface="Courier New"/>
                <a:cs typeface="Courier New"/>
              </a:rPr>
              <a:t> </a:t>
            </a:r>
            <a:r>
              <a:rPr lang="en-US" sz="2800" b="1" dirty="0">
                <a:solidFill>
                  <a:srgbClr val="0000FF"/>
                </a:solidFill>
                <a:latin typeface="Courier New"/>
                <a:cs typeface="Courier New"/>
              </a:rPr>
              <a:t>-2</a:t>
            </a:r>
            <a:r>
              <a:rPr lang="en-US" sz="2800" dirty="0">
                <a:latin typeface="Courier New"/>
                <a:cs typeface="Courier New"/>
              </a:rPr>
              <a:t> +8 -9 +10 -6 +7 -11 -3 +5 +4</a:t>
            </a:r>
            <a:r>
              <a:rPr lang="en-US" sz="2800" dirty="0" smtClean="0">
                <a:latin typeface="Courier New"/>
                <a:cs typeface="Courier New"/>
              </a:rPr>
              <a:t>)</a:t>
            </a:r>
          </a:p>
          <a:p>
            <a:r>
              <a:rPr lang="en-US" sz="2800" dirty="0" smtClean="0">
                <a:latin typeface="Courier New"/>
                <a:cs typeface="Courier New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Courier New"/>
                <a:cs typeface="Courier New"/>
              </a:rPr>
              <a:t>+1 +2 </a:t>
            </a:r>
            <a:r>
              <a:rPr lang="en-US" sz="2800" b="1" dirty="0">
                <a:latin typeface="Courier New"/>
                <a:cs typeface="Courier New"/>
              </a:rPr>
              <a:t>+8 -9 +10 -6 +7 -11 </a:t>
            </a:r>
            <a:r>
              <a:rPr lang="en-US" sz="2800" b="1" dirty="0">
                <a:solidFill>
                  <a:srgbClr val="0000FF"/>
                </a:solidFill>
                <a:latin typeface="Courier New"/>
                <a:cs typeface="Courier New"/>
              </a:rPr>
              <a:t>-3</a:t>
            </a:r>
            <a:r>
              <a:rPr lang="en-US" sz="2800" b="1" dirty="0">
                <a:latin typeface="Courier New"/>
                <a:cs typeface="Courier New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+5 +4</a:t>
            </a:r>
            <a:r>
              <a:rPr lang="en-US" sz="2800" dirty="0" smtClean="0">
                <a:latin typeface="Courier New"/>
                <a:cs typeface="Courier New"/>
              </a:rPr>
              <a:t>)</a:t>
            </a:r>
          </a:p>
          <a:p>
            <a:r>
              <a:rPr lang="en-US" sz="2800" dirty="0" smtClean="0">
                <a:latin typeface="Courier New"/>
                <a:cs typeface="Courier New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Courier New"/>
                <a:cs typeface="Courier New"/>
              </a:rPr>
              <a:t>+1 +2 +3 </a:t>
            </a:r>
            <a:r>
              <a:rPr lang="en-US" sz="2800" b="1" dirty="0">
                <a:latin typeface="Courier New"/>
                <a:cs typeface="Courier New"/>
              </a:rPr>
              <a:t>+11 -7 +6 -10 +9 -8 +5 </a:t>
            </a:r>
            <a:r>
              <a:rPr lang="en-US" sz="2800" b="1" dirty="0">
                <a:solidFill>
                  <a:srgbClr val="0000FF"/>
                </a:solidFill>
                <a:latin typeface="Courier New"/>
                <a:cs typeface="Courier New"/>
              </a:rPr>
              <a:t>+4</a:t>
            </a:r>
            <a:r>
              <a:rPr lang="en-US" sz="2800" dirty="0" smtClean="0">
                <a:latin typeface="Courier New"/>
                <a:cs typeface="Courier New"/>
              </a:rPr>
              <a:t>)</a:t>
            </a:r>
          </a:p>
          <a:p>
            <a:r>
              <a:rPr lang="en-US" sz="2800" dirty="0" smtClean="0">
                <a:latin typeface="Courier New"/>
                <a:cs typeface="Courier New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Courier New"/>
                <a:cs typeface="Courier New"/>
              </a:rPr>
              <a:t>+1 +2 +3 </a:t>
            </a:r>
            <a:r>
              <a:rPr lang="en-US" sz="2800" b="1" dirty="0">
                <a:solidFill>
                  <a:srgbClr val="0000FF"/>
                </a:solidFill>
                <a:latin typeface="Courier New"/>
                <a:cs typeface="Courier New"/>
              </a:rPr>
              <a:t>-4</a:t>
            </a:r>
            <a:r>
              <a:rPr lang="en-US" sz="2800" dirty="0">
                <a:latin typeface="Courier New"/>
                <a:cs typeface="Courier New"/>
              </a:rPr>
              <a:t> -5 +8 -9 +10 -6 +7 -11</a:t>
            </a:r>
            <a:r>
              <a:rPr lang="en-US" sz="2800" dirty="0" smtClean="0">
                <a:latin typeface="Courier New"/>
                <a:cs typeface="Courier New"/>
              </a:rPr>
              <a:t>)</a:t>
            </a:r>
          </a:p>
          <a:p>
            <a:r>
              <a:rPr lang="en-US" sz="2800" dirty="0" smtClean="0">
                <a:latin typeface="Courier New"/>
                <a:cs typeface="Courier New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Courier New"/>
                <a:cs typeface="Courier New"/>
              </a:rPr>
              <a:t>+1 +2 +3 +4 </a:t>
            </a:r>
            <a:r>
              <a:rPr lang="en-US" sz="2800" b="1" dirty="0">
                <a:solidFill>
                  <a:srgbClr val="0000FF"/>
                </a:solidFill>
                <a:latin typeface="Courier New"/>
                <a:cs typeface="Courier New"/>
              </a:rPr>
              <a:t>-5</a:t>
            </a:r>
            <a:r>
              <a:rPr lang="en-US" sz="2800" dirty="0">
                <a:latin typeface="Courier New"/>
                <a:cs typeface="Courier New"/>
              </a:rPr>
              <a:t> +8 -9 +10 -6 +7 -11</a:t>
            </a:r>
            <a:r>
              <a:rPr lang="en-US" sz="2800" dirty="0" smtClean="0">
                <a:latin typeface="Courier New"/>
                <a:cs typeface="Courier New"/>
              </a:rPr>
              <a:t>)</a:t>
            </a:r>
          </a:p>
          <a:p>
            <a:r>
              <a:rPr lang="en-US" sz="2800" dirty="0" smtClean="0">
                <a:latin typeface="Courier New"/>
                <a:cs typeface="Courier New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Courier New"/>
                <a:cs typeface="Courier New"/>
              </a:rPr>
              <a:t>+1 +2 +3 +4 +5 </a:t>
            </a:r>
            <a:r>
              <a:rPr lang="en-US" sz="2800" b="1" dirty="0">
                <a:latin typeface="Courier New"/>
                <a:cs typeface="Courier New"/>
              </a:rPr>
              <a:t>+8 -9 +10 </a:t>
            </a:r>
            <a:r>
              <a:rPr lang="en-US" sz="2800" b="1" dirty="0">
                <a:solidFill>
                  <a:srgbClr val="0000FF"/>
                </a:solidFill>
                <a:latin typeface="Courier New"/>
                <a:cs typeface="Courier New"/>
              </a:rPr>
              <a:t>-6</a:t>
            </a:r>
            <a:r>
              <a:rPr lang="en-US" sz="2800" dirty="0">
                <a:latin typeface="Courier New"/>
                <a:cs typeface="Courier New"/>
              </a:rPr>
              <a:t> +7 -11</a:t>
            </a:r>
            <a:r>
              <a:rPr lang="en-US" sz="2800" dirty="0" smtClean="0">
                <a:latin typeface="Courier New"/>
                <a:cs typeface="Courier New"/>
              </a:rPr>
              <a:t>)</a:t>
            </a:r>
          </a:p>
          <a:p>
            <a:r>
              <a:rPr lang="en-US" sz="2800" dirty="0" smtClean="0">
                <a:latin typeface="Courier New"/>
                <a:cs typeface="Courier New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Courier New"/>
                <a:cs typeface="Courier New"/>
              </a:rPr>
              <a:t>+1 +2 +3 +4 +5 +6 </a:t>
            </a:r>
            <a:r>
              <a:rPr lang="en-US" sz="2800" b="1" dirty="0">
                <a:latin typeface="Courier New"/>
                <a:cs typeface="Courier New"/>
              </a:rPr>
              <a:t>-10 +9 -8 </a:t>
            </a:r>
            <a:r>
              <a:rPr lang="en-US" sz="2800" b="1" dirty="0">
                <a:solidFill>
                  <a:srgbClr val="0000FF"/>
                </a:solidFill>
                <a:latin typeface="Courier New"/>
                <a:cs typeface="Courier New"/>
              </a:rPr>
              <a:t>+7</a:t>
            </a:r>
            <a:r>
              <a:rPr lang="en-US" sz="2800" dirty="0">
                <a:latin typeface="Courier New"/>
                <a:cs typeface="Courier New"/>
              </a:rPr>
              <a:t> -11</a:t>
            </a:r>
            <a:r>
              <a:rPr lang="en-US" sz="2800" dirty="0" smtClean="0">
                <a:latin typeface="Courier New"/>
                <a:cs typeface="Courier New"/>
              </a:rPr>
              <a:t>)</a:t>
            </a:r>
          </a:p>
          <a:p>
            <a:r>
              <a:rPr lang="en-US" sz="2800" dirty="0" smtClean="0">
                <a:latin typeface="Courier New"/>
                <a:cs typeface="Courier New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Courier New"/>
                <a:cs typeface="Courier New"/>
              </a:rPr>
              <a:t>+1 +2 +3 +4 +5 +6 </a:t>
            </a:r>
            <a:r>
              <a:rPr lang="en-US" sz="2800" b="1" dirty="0">
                <a:solidFill>
                  <a:srgbClr val="0000FF"/>
                </a:solidFill>
                <a:latin typeface="Courier New"/>
                <a:cs typeface="Courier New"/>
              </a:rPr>
              <a:t>-7</a:t>
            </a:r>
            <a:r>
              <a:rPr lang="en-US" sz="2800" dirty="0">
                <a:latin typeface="Courier New"/>
                <a:cs typeface="Courier New"/>
              </a:rPr>
              <a:t> +8 -9 +10 -11</a:t>
            </a:r>
            <a:r>
              <a:rPr lang="en-US" sz="2800" dirty="0" smtClean="0">
                <a:latin typeface="Courier New"/>
                <a:cs typeface="Courier New"/>
              </a:rPr>
              <a:t>)</a:t>
            </a:r>
          </a:p>
          <a:p>
            <a:r>
              <a:rPr lang="en-US" sz="2800" dirty="0" smtClean="0">
                <a:latin typeface="Courier New"/>
                <a:cs typeface="Courier New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Courier New"/>
                <a:cs typeface="Courier New"/>
              </a:rPr>
              <a:t>+1 +2 +3 +4 +5 +6 +7 +8 </a:t>
            </a:r>
            <a:r>
              <a:rPr lang="en-US" sz="2800" b="1" dirty="0">
                <a:solidFill>
                  <a:srgbClr val="0000FF"/>
                </a:solidFill>
                <a:latin typeface="Courier New"/>
                <a:cs typeface="Courier New"/>
              </a:rPr>
              <a:t>-9</a:t>
            </a:r>
            <a:r>
              <a:rPr lang="en-US" sz="2800" dirty="0">
                <a:latin typeface="Courier New"/>
                <a:cs typeface="Courier New"/>
              </a:rPr>
              <a:t> +10 -11</a:t>
            </a:r>
            <a:r>
              <a:rPr lang="en-US" sz="2800" dirty="0" smtClean="0">
                <a:latin typeface="Courier New"/>
                <a:cs typeface="Courier New"/>
              </a:rPr>
              <a:t>)</a:t>
            </a:r>
          </a:p>
          <a:p>
            <a:r>
              <a:rPr lang="en-US" sz="2800" dirty="0" smtClean="0">
                <a:latin typeface="Courier New"/>
                <a:cs typeface="Courier New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Courier New"/>
                <a:cs typeface="Courier New"/>
              </a:rPr>
              <a:t>+1 +2 +3 +4 +5 +6 +7 +8 +9 +10 </a:t>
            </a:r>
            <a:r>
              <a:rPr lang="en-US" sz="2800" b="1" dirty="0">
                <a:solidFill>
                  <a:srgbClr val="0000FF"/>
                </a:solidFill>
                <a:latin typeface="Courier New"/>
                <a:cs typeface="Courier New"/>
              </a:rPr>
              <a:t>-11</a:t>
            </a:r>
            <a:r>
              <a:rPr lang="en-US" sz="2800" dirty="0">
                <a:latin typeface="Courier New"/>
                <a:cs typeface="Courier New"/>
              </a:rPr>
              <a:t>)               </a:t>
            </a:r>
            <a:endParaRPr lang="en-US" sz="2800" dirty="0" smtClean="0">
              <a:latin typeface="Courier New"/>
              <a:cs typeface="Courier New"/>
            </a:endParaRPr>
          </a:p>
          <a:p>
            <a:r>
              <a:rPr lang="en-US" sz="2800" dirty="0" smtClean="0">
                <a:latin typeface="Courier New"/>
                <a:cs typeface="Courier New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Courier New"/>
                <a:cs typeface="Courier New"/>
              </a:rPr>
              <a:t>+1 +2 +3 +4 +5 +6 +7 +8 +9 +10 +11</a:t>
            </a:r>
            <a:r>
              <a:rPr lang="en-US" sz="2800" dirty="0">
                <a:latin typeface="Courier New"/>
                <a:cs typeface="Courier New"/>
              </a:rPr>
              <a:t>)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1155700"/>
            <a:ext cx="696057" cy="482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" y="5689600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975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92100" y="4711700"/>
            <a:ext cx="8839200" cy="2133600"/>
          </a:xfrm>
        </p:spPr>
        <p:txBody>
          <a:bodyPr>
            <a:normAutofit/>
          </a:bodyPr>
          <a:lstStyle/>
          <a:p>
            <a:pPr marL="228600" indent="-228600" eaLnBrk="1" hangingPunct="1"/>
            <a:r>
              <a:rPr lang="en-US" sz="2800" dirty="0"/>
              <a:t>What are the similarity blocks and how to find them?</a:t>
            </a:r>
          </a:p>
          <a:p>
            <a:pPr marL="228600" indent="-228600" eaLnBrk="1" hangingPunct="1"/>
            <a:r>
              <a:rPr lang="en-US" sz="2800" dirty="0" smtClean="0"/>
              <a:t>What </a:t>
            </a:r>
            <a:r>
              <a:rPr lang="en-US" sz="2800" dirty="0"/>
              <a:t>is the evolutionary scenario for transforming one genome into the other?</a:t>
            </a:r>
            <a:br>
              <a:rPr lang="en-US" sz="2800" dirty="0"/>
            </a:br>
            <a:r>
              <a:rPr lang="en-US" sz="1200" dirty="0"/>
              <a:t> </a:t>
            </a:r>
          </a:p>
          <a:p>
            <a:pPr marL="228600" indent="-228600" eaLnBrk="1" hangingPunct="1"/>
            <a:endParaRPr lang="en-US" sz="2800" dirty="0">
              <a:latin typeface="Tahoma" charset="0"/>
            </a:endParaRPr>
          </a:p>
        </p:txBody>
      </p:sp>
      <p:sp>
        <p:nvSpPr>
          <p:cNvPr id="24584" name="Rectangle 8"/>
          <p:cNvSpPr>
            <a:spLocks noGrp="1" noChangeArrowheads="1"/>
          </p:cNvSpPr>
          <p:nvPr>
            <p:ph type="title"/>
          </p:nvPr>
        </p:nvSpPr>
        <p:spPr>
          <a:xfrm>
            <a:off x="457200" y="-1143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+mn-lt"/>
              </a:rPr>
              <a:t>Genome </a:t>
            </a:r>
            <a:r>
              <a:rPr lang="en-US" dirty="0" smtClean="0">
                <a:latin typeface="+mn-lt"/>
              </a:rPr>
              <a:t>Rearrangements</a:t>
            </a:r>
            <a:endParaRPr lang="en-US" dirty="0">
              <a:latin typeface="+mn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39700" y="2533277"/>
            <a:ext cx="8645525" cy="1965698"/>
            <a:chOff x="139700" y="2533277"/>
            <a:chExt cx="8645525" cy="1965698"/>
          </a:xfrm>
        </p:grpSpPr>
        <p:pic>
          <p:nvPicPr>
            <p:cNvPr id="24579" name="Picture 3" descr="X_endconds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876" b="21118"/>
            <a:stretch>
              <a:fillRect/>
            </a:stretch>
          </p:blipFill>
          <p:spPr bwMode="auto">
            <a:xfrm>
              <a:off x="4635500" y="2882900"/>
              <a:ext cx="4149725" cy="1295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580" name="Line 4"/>
            <p:cNvSpPr>
              <a:spLocks noChangeShapeType="1"/>
            </p:cNvSpPr>
            <p:nvPr/>
          </p:nvSpPr>
          <p:spPr bwMode="auto">
            <a:xfrm flipV="1">
              <a:off x="2806700" y="3111500"/>
              <a:ext cx="1828800" cy="304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4581" name="Text Box 5"/>
            <p:cNvSpPr txBox="1">
              <a:spLocks noChangeArrowheads="1"/>
            </p:cNvSpPr>
            <p:nvPr/>
          </p:nvSpPr>
          <p:spPr bwMode="auto">
            <a:xfrm>
              <a:off x="139700" y="3062288"/>
              <a:ext cx="2819400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2000" dirty="0">
                  <a:latin typeface="Calibri" charset="0"/>
                </a:rPr>
                <a:t>Unknown ancestor</a:t>
              </a:r>
              <a:br>
                <a:rPr lang="en-US" sz="2000" dirty="0">
                  <a:latin typeface="Calibri" charset="0"/>
                </a:rPr>
              </a:br>
              <a:r>
                <a:rPr lang="en-US" sz="2000" dirty="0">
                  <a:latin typeface="Calibri" charset="0"/>
                </a:rPr>
                <a:t>~ 75 million years ago</a:t>
              </a:r>
            </a:p>
          </p:txBody>
        </p:sp>
        <p:sp>
          <p:nvSpPr>
            <p:cNvPr id="24582" name="Text Box 6"/>
            <p:cNvSpPr txBox="1">
              <a:spLocks noChangeArrowheads="1"/>
            </p:cNvSpPr>
            <p:nvPr/>
          </p:nvSpPr>
          <p:spPr bwMode="auto">
            <a:xfrm>
              <a:off x="5413375" y="2533277"/>
              <a:ext cx="2732088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 dirty="0">
                  <a:latin typeface="Calibri" charset="0"/>
                </a:rPr>
                <a:t>Mouse (X chromosome)</a:t>
              </a:r>
            </a:p>
          </p:txBody>
        </p:sp>
        <p:sp>
          <p:nvSpPr>
            <p:cNvPr id="24583" name="Text Box 7"/>
            <p:cNvSpPr txBox="1">
              <a:spLocks noChangeArrowheads="1"/>
            </p:cNvSpPr>
            <p:nvPr/>
          </p:nvSpPr>
          <p:spPr bwMode="auto">
            <a:xfrm>
              <a:off x="5462588" y="4098925"/>
              <a:ext cx="2722562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>
                  <a:latin typeface="Calibri" charset="0"/>
                </a:rPr>
                <a:t>Human (X chromosome)</a:t>
              </a:r>
            </a:p>
          </p:txBody>
        </p:sp>
        <p:sp>
          <p:nvSpPr>
            <p:cNvPr id="24585" name="Line 9"/>
            <p:cNvSpPr>
              <a:spLocks noChangeShapeType="1"/>
            </p:cNvSpPr>
            <p:nvPr/>
          </p:nvSpPr>
          <p:spPr bwMode="auto">
            <a:xfrm>
              <a:off x="2806700" y="3568700"/>
              <a:ext cx="1828800" cy="304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676400" y="1143000"/>
            <a:ext cx="838200" cy="6858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3" name="Picture 1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66" y="914400"/>
            <a:ext cx="2133600" cy="213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356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-37353"/>
            <a:ext cx="9144000" cy="1466850"/>
          </a:xfrm>
        </p:spPr>
        <p:txBody>
          <a:bodyPr lIns="82945" tIns="41473" rIns="82945" bIns="41473">
            <a:noAutofit/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US" sz="3200" dirty="0"/>
              <a:t>Are there Fragile Regions in the Human Genome? </a:t>
            </a:r>
            <a:r>
              <a:rPr lang="en-US" sz="3200" dirty="0">
                <a:latin typeface="Tahoma" charset="0"/>
              </a:rPr>
              <a:t/>
            </a:r>
            <a:br>
              <a:rPr lang="en-US" sz="3200" dirty="0">
                <a:latin typeface="Tahoma" charset="0"/>
              </a:rPr>
            </a:br>
            <a:endParaRPr lang="en-GB" sz="3200" dirty="0">
              <a:latin typeface="Calibri"/>
              <a:cs typeface="Calibri"/>
            </a:endParaRPr>
          </a:p>
        </p:txBody>
      </p:sp>
      <p:sp>
        <p:nvSpPr>
          <p:cNvPr id="26629" name="AutoShape 6"/>
          <p:cNvSpPr>
            <a:spLocks noChangeAspect="1" noChangeArrowheads="1"/>
          </p:cNvSpPr>
          <p:nvPr/>
        </p:nvSpPr>
        <p:spPr bwMode="auto">
          <a:xfrm>
            <a:off x="425450" y="1838325"/>
            <a:ext cx="6237288" cy="474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82282" y="1066800"/>
            <a:ext cx="8991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Transforming Men into Mice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Sorting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by Reversals</a:t>
            </a:r>
          </a:p>
          <a:p>
            <a:pPr marL="457200" indent="-457200">
              <a:buFont typeface="Arial"/>
              <a:buChar char="•"/>
            </a:pPr>
            <a:r>
              <a:rPr lang="en-US" sz="2800" b="1" dirty="0" smtClean="0">
                <a:solidFill>
                  <a:srgbClr val="0000FF"/>
                </a:solidFill>
              </a:rPr>
              <a:t>Breakpoint Theorem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Rearrangements in Tumor Genomes </a:t>
            </a:r>
          </a:p>
          <a:p>
            <a:pPr marL="457200" lvl="0" indent="-457200">
              <a:buFont typeface="Arial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-Breaks 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Breakpoint Graphs </a:t>
            </a:r>
            <a:endParaRPr lang="en-US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-Break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Distance Theorem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Rearrangement Hotspots in the Human Genome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Synteny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Block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Construction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3460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Adjacencies and Breakpoints</a:t>
            </a:r>
            <a:endParaRPr lang="en-US" dirty="0">
              <a:solidFill>
                <a:schemeClr val="accent1"/>
              </a:solidFill>
              <a:latin typeface="Calibri"/>
              <a:cs typeface="Calibri"/>
            </a:endParaRPr>
          </a:p>
        </p:txBody>
      </p:sp>
      <p:sp>
        <p:nvSpPr>
          <p:cNvPr id="39941" name="Text Box 4"/>
          <p:cNvSpPr txBox="1">
            <a:spLocks noChangeArrowheads="1"/>
          </p:cNvSpPr>
          <p:nvPr/>
        </p:nvSpPr>
        <p:spPr bwMode="auto">
          <a:xfrm>
            <a:off x="304800" y="4724400"/>
            <a:ext cx="86106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latin typeface="Tahoma" charset="0"/>
              </a:rPr>
              <a:t>    </a:t>
            </a:r>
            <a:endParaRPr lang="en-US" sz="2600">
              <a:latin typeface="Tahoma" charset="0"/>
            </a:endParaRPr>
          </a:p>
          <a:p>
            <a:pPr eaLnBrk="1" hangingPunct="1"/>
            <a:r>
              <a:rPr lang="en-US" sz="2600">
                <a:latin typeface="Tahoma" charset="0"/>
              </a:rPr>
              <a:t> </a:t>
            </a:r>
          </a:p>
        </p:txBody>
      </p:sp>
      <p:sp>
        <p:nvSpPr>
          <p:cNvPr id="39942" name="AutoShape 5"/>
          <p:cNvSpPr>
            <a:spLocks noChangeArrowheads="1"/>
          </p:cNvSpPr>
          <p:nvPr/>
        </p:nvSpPr>
        <p:spPr bwMode="auto">
          <a:xfrm>
            <a:off x="1905000" y="2209800"/>
            <a:ext cx="304800" cy="304800"/>
          </a:xfrm>
          <a:prstGeom prst="lightningBol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7732" y="1981200"/>
            <a:ext cx="907626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 </a:t>
            </a:r>
            <a:r>
              <a:rPr lang="en-US" sz="2500" dirty="0" smtClean="0"/>
              <a:t>    +</a:t>
            </a:r>
            <a:r>
              <a:rPr lang="en-US" sz="2500" dirty="0"/>
              <a:t>3 </a:t>
            </a:r>
            <a:r>
              <a:rPr lang="en-US" sz="2500" dirty="0" smtClean="0"/>
              <a:t>  +</a:t>
            </a:r>
            <a:r>
              <a:rPr lang="en-US" sz="2500" dirty="0"/>
              <a:t>4 </a:t>
            </a:r>
            <a:r>
              <a:rPr lang="en-US" sz="2500" dirty="0" smtClean="0"/>
              <a:t>  +</a:t>
            </a:r>
            <a:r>
              <a:rPr lang="en-US" sz="2500" dirty="0"/>
              <a:t>5 </a:t>
            </a:r>
            <a:r>
              <a:rPr lang="en-US" sz="2500" dirty="0" smtClean="0"/>
              <a:t>  -</a:t>
            </a:r>
            <a:r>
              <a:rPr lang="en-US" sz="2500" dirty="0"/>
              <a:t>12 </a:t>
            </a:r>
            <a:r>
              <a:rPr lang="en-US" sz="2500" dirty="0" smtClean="0"/>
              <a:t>  -</a:t>
            </a:r>
            <a:r>
              <a:rPr lang="en-US" sz="2500" dirty="0"/>
              <a:t>8 </a:t>
            </a:r>
            <a:r>
              <a:rPr lang="en-US" sz="2500" dirty="0" smtClean="0"/>
              <a:t>  -</a:t>
            </a:r>
            <a:r>
              <a:rPr lang="en-US" sz="2500" dirty="0"/>
              <a:t>7 </a:t>
            </a:r>
            <a:r>
              <a:rPr lang="en-US" sz="2500" dirty="0" smtClean="0"/>
              <a:t>  -</a:t>
            </a:r>
            <a:r>
              <a:rPr lang="en-US" sz="2500" dirty="0"/>
              <a:t>6 </a:t>
            </a:r>
            <a:r>
              <a:rPr lang="en-US" sz="2500" dirty="0" smtClean="0"/>
              <a:t>  +</a:t>
            </a:r>
            <a:r>
              <a:rPr lang="en-US" sz="2500" dirty="0"/>
              <a:t>1 </a:t>
            </a:r>
            <a:r>
              <a:rPr lang="en-US" sz="2500" dirty="0" smtClean="0"/>
              <a:t>  +</a:t>
            </a:r>
            <a:r>
              <a:rPr lang="en-US" sz="2500" dirty="0"/>
              <a:t>2 </a:t>
            </a:r>
            <a:r>
              <a:rPr lang="en-US" sz="2500" dirty="0" smtClean="0"/>
              <a:t>  +</a:t>
            </a:r>
            <a:r>
              <a:rPr lang="en-US" sz="2500" dirty="0"/>
              <a:t>10 </a:t>
            </a:r>
            <a:r>
              <a:rPr lang="en-US" sz="2500" dirty="0" smtClean="0"/>
              <a:t>  +</a:t>
            </a:r>
            <a:r>
              <a:rPr lang="en-US" sz="2500" dirty="0"/>
              <a:t>9 </a:t>
            </a:r>
            <a:r>
              <a:rPr lang="en-US" sz="2500" dirty="0" smtClean="0"/>
              <a:t>  -11   </a:t>
            </a:r>
            <a:r>
              <a:rPr lang="en-US" sz="2500" dirty="0"/>
              <a:t>+</a:t>
            </a:r>
            <a:r>
              <a:rPr lang="en-US" sz="2500" dirty="0" smtClean="0"/>
              <a:t>13   </a:t>
            </a:r>
            <a:r>
              <a:rPr lang="en-US" sz="2500" dirty="0"/>
              <a:t>+</a:t>
            </a:r>
            <a:r>
              <a:rPr lang="en-US" sz="2500" dirty="0" smtClean="0"/>
              <a:t>14 </a:t>
            </a:r>
            <a:endParaRPr lang="en-US" sz="2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1" y="2277535"/>
            <a:ext cx="304800" cy="304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2273300"/>
            <a:ext cx="304800" cy="304800"/>
          </a:xfrm>
          <a:prstGeom prst="rect">
            <a:avLst/>
          </a:prstGeom>
        </p:spPr>
      </p:pic>
      <p:sp>
        <p:nvSpPr>
          <p:cNvPr id="27" name="AutoShape 5"/>
          <p:cNvSpPr>
            <a:spLocks noChangeArrowheads="1"/>
          </p:cNvSpPr>
          <p:nvPr/>
        </p:nvSpPr>
        <p:spPr bwMode="auto">
          <a:xfrm>
            <a:off x="2514600" y="2222500"/>
            <a:ext cx="304800" cy="304800"/>
          </a:xfrm>
          <a:prstGeom prst="lightningBol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0" y="2247900"/>
            <a:ext cx="304800" cy="304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247900"/>
            <a:ext cx="304800" cy="304800"/>
          </a:xfrm>
          <a:prstGeom prst="rect">
            <a:avLst/>
          </a:prstGeom>
        </p:spPr>
      </p:pic>
      <p:sp>
        <p:nvSpPr>
          <p:cNvPr id="33" name="AutoShape 5"/>
          <p:cNvSpPr>
            <a:spLocks noChangeArrowheads="1"/>
          </p:cNvSpPr>
          <p:nvPr/>
        </p:nvSpPr>
        <p:spPr bwMode="auto">
          <a:xfrm>
            <a:off x="3968750" y="2209800"/>
            <a:ext cx="304800" cy="304800"/>
          </a:xfrm>
          <a:prstGeom prst="lightningBol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0" y="2235200"/>
            <a:ext cx="304800" cy="304800"/>
          </a:xfrm>
          <a:prstGeom prst="rect">
            <a:avLst/>
          </a:prstGeom>
        </p:spPr>
      </p:pic>
      <p:sp>
        <p:nvSpPr>
          <p:cNvPr id="35" name="AutoShape 5"/>
          <p:cNvSpPr>
            <a:spLocks noChangeArrowheads="1"/>
          </p:cNvSpPr>
          <p:nvPr/>
        </p:nvSpPr>
        <p:spPr bwMode="auto">
          <a:xfrm>
            <a:off x="5029200" y="2209800"/>
            <a:ext cx="304800" cy="304800"/>
          </a:xfrm>
          <a:prstGeom prst="lightningBol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AutoShape 5"/>
          <p:cNvSpPr>
            <a:spLocks noChangeArrowheads="1"/>
          </p:cNvSpPr>
          <p:nvPr/>
        </p:nvSpPr>
        <p:spPr bwMode="auto">
          <a:xfrm>
            <a:off x="5740400" y="2203450"/>
            <a:ext cx="304800" cy="304800"/>
          </a:xfrm>
          <a:prstGeom prst="lightningBol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AutoShape 5"/>
          <p:cNvSpPr>
            <a:spLocks noChangeArrowheads="1"/>
          </p:cNvSpPr>
          <p:nvPr/>
        </p:nvSpPr>
        <p:spPr bwMode="auto">
          <a:xfrm>
            <a:off x="6267450" y="2209800"/>
            <a:ext cx="304800" cy="304800"/>
          </a:xfrm>
          <a:prstGeom prst="lightningBol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AutoShape 5"/>
          <p:cNvSpPr>
            <a:spLocks noChangeArrowheads="1"/>
          </p:cNvSpPr>
          <p:nvPr/>
        </p:nvSpPr>
        <p:spPr bwMode="auto">
          <a:xfrm>
            <a:off x="6864350" y="2203450"/>
            <a:ext cx="304800" cy="304800"/>
          </a:xfrm>
          <a:prstGeom prst="lightningBol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150" y="2241550"/>
            <a:ext cx="304800" cy="304800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-25400" y="1854200"/>
            <a:ext cx="381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0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8585200" y="1841500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15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43" name="AutoShape 5"/>
          <p:cNvSpPr>
            <a:spLocks noChangeArrowheads="1"/>
          </p:cNvSpPr>
          <p:nvPr/>
        </p:nvSpPr>
        <p:spPr bwMode="auto">
          <a:xfrm>
            <a:off x="304800" y="2209800"/>
            <a:ext cx="304800" cy="304800"/>
          </a:xfrm>
          <a:prstGeom prst="lightningBol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04800" y="251460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in order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1219200" y="25146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</a:t>
            </a:r>
            <a:r>
              <a:rPr lang="en-US" sz="2400" dirty="0" smtClean="0"/>
              <a:t>ut of order</a:t>
            </a:r>
            <a:endParaRPr lang="en-US" sz="2400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250" y="2235200"/>
            <a:ext cx="304800" cy="3048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00" y="2501900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in order</a:t>
            </a:r>
          </a:p>
          <a:p>
            <a:pPr algn="ctr"/>
            <a:r>
              <a:rPr lang="en-US" sz="2400" dirty="0"/>
              <a:t>d</a:t>
            </a:r>
            <a:r>
              <a:rPr lang="en-US" sz="2400" dirty="0" smtClean="0"/>
              <a:t>espite being inverted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676400" y="3581400"/>
            <a:ext cx="594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adjacencies(P) + breakpoints(P)</a:t>
            </a:r>
            <a:r>
              <a:rPr lang="en-US" sz="2800" i="1" dirty="0" smtClean="0"/>
              <a:t>=|P|+</a:t>
            </a:r>
            <a:r>
              <a:rPr lang="en-US" sz="2800" i="1" dirty="0"/>
              <a:t>1</a:t>
            </a:r>
            <a:r>
              <a:rPr lang="en-US" sz="2800" dirty="0"/>
              <a:t>  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4114800"/>
            <a:ext cx="304800" cy="304800"/>
          </a:xfrm>
          <a:prstGeom prst="rect">
            <a:avLst/>
          </a:prstGeom>
        </p:spPr>
      </p:pic>
      <p:sp>
        <p:nvSpPr>
          <p:cNvPr id="28" name="AutoShape 5"/>
          <p:cNvSpPr>
            <a:spLocks noChangeArrowheads="1"/>
          </p:cNvSpPr>
          <p:nvPr/>
        </p:nvSpPr>
        <p:spPr bwMode="auto">
          <a:xfrm>
            <a:off x="5029200" y="4114800"/>
            <a:ext cx="304800" cy="304800"/>
          </a:xfrm>
          <a:prstGeom prst="lightningBol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6200" y="4648200"/>
            <a:ext cx="8991600" cy="89255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What is the number of breakpoints in the identity permutation </a:t>
            </a:r>
          </a:p>
          <a:p>
            <a:pPr algn="ctr"/>
            <a:r>
              <a:rPr lang="en-US" sz="2600" dirty="0" smtClean="0"/>
              <a:t>(+1 +2 … </a:t>
            </a:r>
            <a:r>
              <a:rPr lang="en-US" sz="2600" i="1" dirty="0" smtClean="0"/>
              <a:t>+n</a:t>
            </a:r>
            <a:r>
              <a:rPr lang="en-US" sz="2600" dirty="0" smtClean="0"/>
              <a:t>)?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89519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99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99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2" grpId="0" animBg="1"/>
      <p:bldP spid="27" grpId="0" animBg="1"/>
      <p:bldP spid="33" grpId="0" animBg="1"/>
      <p:bldP spid="35" grpId="0" animBg="1"/>
      <p:bldP spid="36" grpId="0" animBg="1"/>
      <p:bldP spid="37" grpId="0" animBg="1"/>
      <p:bldP spid="38" grpId="0" animBg="1"/>
      <p:bldP spid="41" grpId="0"/>
      <p:bldP spid="42" grpId="0"/>
      <p:bldP spid="43" grpId="0" animBg="1"/>
      <p:bldP spid="47" grpId="0"/>
      <p:bldP spid="47" grpId="1"/>
      <p:bldP spid="48" grpId="0"/>
      <p:bldP spid="48" grpId="1"/>
      <p:bldP spid="50" grpId="0"/>
      <p:bldP spid="50" grpId="1"/>
      <p:bldP spid="28" grpId="0" animBg="1"/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dirty="0">
                <a:latin typeface="Calibri"/>
                <a:cs typeface="Calibri"/>
              </a:rPr>
              <a:t>Sorting by </a:t>
            </a:r>
            <a:r>
              <a:rPr lang="en-US" sz="3600" dirty="0" smtClean="0">
                <a:latin typeface="Calibri"/>
                <a:cs typeface="Calibri"/>
              </a:rPr>
              <a:t>Reversals as Breakpoint Elimination</a:t>
            </a:r>
            <a:r>
              <a:rPr lang="en-US" sz="3600" dirty="0">
                <a:latin typeface="Calibri"/>
                <a:cs typeface="Calibri"/>
              </a:rPr>
              <a:t/>
            </a:r>
            <a:br>
              <a:rPr lang="en-US" sz="3600" dirty="0">
                <a:latin typeface="Calibri"/>
                <a:cs typeface="Calibri"/>
              </a:rPr>
            </a:br>
            <a:endParaRPr lang="en-US" sz="3600" dirty="0">
              <a:solidFill>
                <a:schemeClr val="accent1"/>
              </a:solidFill>
              <a:latin typeface="Calibri"/>
              <a:cs typeface="Calibri"/>
            </a:endParaRPr>
          </a:p>
        </p:txBody>
      </p:sp>
      <p:graphicFrame>
        <p:nvGraphicFramePr>
          <p:cNvPr id="43012" name="Object 3"/>
          <p:cNvGraphicFramePr>
            <a:graphicFrameLocks noGrp="1" noChangeAspect="1"/>
          </p:cNvGraphicFramePr>
          <p:nvPr>
            <p:ph type="body" idx="1"/>
          </p:nvPr>
        </p:nvGraphicFramePr>
        <p:xfrm>
          <a:off x="1066800" y="1473200"/>
          <a:ext cx="6324600" cy="256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251" name="Worksheet" r:id="rId5" imgW="4143299" imgH="1666943" progId="Excel.Sheet.8">
                  <p:embed/>
                </p:oleObj>
              </mc:Choice>
              <mc:Fallback>
                <p:oleObj name="Worksheet" r:id="rId5" imgW="4143299" imgH="1666943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473200"/>
                        <a:ext cx="6324600" cy="256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3" name="Text Box 4"/>
          <p:cNvSpPr txBox="1">
            <a:spLocks noChangeArrowheads="1"/>
          </p:cNvSpPr>
          <p:nvPr/>
        </p:nvSpPr>
        <p:spPr bwMode="auto">
          <a:xfrm>
            <a:off x="152400" y="4876800"/>
            <a:ext cx="88900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800" b="1" dirty="0" smtClean="0">
                <a:solidFill>
                  <a:srgbClr val="000000"/>
                </a:solidFill>
                <a:latin typeface="Calibri"/>
                <a:cs typeface="Calibri"/>
              </a:rPr>
              <a:t>Breakpoint Theorem: </a:t>
            </a:r>
            <a:r>
              <a:rPr lang="en-US" sz="2800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r>
              <a:rPr lang="en-US" sz="2800" dirty="0" smtClean="0">
                <a:solidFill>
                  <a:srgbClr val="000000"/>
                </a:solidFill>
                <a:latin typeface="Calibri"/>
                <a:cs typeface="Calibri"/>
              </a:rPr>
              <a:t>eversal </a:t>
            </a:r>
            <a:r>
              <a:rPr lang="en-US" sz="2800" dirty="0">
                <a:solidFill>
                  <a:srgbClr val="000000"/>
                </a:solidFill>
                <a:latin typeface="Calibri"/>
                <a:cs typeface="Calibri"/>
              </a:rPr>
              <a:t>distance </a:t>
            </a:r>
            <a:r>
              <a:rPr lang="en-US" sz="2800" dirty="0" smtClean="0">
                <a:solidFill>
                  <a:srgbClr val="000000"/>
                </a:solidFill>
                <a:latin typeface="Calibri"/>
                <a:cs typeface="Calibri"/>
              </a:rPr>
              <a:t>≥ </a:t>
            </a:r>
            <a:r>
              <a:rPr lang="en-US" sz="2800" i="1" dirty="0" smtClean="0">
                <a:solidFill>
                  <a:srgbClr val="000000"/>
                </a:solidFill>
                <a:latin typeface="Calibri"/>
                <a:cs typeface="Calibri"/>
              </a:rPr>
              <a:t>breakpoints(P)</a:t>
            </a:r>
            <a:r>
              <a:rPr lang="en-US" sz="2800" dirty="0" smtClean="0">
                <a:solidFill>
                  <a:srgbClr val="000000"/>
                </a:solidFill>
                <a:latin typeface="Calibri"/>
                <a:cs typeface="Calibri"/>
              </a:rPr>
              <a:t>/</a:t>
            </a:r>
            <a:r>
              <a:rPr lang="en-US" sz="2800" b="1" dirty="0" smtClean="0">
                <a:solidFill>
                  <a:srgbClr val="000000"/>
                </a:solidFill>
                <a:latin typeface="Calibri"/>
                <a:cs typeface="Calibri"/>
              </a:rPr>
              <a:t>2</a:t>
            </a:r>
            <a:r>
              <a:rPr lang="en-US" sz="2800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endParaRPr lang="en-US" sz="28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43014" name="AutoShape 5"/>
          <p:cNvSpPr>
            <a:spLocks noChangeArrowheads="1"/>
          </p:cNvSpPr>
          <p:nvPr/>
        </p:nvSpPr>
        <p:spPr bwMode="auto">
          <a:xfrm>
            <a:off x="2794000" y="1676400"/>
            <a:ext cx="304800" cy="304800"/>
          </a:xfrm>
          <a:prstGeom prst="lightningBol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15" name="AutoShape 6"/>
          <p:cNvSpPr>
            <a:spLocks noChangeArrowheads="1"/>
          </p:cNvSpPr>
          <p:nvPr/>
        </p:nvSpPr>
        <p:spPr bwMode="auto">
          <a:xfrm>
            <a:off x="3429000" y="1676400"/>
            <a:ext cx="304800" cy="304800"/>
          </a:xfrm>
          <a:prstGeom prst="lightningBol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16" name="AutoShape 7"/>
          <p:cNvSpPr>
            <a:spLocks noChangeArrowheads="1"/>
          </p:cNvSpPr>
          <p:nvPr/>
        </p:nvSpPr>
        <p:spPr bwMode="auto">
          <a:xfrm>
            <a:off x="4572000" y="1676400"/>
            <a:ext cx="304800" cy="304800"/>
          </a:xfrm>
          <a:prstGeom prst="lightningBol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17" name="AutoShape 8"/>
          <p:cNvSpPr>
            <a:spLocks noChangeArrowheads="1"/>
          </p:cNvSpPr>
          <p:nvPr/>
        </p:nvSpPr>
        <p:spPr bwMode="auto">
          <a:xfrm>
            <a:off x="5113865" y="1676400"/>
            <a:ext cx="304800" cy="304800"/>
          </a:xfrm>
          <a:prstGeom prst="lightningBol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18" name="AutoShape 9"/>
          <p:cNvSpPr>
            <a:spLocks noChangeArrowheads="1"/>
          </p:cNvSpPr>
          <p:nvPr/>
        </p:nvSpPr>
        <p:spPr bwMode="auto">
          <a:xfrm>
            <a:off x="6781800" y="1676400"/>
            <a:ext cx="304800" cy="304800"/>
          </a:xfrm>
          <a:prstGeom prst="lightningBol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19" name="AutoShape 10"/>
          <p:cNvSpPr>
            <a:spLocks noChangeArrowheads="1"/>
          </p:cNvSpPr>
          <p:nvPr/>
        </p:nvSpPr>
        <p:spPr bwMode="auto">
          <a:xfrm>
            <a:off x="7255933" y="1676400"/>
            <a:ext cx="304800" cy="304800"/>
          </a:xfrm>
          <a:prstGeom prst="lightningBol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20" name="AutoShape 11"/>
          <p:cNvSpPr>
            <a:spLocks noChangeArrowheads="1"/>
          </p:cNvSpPr>
          <p:nvPr/>
        </p:nvSpPr>
        <p:spPr bwMode="auto">
          <a:xfrm>
            <a:off x="2832100" y="2133600"/>
            <a:ext cx="304800" cy="304800"/>
          </a:xfrm>
          <a:prstGeom prst="lightningBol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21" name="AutoShape 12"/>
          <p:cNvSpPr>
            <a:spLocks noChangeArrowheads="1"/>
          </p:cNvSpPr>
          <p:nvPr/>
        </p:nvSpPr>
        <p:spPr bwMode="auto">
          <a:xfrm>
            <a:off x="5088466" y="2146300"/>
            <a:ext cx="304800" cy="304800"/>
          </a:xfrm>
          <a:prstGeom prst="lightningBol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22" name="AutoShape 13"/>
          <p:cNvSpPr>
            <a:spLocks noChangeArrowheads="1"/>
          </p:cNvSpPr>
          <p:nvPr/>
        </p:nvSpPr>
        <p:spPr bwMode="auto">
          <a:xfrm>
            <a:off x="6756400" y="2133600"/>
            <a:ext cx="304800" cy="304800"/>
          </a:xfrm>
          <a:prstGeom prst="lightningBol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23" name="AutoShape 14"/>
          <p:cNvSpPr>
            <a:spLocks noChangeArrowheads="1"/>
          </p:cNvSpPr>
          <p:nvPr/>
        </p:nvSpPr>
        <p:spPr bwMode="auto">
          <a:xfrm>
            <a:off x="7255933" y="2133600"/>
            <a:ext cx="304800" cy="304800"/>
          </a:xfrm>
          <a:prstGeom prst="lightningBol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24" name="AutoShape 15"/>
          <p:cNvSpPr>
            <a:spLocks noChangeArrowheads="1"/>
          </p:cNvSpPr>
          <p:nvPr/>
        </p:nvSpPr>
        <p:spPr bwMode="auto">
          <a:xfrm>
            <a:off x="2857500" y="2603500"/>
            <a:ext cx="304800" cy="304800"/>
          </a:xfrm>
          <a:prstGeom prst="lightningBol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25" name="AutoShape 16"/>
          <p:cNvSpPr>
            <a:spLocks noChangeArrowheads="1"/>
          </p:cNvSpPr>
          <p:nvPr/>
        </p:nvSpPr>
        <p:spPr bwMode="auto">
          <a:xfrm>
            <a:off x="5099050" y="2616200"/>
            <a:ext cx="304800" cy="304800"/>
          </a:xfrm>
          <a:prstGeom prst="lightningBol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26" name="AutoShape 17"/>
          <p:cNvSpPr>
            <a:spLocks noChangeArrowheads="1"/>
          </p:cNvSpPr>
          <p:nvPr/>
        </p:nvSpPr>
        <p:spPr bwMode="auto">
          <a:xfrm>
            <a:off x="6769100" y="2635250"/>
            <a:ext cx="304800" cy="304800"/>
          </a:xfrm>
          <a:prstGeom prst="lightningBol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27" name="AutoShape 18"/>
          <p:cNvSpPr>
            <a:spLocks noChangeArrowheads="1"/>
          </p:cNvSpPr>
          <p:nvPr/>
        </p:nvSpPr>
        <p:spPr bwMode="auto">
          <a:xfrm>
            <a:off x="7255933" y="2667000"/>
            <a:ext cx="304800" cy="304800"/>
          </a:xfrm>
          <a:prstGeom prst="lightningBol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28" name="AutoShape 19"/>
          <p:cNvSpPr>
            <a:spLocks noChangeArrowheads="1"/>
          </p:cNvSpPr>
          <p:nvPr/>
        </p:nvSpPr>
        <p:spPr bwMode="auto">
          <a:xfrm>
            <a:off x="2895600" y="3175000"/>
            <a:ext cx="304800" cy="304800"/>
          </a:xfrm>
          <a:prstGeom prst="lightningBol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29" name="AutoShape 20"/>
          <p:cNvSpPr>
            <a:spLocks noChangeArrowheads="1"/>
          </p:cNvSpPr>
          <p:nvPr/>
        </p:nvSpPr>
        <p:spPr bwMode="auto">
          <a:xfrm>
            <a:off x="5638800" y="3200400"/>
            <a:ext cx="304800" cy="304800"/>
          </a:xfrm>
          <a:prstGeom prst="lightningBol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778750" y="1371600"/>
            <a:ext cx="5334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 smtClean="0"/>
              <a:t>6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23200" y="2901950"/>
            <a:ext cx="5334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/>
              <a:t>2</a:t>
            </a:r>
            <a:endParaRPr lang="en-US" sz="3300" b="1" dirty="0" smtClean="0"/>
          </a:p>
        </p:txBody>
      </p:sp>
      <p:sp>
        <p:nvSpPr>
          <p:cNvPr id="26" name="TextBox 25"/>
          <p:cNvSpPr txBox="1"/>
          <p:nvPr/>
        </p:nvSpPr>
        <p:spPr>
          <a:xfrm flipH="1">
            <a:off x="7804150" y="1892300"/>
            <a:ext cx="3048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/>
              <a:t>4</a:t>
            </a:r>
            <a:endParaRPr lang="en-US" sz="3300" b="1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7804150" y="2393950"/>
            <a:ext cx="5334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/>
              <a:t>4</a:t>
            </a:r>
            <a:endParaRPr lang="en-US" sz="3300" b="1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7829550" y="3409950"/>
            <a:ext cx="5334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 smtClean="0"/>
              <a:t>0</a:t>
            </a:r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139700" y="4114800"/>
            <a:ext cx="8915400" cy="49244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600" dirty="0" smtClean="0">
                <a:latin typeface="Calibri"/>
                <a:cs typeface="Calibri"/>
              </a:rPr>
              <a:t>How </a:t>
            </a:r>
            <a:r>
              <a:rPr lang="en-US" sz="2600" dirty="0">
                <a:latin typeface="Calibri"/>
                <a:cs typeface="Calibri"/>
              </a:rPr>
              <a:t>many breakpoints can be eliminated by a single </a:t>
            </a:r>
            <a:r>
              <a:rPr lang="en-US" sz="2600" dirty="0" smtClean="0">
                <a:latin typeface="Calibri"/>
                <a:cs typeface="Calibri"/>
              </a:rPr>
              <a:t>reversal</a:t>
            </a:r>
            <a:r>
              <a:rPr lang="en-US" sz="2600" dirty="0">
                <a:latin typeface="Calibri"/>
                <a:cs typeface="Calibri"/>
              </a:rPr>
              <a:t>?</a:t>
            </a:r>
            <a:r>
              <a:rPr lang="en-US" sz="2400" dirty="0">
                <a:latin typeface="Calibri"/>
                <a:cs typeface="Calibri"/>
              </a:rPr>
              <a:t>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209800" y="4724400"/>
            <a:ext cx="3810000" cy="1547089"/>
            <a:chOff x="2209800" y="4724400"/>
            <a:chExt cx="3810000" cy="154708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29000" y="4724400"/>
              <a:ext cx="2590800" cy="1547089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2209800" y="5257800"/>
              <a:ext cx="1219200" cy="58477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/>
                <a:t> Hint:</a:t>
              </a:r>
              <a:endParaRPr lang="en-US" sz="32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870700" y="97790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b</a:t>
            </a:r>
            <a:r>
              <a:rPr lang="en-US" sz="2800" i="1" dirty="0" smtClean="0"/>
              <a:t>reakpoints(P)</a:t>
            </a:r>
            <a:endParaRPr lang="en-US" sz="28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1981200"/>
            <a:ext cx="7772400" cy="1015663"/>
          </a:xfrm>
          <a:prstGeom prst="rect">
            <a:avLst/>
          </a:prstGeom>
          <a:noFill/>
          <a:ln w="38100" cmpd="sng">
            <a:solidFill>
              <a:srgbClr val="660066"/>
            </a:solidFill>
          </a:ln>
        </p:spPr>
        <p:txBody>
          <a:bodyPr wrap="square" rtlCol="0">
            <a:spAutoFit/>
          </a:bodyPr>
          <a:lstStyle/>
          <a:p>
            <a:endParaRPr lang="en-US" sz="1500" dirty="0" smtClean="0"/>
          </a:p>
          <a:p>
            <a:endParaRPr lang="en-US" sz="1500" dirty="0"/>
          </a:p>
          <a:p>
            <a:endParaRPr lang="en-US" sz="1500" dirty="0" smtClean="0"/>
          </a:p>
          <a:p>
            <a:r>
              <a:rPr lang="en-US" sz="1500" dirty="0" smtClean="0"/>
              <a:t>  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35682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3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3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3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3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3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3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3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3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3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3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3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3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3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3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3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43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3" grpId="0" animBg="1"/>
      <p:bldP spid="43014" grpId="0" animBg="1"/>
      <p:bldP spid="43015" grpId="0" animBg="1"/>
      <p:bldP spid="43016" grpId="0" animBg="1"/>
      <p:bldP spid="43017" grpId="0" animBg="1"/>
      <p:bldP spid="43018" grpId="0" animBg="1"/>
      <p:bldP spid="43019" grpId="0" animBg="1"/>
      <p:bldP spid="43020" grpId="0" animBg="1"/>
      <p:bldP spid="43021" grpId="0" animBg="1"/>
      <p:bldP spid="43022" grpId="0" animBg="1"/>
      <p:bldP spid="43023" grpId="0" animBg="1"/>
      <p:bldP spid="43024" grpId="0" animBg="1"/>
      <p:bldP spid="43025" grpId="0" animBg="1"/>
      <p:bldP spid="43026" grpId="0" animBg="1"/>
      <p:bldP spid="43027" grpId="0" animBg="1"/>
      <p:bldP spid="43028" grpId="0" animBg="1"/>
      <p:bldP spid="43029" grpId="0" animBg="1"/>
      <p:bldP spid="2" grpId="0"/>
      <p:bldP spid="25" grpId="0"/>
      <p:bldP spid="26" grpId="0"/>
      <p:bldP spid="27" grpId="0"/>
      <p:bldP spid="28" grpId="0"/>
      <p:bldP spid="29" grpId="0" animBg="1"/>
      <p:bldP spid="6" grpId="0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-37353"/>
            <a:ext cx="9144000" cy="1466850"/>
          </a:xfrm>
        </p:spPr>
        <p:txBody>
          <a:bodyPr lIns="82945" tIns="41473" rIns="82945" bIns="41473">
            <a:noAutofit/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US" sz="3200" dirty="0"/>
              <a:t>Are </a:t>
            </a:r>
            <a:r>
              <a:rPr lang="en-US" sz="3200" dirty="0" smtClean="0"/>
              <a:t>There </a:t>
            </a:r>
            <a:r>
              <a:rPr lang="en-US" sz="3200" dirty="0"/>
              <a:t>Fragile Regions in the Human Genome? </a:t>
            </a:r>
            <a:r>
              <a:rPr lang="en-US" sz="3200" dirty="0">
                <a:latin typeface="Tahoma" charset="0"/>
              </a:rPr>
              <a:t/>
            </a:r>
            <a:br>
              <a:rPr lang="en-US" sz="3200" dirty="0">
                <a:latin typeface="Tahoma" charset="0"/>
              </a:rPr>
            </a:br>
            <a:endParaRPr lang="en-GB" sz="3200" dirty="0">
              <a:latin typeface="Calibri"/>
              <a:cs typeface="Calibri"/>
            </a:endParaRPr>
          </a:p>
        </p:txBody>
      </p:sp>
      <p:sp>
        <p:nvSpPr>
          <p:cNvPr id="26629" name="AutoShape 6"/>
          <p:cNvSpPr>
            <a:spLocks noChangeAspect="1" noChangeArrowheads="1"/>
          </p:cNvSpPr>
          <p:nvPr/>
        </p:nvSpPr>
        <p:spPr bwMode="auto">
          <a:xfrm>
            <a:off x="425450" y="1838325"/>
            <a:ext cx="6237288" cy="474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82282" y="1066800"/>
            <a:ext cx="8991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Transforming Men into Mice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Sorting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by Reversals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Breakpoint Theorem</a:t>
            </a:r>
          </a:p>
          <a:p>
            <a:pPr marL="457200" indent="-457200">
              <a:buFont typeface="Arial"/>
              <a:buChar char="•"/>
            </a:pPr>
            <a:r>
              <a:rPr lang="en-US" sz="2800" b="1" dirty="0" smtClean="0">
                <a:solidFill>
                  <a:srgbClr val="0000FF"/>
                </a:solidFill>
              </a:rPr>
              <a:t>Rearrangements in Tumor Genomes </a:t>
            </a:r>
          </a:p>
          <a:p>
            <a:pPr marL="457200" lvl="0" indent="-457200">
              <a:buFont typeface="Arial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-Breaks 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Breakpoint Graphs </a:t>
            </a:r>
            <a:endParaRPr lang="en-US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-Break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Distance Theorem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Rearrangement Hotspots in the Human Genome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Synteny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Block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Construction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3460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6" name="irc_mi" descr="CDR000053333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66"/>
          <a:stretch/>
        </p:blipFill>
        <p:spPr bwMode="auto">
          <a:xfrm>
            <a:off x="762000" y="685800"/>
            <a:ext cx="2819400" cy="537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5404"/>
            <a:ext cx="7793037" cy="960437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Philadelphia Chromosome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24200" y="3581400"/>
            <a:ext cx="1905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47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6" name="irc_mi" descr="CDR000053333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934"/>
          <a:stretch/>
        </p:blipFill>
        <p:spPr bwMode="auto">
          <a:xfrm>
            <a:off x="762000" y="685800"/>
            <a:ext cx="4622800" cy="537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5404"/>
            <a:ext cx="7793037" cy="960437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Philadelphia Chromosome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19600" y="5421868"/>
            <a:ext cx="1905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5400" y="4267200"/>
            <a:ext cx="1905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06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6" name="irc_mi" descr="CDR000053333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54"/>
          <a:stretch/>
        </p:blipFill>
        <p:spPr bwMode="auto">
          <a:xfrm>
            <a:off x="762000" y="685801"/>
            <a:ext cx="7696200" cy="516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5903893"/>
            <a:ext cx="922020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Oncogenic </a:t>
            </a:r>
            <a:r>
              <a:rPr lang="en-US" sz="2800" b="1" dirty="0" err="1" smtClean="0"/>
              <a:t>bcr</a:t>
            </a:r>
            <a:r>
              <a:rPr lang="en-US" sz="2800" b="1" dirty="0" err="1"/>
              <a:t>-abl</a:t>
            </a:r>
            <a:r>
              <a:rPr lang="en-US" sz="2800" b="1" dirty="0"/>
              <a:t> </a:t>
            </a:r>
            <a:r>
              <a:rPr lang="en-US" sz="2800" dirty="0" smtClean="0"/>
              <a:t>fusion gene:  </a:t>
            </a:r>
          </a:p>
          <a:p>
            <a:pPr algn="ctr"/>
            <a:r>
              <a:rPr lang="en-US" sz="2800" dirty="0" smtClean="0">
                <a:cs typeface="Calibri"/>
              </a:rPr>
              <a:t>biomarker for chronic </a:t>
            </a:r>
            <a:r>
              <a:rPr lang="en-US" sz="2800" dirty="0">
                <a:cs typeface="Calibri"/>
              </a:rPr>
              <a:t>myeloid leukemia (</a:t>
            </a:r>
            <a:r>
              <a:rPr lang="en-US" sz="2800" dirty="0" smtClean="0">
                <a:cs typeface="Calibri"/>
              </a:rPr>
              <a:t>CML)</a:t>
            </a:r>
            <a:endParaRPr lang="en-US" sz="2800" dirty="0"/>
          </a:p>
        </p:txBody>
      </p:sp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5404"/>
            <a:ext cx="7793037" cy="960437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Philadelphia Chromosome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406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7793037" cy="960437"/>
          </a:xfrm>
        </p:spPr>
        <p:txBody>
          <a:bodyPr/>
          <a:lstStyle/>
          <a:p>
            <a:pPr eaLnBrk="1" hangingPunct="1"/>
            <a:r>
              <a:rPr lang="en-US" dirty="0" smtClean="0">
                <a:cs typeface="Calibri"/>
              </a:rPr>
              <a:t>Translocations</a:t>
            </a:r>
            <a:endParaRPr lang="en-US" dirty="0">
              <a:cs typeface="Calibri"/>
            </a:endParaRP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4267200"/>
            <a:ext cx="6477000" cy="1219200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dirty="0">
                <a:latin typeface="Calibri"/>
                <a:cs typeface="Calibri"/>
              </a:rPr>
              <a:t>Thousands of </a:t>
            </a:r>
            <a:r>
              <a:rPr lang="en-US" dirty="0" smtClean="0">
                <a:latin typeface="Calibri"/>
                <a:cs typeface="Calibri"/>
              </a:rPr>
              <a:t>rearrangements </a:t>
            </a:r>
            <a:r>
              <a:rPr lang="en-US" dirty="0">
                <a:latin typeface="Calibri"/>
                <a:cs typeface="Calibri"/>
              </a:rPr>
              <a:t>known for different tumors.</a:t>
            </a:r>
          </a:p>
        </p:txBody>
      </p:sp>
      <p:sp>
        <p:nvSpPr>
          <p:cNvPr id="65540" name="Line 4"/>
          <p:cNvSpPr>
            <a:spLocks noChangeShapeType="1"/>
          </p:cNvSpPr>
          <p:nvPr/>
        </p:nvSpPr>
        <p:spPr bwMode="auto">
          <a:xfrm>
            <a:off x="5035550" y="3505200"/>
            <a:ext cx="3200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41" name="Rectangle 5"/>
          <p:cNvSpPr>
            <a:spLocks noChangeArrowheads="1"/>
          </p:cNvSpPr>
          <p:nvPr/>
        </p:nvSpPr>
        <p:spPr bwMode="auto">
          <a:xfrm>
            <a:off x="5492750" y="3429000"/>
            <a:ext cx="12192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65542" name="Rectangle 6"/>
          <p:cNvSpPr>
            <a:spLocks noChangeArrowheads="1"/>
          </p:cNvSpPr>
          <p:nvPr/>
        </p:nvSpPr>
        <p:spPr bwMode="auto">
          <a:xfrm>
            <a:off x="6711950" y="3429000"/>
            <a:ext cx="914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65543" name="Line 7"/>
          <p:cNvSpPr>
            <a:spLocks noChangeShapeType="1"/>
          </p:cNvSpPr>
          <p:nvPr/>
        </p:nvSpPr>
        <p:spPr bwMode="auto">
          <a:xfrm>
            <a:off x="5029200" y="2743200"/>
            <a:ext cx="3200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44" name="Rectangle 8"/>
          <p:cNvSpPr>
            <a:spLocks noChangeArrowheads="1"/>
          </p:cNvSpPr>
          <p:nvPr/>
        </p:nvSpPr>
        <p:spPr bwMode="auto">
          <a:xfrm>
            <a:off x="5486400" y="2667000"/>
            <a:ext cx="1219200" cy="15240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65545" name="Rectangle 9"/>
          <p:cNvSpPr>
            <a:spLocks noChangeArrowheads="1"/>
          </p:cNvSpPr>
          <p:nvPr/>
        </p:nvSpPr>
        <p:spPr bwMode="auto">
          <a:xfrm>
            <a:off x="6705600" y="2667000"/>
            <a:ext cx="914400" cy="152400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65550" name="Line 14"/>
          <p:cNvSpPr>
            <a:spLocks noChangeShapeType="1"/>
          </p:cNvSpPr>
          <p:nvPr/>
        </p:nvSpPr>
        <p:spPr bwMode="auto">
          <a:xfrm>
            <a:off x="457200" y="2743200"/>
            <a:ext cx="3200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51" name="Rectangle 15"/>
          <p:cNvSpPr>
            <a:spLocks noChangeArrowheads="1"/>
          </p:cNvSpPr>
          <p:nvPr/>
        </p:nvSpPr>
        <p:spPr bwMode="auto">
          <a:xfrm>
            <a:off x="914400" y="2667000"/>
            <a:ext cx="1219200" cy="15240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65552" name="Rectangle 16"/>
          <p:cNvSpPr>
            <a:spLocks noChangeArrowheads="1"/>
          </p:cNvSpPr>
          <p:nvPr/>
        </p:nvSpPr>
        <p:spPr bwMode="auto">
          <a:xfrm>
            <a:off x="2133600" y="2667000"/>
            <a:ext cx="914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65553" name="Line 17"/>
          <p:cNvSpPr>
            <a:spLocks noChangeShapeType="1"/>
          </p:cNvSpPr>
          <p:nvPr/>
        </p:nvSpPr>
        <p:spPr bwMode="auto">
          <a:xfrm>
            <a:off x="457200" y="3505200"/>
            <a:ext cx="3200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54" name="Rectangle 18"/>
          <p:cNvSpPr>
            <a:spLocks noChangeArrowheads="1"/>
          </p:cNvSpPr>
          <p:nvPr/>
        </p:nvSpPr>
        <p:spPr bwMode="auto">
          <a:xfrm>
            <a:off x="914400" y="3429000"/>
            <a:ext cx="12192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65555" name="Rectangle 19"/>
          <p:cNvSpPr>
            <a:spLocks noChangeArrowheads="1"/>
          </p:cNvSpPr>
          <p:nvPr/>
        </p:nvSpPr>
        <p:spPr bwMode="auto">
          <a:xfrm>
            <a:off x="2133600" y="3429000"/>
            <a:ext cx="914400" cy="152400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65557" name="Text Box 21"/>
          <p:cNvSpPr txBox="1">
            <a:spLocks noChangeArrowheads="1"/>
          </p:cNvSpPr>
          <p:nvPr/>
        </p:nvSpPr>
        <p:spPr bwMode="auto">
          <a:xfrm>
            <a:off x="2286000" y="2819400"/>
            <a:ext cx="1187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ABL gene</a:t>
            </a:r>
          </a:p>
        </p:txBody>
      </p:sp>
      <p:sp>
        <p:nvSpPr>
          <p:cNvPr id="65558" name="Text Box 22"/>
          <p:cNvSpPr txBox="1">
            <a:spLocks noChangeArrowheads="1"/>
          </p:cNvSpPr>
          <p:nvPr/>
        </p:nvSpPr>
        <p:spPr bwMode="auto">
          <a:xfrm>
            <a:off x="2286000" y="3581400"/>
            <a:ext cx="1238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BCR gene</a:t>
            </a:r>
          </a:p>
        </p:txBody>
      </p:sp>
      <p:sp>
        <p:nvSpPr>
          <p:cNvPr id="65560" name="AutoShape 24"/>
          <p:cNvSpPr>
            <a:spLocks noChangeArrowheads="1"/>
          </p:cNvSpPr>
          <p:nvPr/>
        </p:nvSpPr>
        <p:spPr bwMode="auto">
          <a:xfrm>
            <a:off x="3810000" y="28956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65561" name="Line 25"/>
          <p:cNvSpPr>
            <a:spLocks noChangeShapeType="1"/>
          </p:cNvSpPr>
          <p:nvPr/>
        </p:nvSpPr>
        <p:spPr bwMode="auto">
          <a:xfrm>
            <a:off x="1981200" y="2819400"/>
            <a:ext cx="304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62" name="Line 26"/>
          <p:cNvSpPr>
            <a:spLocks noChangeShapeType="1"/>
          </p:cNvSpPr>
          <p:nvPr/>
        </p:nvSpPr>
        <p:spPr bwMode="auto">
          <a:xfrm flipV="1">
            <a:off x="1981200" y="2819400"/>
            <a:ext cx="304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63" name="Rectangle 27"/>
          <p:cNvSpPr>
            <a:spLocks noChangeArrowheads="1"/>
          </p:cNvSpPr>
          <p:nvPr/>
        </p:nvSpPr>
        <p:spPr bwMode="auto">
          <a:xfrm>
            <a:off x="228600" y="1143000"/>
            <a:ext cx="88392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lang="en-US" sz="3200" dirty="0" smtClean="0">
                <a:latin typeface="Calibri"/>
                <a:cs typeface="Calibri"/>
              </a:rPr>
              <a:t>Translocation </a:t>
            </a:r>
            <a:r>
              <a:rPr lang="en-US" sz="3200" dirty="0">
                <a:latin typeface="Calibri"/>
                <a:cs typeface="Calibri"/>
              </a:rPr>
              <a:t>in </a:t>
            </a:r>
            <a:r>
              <a:rPr lang="en-US" sz="3200" dirty="0" smtClean="0">
                <a:latin typeface="Calibri"/>
                <a:cs typeface="Calibri"/>
              </a:rPr>
              <a:t>CML yields Philadelphia </a:t>
            </a:r>
            <a:r>
              <a:rPr lang="en-US" sz="3200" dirty="0">
                <a:latin typeface="Calibri"/>
                <a:cs typeface="Calibri"/>
              </a:rPr>
              <a:t>chromosome:</a:t>
            </a:r>
          </a:p>
        </p:txBody>
      </p:sp>
      <p:sp>
        <p:nvSpPr>
          <p:cNvPr id="65564" name="Text Box 28"/>
          <p:cNvSpPr txBox="1">
            <a:spLocks noChangeArrowheads="1"/>
          </p:cNvSpPr>
          <p:nvPr/>
        </p:nvSpPr>
        <p:spPr bwMode="auto">
          <a:xfrm>
            <a:off x="212725" y="2322513"/>
            <a:ext cx="742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Chr 9</a:t>
            </a:r>
          </a:p>
        </p:txBody>
      </p:sp>
      <p:sp>
        <p:nvSpPr>
          <p:cNvPr id="65565" name="Text Box 29"/>
          <p:cNvSpPr txBox="1">
            <a:spLocks noChangeArrowheads="1"/>
          </p:cNvSpPr>
          <p:nvPr/>
        </p:nvSpPr>
        <p:spPr bwMode="auto">
          <a:xfrm>
            <a:off x="228600" y="3048000"/>
            <a:ext cx="869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Chr 22</a:t>
            </a:r>
          </a:p>
        </p:txBody>
      </p:sp>
      <p:pic>
        <p:nvPicPr>
          <p:cNvPr id="53282" name="Picture 34" descr="http://media.somewhereinblog.net/images/SIDDIQUIH_1244134038_1-1101010528_4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921100"/>
            <a:ext cx="2209800" cy="291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662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9" grpI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7793037" cy="96043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Painting Chromosomes (Normal Cells)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5" name="Picture 3" descr="img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19200" y="1371600"/>
            <a:ext cx="6877050" cy="4584700"/>
          </a:xfrm>
          <a:prstGeom prst="rect">
            <a:avLst/>
          </a:prstGeom>
          <a:noFill/>
        </p:spPr>
      </p:pic>
      <p:sp>
        <p:nvSpPr>
          <p:cNvPr id="2" name="Text Placeholder 1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8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7793037" cy="96043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Painting Chromosomes (Tumor Cells)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447800"/>
            <a:ext cx="8382000" cy="533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MCF7 is human breast cancer cell </a:t>
            </a:r>
            <a:r>
              <a:rPr lang="en-US" sz="2400" dirty="0" smtClean="0">
                <a:latin typeface="Calibri"/>
                <a:cs typeface="Calibri"/>
              </a:rPr>
              <a:t>line:</a:t>
            </a:r>
            <a:endParaRPr lang="en-US" sz="2400" dirty="0"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  <a:buFont typeface="Wingdings" charset="0"/>
              <a:buNone/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  <a:buFont typeface="Wingdings" charset="0"/>
              <a:buNone/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  <a:buFont typeface="Wingdings" charset="0"/>
              <a:buNone/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  <a:buFont typeface="Wingdings" charset="0"/>
              <a:buNone/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  <a:buFont typeface="Wingdings" charset="0"/>
              <a:buNone/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  <a:buFont typeface="Wingdings" charset="0"/>
              <a:buNone/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  <a:buFont typeface="Wingdings" charset="0"/>
              <a:buNone/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  <a:buFont typeface="Wingdings" charset="0"/>
              <a:buNone/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  <a:buFont typeface="Wingdings" charset="0"/>
              <a:buNone/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  <a:buFont typeface="Wingdings" charset="0"/>
              <a:buNone/>
            </a:pP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67588" name="Picture 4" descr="MCF7SKY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2514600"/>
            <a:ext cx="8534400" cy="2271713"/>
          </a:xfrm>
        </p:spPr>
      </p:pic>
      <p:sp>
        <p:nvSpPr>
          <p:cNvPr id="2" name="TextBox 1"/>
          <p:cNvSpPr txBox="1"/>
          <p:nvPr/>
        </p:nvSpPr>
        <p:spPr>
          <a:xfrm>
            <a:off x="381000" y="5257800"/>
            <a:ext cx="8458200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cs typeface="Calibri"/>
              </a:rPr>
              <a:t>What sequence of rearrangements </a:t>
            </a:r>
            <a:r>
              <a:rPr lang="en-US" sz="2800" dirty="0" smtClean="0">
                <a:cs typeface="Calibri"/>
              </a:rPr>
              <a:t>has produced </a:t>
            </a:r>
            <a:r>
              <a:rPr lang="en-US" sz="2800" dirty="0">
                <a:cs typeface="Calibri"/>
              </a:rPr>
              <a:t>MCF7</a:t>
            </a:r>
            <a:r>
              <a:rPr lang="en-US" sz="2800" dirty="0" smtClean="0">
                <a:cs typeface="Calibri"/>
              </a:rPr>
              <a:t>?</a:t>
            </a:r>
            <a:endParaRPr lang="en-US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905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92100" y="4711700"/>
            <a:ext cx="8839200" cy="2133600"/>
          </a:xfrm>
        </p:spPr>
        <p:txBody>
          <a:bodyPr>
            <a:normAutofit/>
          </a:bodyPr>
          <a:lstStyle/>
          <a:p>
            <a:pPr marL="228600" indent="-228600" eaLnBrk="1" hangingPunct="1"/>
            <a:r>
              <a:rPr lang="en-US" sz="2800" dirty="0"/>
              <a:t>What are the similarity blocks and how to find them?</a:t>
            </a:r>
          </a:p>
          <a:p>
            <a:pPr marL="228600" indent="-228600" eaLnBrk="1" hangingPunct="1"/>
            <a:r>
              <a:rPr lang="en-US" sz="2800" dirty="0" smtClean="0"/>
              <a:t>What </a:t>
            </a:r>
            <a:r>
              <a:rPr lang="en-US" sz="2800" dirty="0"/>
              <a:t>is the evolutionary scenario for transforming one genome into the other?</a:t>
            </a:r>
            <a:br>
              <a:rPr lang="en-US" sz="2800" dirty="0"/>
            </a:br>
            <a:r>
              <a:rPr lang="en-US" sz="1200" dirty="0"/>
              <a:t> </a:t>
            </a:r>
          </a:p>
          <a:p>
            <a:pPr marL="228600" indent="-228600" eaLnBrk="1" hangingPunct="1"/>
            <a:endParaRPr lang="en-US" sz="2800" dirty="0">
              <a:latin typeface="Tahoma" charset="0"/>
            </a:endParaRPr>
          </a:p>
        </p:txBody>
      </p:sp>
      <p:sp>
        <p:nvSpPr>
          <p:cNvPr id="24584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+mn-lt"/>
              </a:rPr>
              <a:t>Genome rearrangements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39700" y="2533277"/>
            <a:ext cx="8645525" cy="1965698"/>
            <a:chOff x="139700" y="2533277"/>
            <a:chExt cx="8645525" cy="1965698"/>
          </a:xfrm>
        </p:grpSpPr>
        <p:pic>
          <p:nvPicPr>
            <p:cNvPr id="24579" name="Picture 3" descr="X_endconds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876" b="21118"/>
            <a:stretch>
              <a:fillRect/>
            </a:stretch>
          </p:blipFill>
          <p:spPr bwMode="auto">
            <a:xfrm>
              <a:off x="4635500" y="2882900"/>
              <a:ext cx="4149725" cy="1295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580" name="Line 4"/>
            <p:cNvSpPr>
              <a:spLocks noChangeShapeType="1"/>
            </p:cNvSpPr>
            <p:nvPr/>
          </p:nvSpPr>
          <p:spPr bwMode="auto">
            <a:xfrm flipV="1">
              <a:off x="2806700" y="3111500"/>
              <a:ext cx="1828800" cy="304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4581" name="Text Box 5"/>
            <p:cNvSpPr txBox="1">
              <a:spLocks noChangeArrowheads="1"/>
            </p:cNvSpPr>
            <p:nvPr/>
          </p:nvSpPr>
          <p:spPr bwMode="auto">
            <a:xfrm>
              <a:off x="139700" y="3062288"/>
              <a:ext cx="2819400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2000" dirty="0">
                  <a:latin typeface="Calibri" charset="0"/>
                </a:rPr>
                <a:t>Unknown ancestor</a:t>
              </a:r>
              <a:br>
                <a:rPr lang="en-US" sz="2000" dirty="0">
                  <a:latin typeface="Calibri" charset="0"/>
                </a:rPr>
              </a:br>
              <a:r>
                <a:rPr lang="en-US" sz="2000" dirty="0">
                  <a:latin typeface="Calibri" charset="0"/>
                </a:rPr>
                <a:t>~ 75 million years ago</a:t>
              </a:r>
            </a:p>
          </p:txBody>
        </p:sp>
        <p:sp>
          <p:nvSpPr>
            <p:cNvPr id="24582" name="Text Box 6"/>
            <p:cNvSpPr txBox="1">
              <a:spLocks noChangeArrowheads="1"/>
            </p:cNvSpPr>
            <p:nvPr/>
          </p:nvSpPr>
          <p:spPr bwMode="auto">
            <a:xfrm>
              <a:off x="5413375" y="2533277"/>
              <a:ext cx="2732088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 dirty="0">
                  <a:latin typeface="Calibri" charset="0"/>
                </a:rPr>
                <a:t>Mouse (X chromosome)</a:t>
              </a:r>
            </a:p>
          </p:txBody>
        </p:sp>
        <p:sp>
          <p:nvSpPr>
            <p:cNvPr id="24583" name="Text Box 7"/>
            <p:cNvSpPr txBox="1">
              <a:spLocks noChangeArrowheads="1"/>
            </p:cNvSpPr>
            <p:nvPr/>
          </p:nvSpPr>
          <p:spPr bwMode="auto">
            <a:xfrm>
              <a:off x="5462588" y="4098925"/>
              <a:ext cx="2722562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>
                  <a:latin typeface="Calibri" charset="0"/>
                </a:rPr>
                <a:t>Human (X chromosome)</a:t>
              </a:r>
            </a:p>
          </p:txBody>
        </p:sp>
        <p:sp>
          <p:nvSpPr>
            <p:cNvPr id="24585" name="Line 9"/>
            <p:cNvSpPr>
              <a:spLocks noChangeShapeType="1"/>
            </p:cNvSpPr>
            <p:nvPr/>
          </p:nvSpPr>
          <p:spPr bwMode="auto">
            <a:xfrm>
              <a:off x="2806700" y="3568700"/>
              <a:ext cx="1828800" cy="304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676400" y="1143000"/>
            <a:ext cx="838200" cy="6858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07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077200" cy="960437"/>
          </a:xfrm>
        </p:spPr>
        <p:txBody>
          <a:bodyPr>
            <a:normAutofit/>
          </a:bodyPr>
          <a:lstStyle/>
          <a:p>
            <a:pPr eaLnBrk="1" hangingPunct="1"/>
            <a:r>
              <a:rPr lang="fr-FR" sz="3000" dirty="0" err="1">
                <a:latin typeface="Calibri"/>
                <a:cs typeface="Calibri"/>
              </a:rPr>
              <a:t>Rearrangements</a:t>
            </a:r>
            <a:r>
              <a:rPr lang="fr-FR" sz="3000" dirty="0">
                <a:latin typeface="Calibri"/>
                <a:cs typeface="Calibri"/>
              </a:rPr>
              <a:t> in </a:t>
            </a:r>
            <a:r>
              <a:rPr lang="fr-FR" sz="3000" dirty="0" err="1" smtClean="0">
                <a:latin typeface="Calibri"/>
                <a:cs typeface="Calibri"/>
              </a:rPr>
              <a:t>Multichromosomal</a:t>
            </a:r>
            <a:r>
              <a:rPr lang="fr-FR" sz="3000" dirty="0" smtClean="0">
                <a:latin typeface="Calibri"/>
                <a:cs typeface="Calibri"/>
              </a:rPr>
              <a:t> </a:t>
            </a:r>
            <a:r>
              <a:rPr lang="fr-FR" sz="3000" dirty="0" err="1">
                <a:latin typeface="Calibri"/>
                <a:cs typeface="Calibri"/>
              </a:rPr>
              <a:t>Genomes</a:t>
            </a:r>
            <a:endParaRPr lang="fr-FR" sz="3000" dirty="0">
              <a:latin typeface="Calibri"/>
              <a:cs typeface="Calibri"/>
            </a:endParaRPr>
          </a:p>
        </p:txBody>
      </p:sp>
      <p:pic>
        <p:nvPicPr>
          <p:cNvPr id="10240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4513" y="1981200"/>
            <a:ext cx="4422843" cy="3352800"/>
          </a:xfrm>
        </p:spPr>
      </p:pic>
      <p:sp>
        <p:nvSpPr>
          <p:cNvPr id="102404" name="Text Box 4"/>
          <p:cNvSpPr txBox="1">
            <a:spLocks noChangeArrowheads="1"/>
          </p:cNvSpPr>
          <p:nvPr/>
        </p:nvSpPr>
        <p:spPr bwMode="auto">
          <a:xfrm>
            <a:off x="-7924800" y="3276600"/>
            <a:ext cx="8686800" cy="563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600" dirty="0">
                <a:latin typeface="Calibri"/>
                <a:cs typeface="Calibri"/>
              </a:rPr>
              <a:t>Besides </a:t>
            </a:r>
            <a:r>
              <a:rPr lang="en-US" sz="3600" b="1" dirty="0" smtClean="0">
                <a:latin typeface="Calibri"/>
                <a:cs typeface="Calibri"/>
              </a:rPr>
              <a:t>reversals</a:t>
            </a:r>
            <a:endParaRPr lang="en-US" sz="3600" b="1" dirty="0">
              <a:latin typeface="Calibri"/>
              <a:cs typeface="Calibri"/>
            </a:endParaRPr>
          </a:p>
          <a:p>
            <a:pPr eaLnBrk="1" hangingPunct="1"/>
            <a:endParaRPr lang="en-US" sz="3600" dirty="0">
              <a:latin typeface="Calibri"/>
              <a:cs typeface="Calibri"/>
            </a:endParaRPr>
          </a:p>
          <a:p>
            <a:pPr eaLnBrk="1" hangingPunct="1"/>
            <a:r>
              <a:rPr lang="en-US" sz="3600" dirty="0" smtClean="0">
                <a:latin typeface="Calibri"/>
                <a:cs typeface="Calibri"/>
              </a:rPr>
              <a:t>and</a:t>
            </a:r>
            <a:r>
              <a:rPr lang="en-US" sz="3600" b="1" dirty="0" smtClean="0">
                <a:latin typeface="Calibri"/>
                <a:cs typeface="Calibri"/>
              </a:rPr>
              <a:t> translocations</a:t>
            </a:r>
            <a:r>
              <a:rPr lang="en-US" sz="3600" dirty="0">
                <a:latin typeface="Calibri"/>
                <a:cs typeface="Calibri"/>
              </a:rPr>
              <a:t>: </a:t>
            </a:r>
          </a:p>
          <a:p>
            <a:pPr eaLnBrk="1" hangingPunct="1"/>
            <a:endParaRPr lang="en-US" sz="3600" dirty="0">
              <a:latin typeface="Calibri"/>
              <a:cs typeface="Calibri"/>
            </a:endParaRPr>
          </a:p>
          <a:p>
            <a:pPr eaLnBrk="1" hangingPunct="1"/>
            <a:endParaRPr lang="en-US" sz="3600" dirty="0">
              <a:latin typeface="Calibri"/>
              <a:cs typeface="Calibri"/>
            </a:endParaRPr>
          </a:p>
          <a:p>
            <a:pPr eaLnBrk="1" hangingPunct="1"/>
            <a:endParaRPr lang="en-US" sz="3600" dirty="0">
              <a:latin typeface="Calibri"/>
              <a:cs typeface="Calibri"/>
            </a:endParaRPr>
          </a:p>
          <a:p>
            <a:pPr eaLnBrk="1" hangingPunct="1"/>
            <a:r>
              <a:rPr lang="en-US" sz="3600" dirty="0">
                <a:latin typeface="Calibri"/>
                <a:cs typeface="Calibri"/>
              </a:rPr>
              <a:t>t</a:t>
            </a:r>
            <a:r>
              <a:rPr lang="en-US" sz="3600" dirty="0" smtClean="0">
                <a:latin typeface="Calibri"/>
                <a:cs typeface="Calibri"/>
              </a:rPr>
              <a:t>here are also </a:t>
            </a:r>
            <a:r>
              <a:rPr lang="en-US" sz="3600" b="1" dirty="0" smtClean="0">
                <a:latin typeface="Calibri"/>
                <a:cs typeface="Calibri"/>
              </a:rPr>
              <a:t>fusions</a:t>
            </a:r>
            <a:r>
              <a:rPr lang="en-US" sz="3600" dirty="0" smtClean="0">
                <a:latin typeface="Calibri"/>
                <a:cs typeface="Calibri"/>
              </a:rPr>
              <a:t> </a:t>
            </a:r>
            <a:r>
              <a:rPr lang="en-US" sz="3600" dirty="0">
                <a:latin typeface="Calibri"/>
                <a:cs typeface="Calibri"/>
              </a:rPr>
              <a:t>and </a:t>
            </a:r>
            <a:r>
              <a:rPr lang="en-US" sz="3600" b="1" dirty="0">
                <a:latin typeface="Calibri"/>
                <a:cs typeface="Calibri"/>
              </a:rPr>
              <a:t>fissions </a:t>
            </a:r>
            <a:r>
              <a:rPr lang="en-US" sz="3600" dirty="0">
                <a:latin typeface="Calibri"/>
                <a:cs typeface="Calibri"/>
              </a:rPr>
              <a:t>of </a:t>
            </a:r>
            <a:r>
              <a:rPr lang="en-US" sz="3600" dirty="0" smtClean="0">
                <a:latin typeface="Calibri"/>
                <a:cs typeface="Calibri"/>
              </a:rPr>
              <a:t>chromosomes.</a:t>
            </a:r>
            <a:endParaRPr lang="en-US" sz="3600" dirty="0">
              <a:latin typeface="Calibri"/>
              <a:cs typeface="Calibri"/>
            </a:endParaRPr>
          </a:p>
          <a:p>
            <a:pPr eaLnBrk="1" hangingPunct="1"/>
            <a:endParaRPr lang="en-US" sz="3600" dirty="0">
              <a:latin typeface="Calibri"/>
              <a:cs typeface="Calibri"/>
            </a:endParaRPr>
          </a:p>
          <a:p>
            <a:pPr eaLnBrk="1" hangingPunct="1"/>
            <a:endParaRPr lang="en-US" sz="3600" dirty="0">
              <a:latin typeface="Tahoma" charset="0"/>
            </a:endParaRPr>
          </a:p>
        </p:txBody>
      </p:sp>
      <p:sp>
        <p:nvSpPr>
          <p:cNvPr id="7" name="Text Box 41"/>
          <p:cNvSpPr txBox="1">
            <a:spLocks noChangeArrowheads="1"/>
          </p:cNvSpPr>
          <p:nvPr/>
        </p:nvSpPr>
        <p:spPr bwMode="auto">
          <a:xfrm>
            <a:off x="1219200" y="1295400"/>
            <a:ext cx="3048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600" b="1" dirty="0" smtClean="0">
                <a:latin typeface="Calibri"/>
                <a:cs typeface="Calibri"/>
              </a:rPr>
              <a:t>translocations</a:t>
            </a:r>
            <a:endParaRPr lang="en-US" sz="3600" dirty="0">
              <a:latin typeface="Calibri"/>
              <a:cs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20000" y="4826000"/>
            <a:ext cx="3124200" cy="76200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4953000" y="1600200"/>
            <a:ext cx="5105400" cy="3733800"/>
            <a:chOff x="5029200" y="1981200"/>
            <a:chExt cx="4953000" cy="3886200"/>
          </a:xfrm>
        </p:grpSpPr>
        <p:grpSp>
          <p:nvGrpSpPr>
            <p:cNvPr id="23" name="Group 22"/>
            <p:cNvGrpSpPr/>
            <p:nvPr/>
          </p:nvGrpSpPr>
          <p:grpSpPr>
            <a:xfrm>
              <a:off x="5029200" y="1981200"/>
              <a:ext cx="4953000" cy="3886200"/>
              <a:chOff x="5029200" y="1981200"/>
              <a:chExt cx="4953000" cy="3886200"/>
            </a:xfrm>
          </p:grpSpPr>
          <p:pic>
            <p:nvPicPr>
              <p:cNvPr id="9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29200" y="2286000"/>
                <a:ext cx="4724400" cy="3581400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5753100" y="3683000"/>
                <a:ext cx="594360" cy="1905000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578600" y="3733800"/>
                <a:ext cx="304800" cy="1905000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219700" y="3733800"/>
                <a:ext cx="304800" cy="19050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248400" y="4165600"/>
                <a:ext cx="889000" cy="533400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5410200" y="5562600"/>
                <a:ext cx="685800" cy="152400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8382000" y="2438400"/>
                <a:ext cx="1600200" cy="3048000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105400" y="1981200"/>
                <a:ext cx="4495800" cy="7620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48600" y="4267200"/>
                <a:ext cx="304800" cy="762000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39100" y="4508500"/>
                <a:ext cx="469900" cy="939800"/>
              </a:xfrm>
              <a:prstGeom prst="rect">
                <a:avLst/>
              </a:prstGeom>
            </p:spPr>
          </p:pic>
        </p:grpSp>
        <p:sp>
          <p:nvSpPr>
            <p:cNvPr id="27" name="TextBox 26"/>
            <p:cNvSpPr txBox="1"/>
            <p:nvPr/>
          </p:nvSpPr>
          <p:spPr>
            <a:xfrm>
              <a:off x="6578600" y="4724400"/>
              <a:ext cx="1524000" cy="76200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29" name="Text Box 3"/>
          <p:cNvSpPr txBox="1">
            <a:spLocks noChangeArrowheads="1"/>
          </p:cNvSpPr>
          <p:nvPr/>
        </p:nvSpPr>
        <p:spPr bwMode="auto">
          <a:xfrm>
            <a:off x="152400" y="5562600"/>
            <a:ext cx="2102258" cy="76944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200" dirty="0" smtClean="0">
                <a:solidFill>
                  <a:srgbClr val="969696"/>
                </a:solidFill>
                <a:latin typeface="Tahoma" charset="0"/>
              </a:rPr>
              <a:t>(</a:t>
            </a:r>
            <a:r>
              <a:rPr lang="en-US" sz="2200" dirty="0" smtClean="0">
                <a:solidFill>
                  <a:srgbClr val="CC0000"/>
                </a:solidFill>
                <a:latin typeface="Tahoma" charset="0"/>
              </a:rPr>
              <a:t>+5 +9</a:t>
            </a:r>
            <a:r>
              <a:rPr lang="en-US" sz="2200" dirty="0" smtClean="0">
                <a:solidFill>
                  <a:schemeClr val="tx2"/>
                </a:solidFill>
                <a:latin typeface="Tahoma" charset="0"/>
              </a:rPr>
              <a:t> </a:t>
            </a:r>
            <a:r>
              <a:rPr lang="en-US" sz="2200" dirty="0" smtClean="0">
                <a:solidFill>
                  <a:srgbClr val="996600"/>
                </a:solidFill>
                <a:latin typeface="Tahoma" charset="0"/>
              </a:rPr>
              <a:t>+4 +8</a:t>
            </a:r>
            <a:r>
              <a:rPr lang="en-US" sz="2200" dirty="0" smtClean="0">
                <a:solidFill>
                  <a:srgbClr val="969696"/>
                </a:solidFill>
                <a:latin typeface="Tahoma" charset="0"/>
              </a:rPr>
              <a:t>)</a:t>
            </a:r>
            <a:r>
              <a:rPr lang="en-US" sz="2200" dirty="0">
                <a:solidFill>
                  <a:srgbClr val="996600"/>
                </a:solidFill>
                <a:latin typeface="Tahoma" charset="0"/>
              </a:rPr>
              <a:t/>
            </a:r>
            <a:br>
              <a:rPr lang="en-US" sz="2200" dirty="0">
                <a:solidFill>
                  <a:srgbClr val="996600"/>
                </a:solidFill>
                <a:latin typeface="Tahoma" charset="0"/>
              </a:rPr>
            </a:br>
            <a:r>
              <a:rPr lang="en-US" sz="2200" dirty="0">
                <a:solidFill>
                  <a:srgbClr val="969696"/>
                </a:solidFill>
                <a:latin typeface="Tahoma" charset="0"/>
              </a:rPr>
              <a:t>(</a:t>
            </a:r>
            <a:r>
              <a:rPr lang="en-US" sz="2200" dirty="0">
                <a:solidFill>
                  <a:srgbClr val="008000"/>
                </a:solidFill>
                <a:latin typeface="Tahoma" charset="0"/>
              </a:rPr>
              <a:t>–6 –1</a:t>
            </a:r>
            <a:r>
              <a:rPr lang="en-US" sz="2200" dirty="0">
                <a:solidFill>
                  <a:schemeClr val="tx2"/>
                </a:solidFill>
                <a:latin typeface="Tahoma" charset="0"/>
              </a:rPr>
              <a:t> </a:t>
            </a:r>
            <a:r>
              <a:rPr lang="en-US" sz="2200" dirty="0" smtClean="0">
                <a:solidFill>
                  <a:srgbClr val="0000FF"/>
                </a:solidFill>
                <a:latin typeface="Tahoma" charset="0"/>
              </a:rPr>
              <a:t>+7 </a:t>
            </a:r>
            <a:r>
              <a:rPr lang="en-US" sz="2200" dirty="0">
                <a:solidFill>
                  <a:srgbClr val="0000FF"/>
                </a:solidFill>
                <a:latin typeface="Tahoma" charset="0"/>
              </a:rPr>
              <a:t>–2</a:t>
            </a:r>
            <a:r>
              <a:rPr lang="en-US" sz="2200" dirty="0">
                <a:solidFill>
                  <a:srgbClr val="969696"/>
                </a:solidFill>
                <a:latin typeface="Tahoma" charset="0"/>
              </a:rPr>
              <a:t>)</a:t>
            </a:r>
          </a:p>
        </p:txBody>
      </p:sp>
      <p:sp>
        <p:nvSpPr>
          <p:cNvPr id="30" name="AutoShape 4"/>
          <p:cNvSpPr>
            <a:spLocks noChangeArrowheads="1"/>
          </p:cNvSpPr>
          <p:nvPr/>
        </p:nvSpPr>
        <p:spPr bwMode="auto">
          <a:xfrm>
            <a:off x="2336800" y="5638800"/>
            <a:ext cx="533400" cy="533400"/>
          </a:xfrm>
          <a:prstGeom prst="rightArrow">
            <a:avLst>
              <a:gd name="adj1" fmla="val 50000"/>
              <a:gd name="adj2" fmla="val 57738"/>
            </a:avLst>
          </a:pr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eaLnBrk="0" hangingPunct="0"/>
            <a:endParaRPr lang="en-US"/>
          </a:p>
        </p:txBody>
      </p:sp>
      <p:sp>
        <p:nvSpPr>
          <p:cNvPr id="31" name="Text Box 5"/>
          <p:cNvSpPr txBox="1">
            <a:spLocks noChangeArrowheads="1"/>
          </p:cNvSpPr>
          <p:nvPr/>
        </p:nvSpPr>
        <p:spPr bwMode="auto">
          <a:xfrm>
            <a:off x="2895600" y="5562600"/>
            <a:ext cx="2051012" cy="76944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200" dirty="0" smtClean="0">
                <a:solidFill>
                  <a:srgbClr val="969696"/>
                </a:solidFill>
                <a:latin typeface="Tahoma" charset="0"/>
              </a:rPr>
              <a:t>(</a:t>
            </a:r>
            <a:r>
              <a:rPr lang="en-US" sz="2200" dirty="0" smtClean="0">
                <a:solidFill>
                  <a:srgbClr val="CC0000"/>
                </a:solidFill>
                <a:latin typeface="Tahoma" charset="0"/>
              </a:rPr>
              <a:t>+5 +9</a:t>
            </a:r>
            <a:r>
              <a:rPr lang="en-US" sz="2200" dirty="0" smtClean="0">
                <a:solidFill>
                  <a:schemeClr val="tx2"/>
                </a:solidFill>
                <a:latin typeface="Tahoma" charset="0"/>
              </a:rPr>
              <a:t> </a:t>
            </a:r>
            <a:r>
              <a:rPr lang="en-US" sz="2200" dirty="0">
                <a:solidFill>
                  <a:srgbClr val="0000FF"/>
                </a:solidFill>
                <a:latin typeface="Tahoma" charset="0"/>
              </a:rPr>
              <a:t>+</a:t>
            </a:r>
            <a:r>
              <a:rPr lang="en-US" sz="2200" dirty="0" smtClean="0">
                <a:solidFill>
                  <a:srgbClr val="0000FF"/>
                </a:solidFill>
                <a:latin typeface="Tahoma" charset="0"/>
              </a:rPr>
              <a:t>7 </a:t>
            </a:r>
            <a:r>
              <a:rPr lang="en-US" sz="2200" dirty="0">
                <a:solidFill>
                  <a:srgbClr val="0000FF"/>
                </a:solidFill>
                <a:latin typeface="Tahoma" charset="0"/>
              </a:rPr>
              <a:t>–2</a:t>
            </a:r>
            <a:r>
              <a:rPr lang="en-US" sz="2200" dirty="0">
                <a:solidFill>
                  <a:srgbClr val="969696"/>
                </a:solidFill>
                <a:latin typeface="Tahoma" charset="0"/>
              </a:rPr>
              <a:t>)</a:t>
            </a:r>
            <a:r>
              <a:rPr lang="en-US" sz="2200" dirty="0">
                <a:solidFill>
                  <a:srgbClr val="996600"/>
                </a:solidFill>
                <a:latin typeface="Tahoma" charset="0"/>
              </a:rPr>
              <a:t/>
            </a:r>
            <a:br>
              <a:rPr lang="en-US" sz="2200" dirty="0">
                <a:solidFill>
                  <a:srgbClr val="996600"/>
                </a:solidFill>
                <a:latin typeface="Tahoma" charset="0"/>
              </a:rPr>
            </a:br>
            <a:r>
              <a:rPr lang="en-US" sz="2200" dirty="0">
                <a:solidFill>
                  <a:srgbClr val="969696"/>
                </a:solidFill>
                <a:latin typeface="Tahoma" charset="0"/>
              </a:rPr>
              <a:t>(</a:t>
            </a:r>
            <a:r>
              <a:rPr lang="en-US" sz="2200" dirty="0">
                <a:solidFill>
                  <a:srgbClr val="008000"/>
                </a:solidFill>
                <a:latin typeface="Tahoma" charset="0"/>
              </a:rPr>
              <a:t>–6 –1</a:t>
            </a:r>
            <a:r>
              <a:rPr lang="en-US" sz="2200" dirty="0">
                <a:solidFill>
                  <a:schemeClr val="tx2"/>
                </a:solidFill>
                <a:latin typeface="Tahoma" charset="0"/>
              </a:rPr>
              <a:t> </a:t>
            </a:r>
            <a:r>
              <a:rPr lang="en-US" sz="2200" dirty="0" smtClean="0">
                <a:solidFill>
                  <a:srgbClr val="996600"/>
                </a:solidFill>
                <a:latin typeface="Tahoma" charset="0"/>
              </a:rPr>
              <a:t>+4 +8</a:t>
            </a:r>
            <a:r>
              <a:rPr lang="en-US" sz="2200" dirty="0" smtClean="0">
                <a:solidFill>
                  <a:srgbClr val="969696"/>
                </a:solidFill>
                <a:latin typeface="Tahoma" charset="0"/>
              </a:rPr>
              <a:t>)</a:t>
            </a:r>
            <a:endParaRPr lang="en-US" sz="2200" dirty="0">
              <a:solidFill>
                <a:srgbClr val="969696"/>
              </a:solidFill>
              <a:latin typeface="Tahoma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511800" y="5537200"/>
            <a:ext cx="3542699" cy="769441"/>
            <a:chOff x="5511800" y="5537200"/>
            <a:chExt cx="3542699" cy="769441"/>
          </a:xfrm>
        </p:grpSpPr>
        <p:sp>
          <p:nvSpPr>
            <p:cNvPr id="32" name="Text Box 6"/>
            <p:cNvSpPr txBox="1">
              <a:spLocks noChangeArrowheads="1"/>
            </p:cNvSpPr>
            <p:nvPr/>
          </p:nvSpPr>
          <p:spPr bwMode="auto">
            <a:xfrm>
              <a:off x="7531100" y="5537200"/>
              <a:ext cx="1523399" cy="76944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200" dirty="0">
                  <a:solidFill>
                    <a:srgbClr val="969696"/>
                  </a:solidFill>
                  <a:latin typeface="Tahoma" charset="0"/>
                </a:rPr>
                <a:t>(</a:t>
              </a:r>
              <a:r>
                <a:rPr lang="en-US" sz="2200" dirty="0">
                  <a:solidFill>
                    <a:srgbClr val="996600"/>
                  </a:solidFill>
                  <a:latin typeface="Tahoma" charset="0"/>
                </a:rPr>
                <a:t>1 2 </a:t>
              </a:r>
              <a:r>
                <a:rPr lang="en-US" sz="2200" dirty="0">
                  <a:solidFill>
                    <a:srgbClr val="CC0000"/>
                  </a:solidFill>
                  <a:latin typeface="Tahoma" charset="0"/>
                </a:rPr>
                <a:t>3 4 5</a:t>
              </a:r>
              <a:r>
                <a:rPr lang="en-US" sz="2200" dirty="0">
                  <a:solidFill>
                    <a:srgbClr val="969696"/>
                  </a:solidFill>
                  <a:latin typeface="Tahoma" charset="0"/>
                </a:rPr>
                <a:t>)</a:t>
              </a:r>
              <a:r>
                <a:rPr lang="en-US" sz="2200" dirty="0">
                  <a:solidFill>
                    <a:srgbClr val="996600"/>
                  </a:solidFill>
                  <a:latin typeface="Tahoma" charset="0"/>
                </a:rPr>
                <a:t/>
              </a:r>
              <a:br>
                <a:rPr lang="en-US" sz="2200" dirty="0">
                  <a:solidFill>
                    <a:srgbClr val="996600"/>
                  </a:solidFill>
                  <a:latin typeface="Tahoma" charset="0"/>
                </a:rPr>
              </a:br>
              <a:endParaRPr lang="en-US" sz="2200" dirty="0">
                <a:solidFill>
                  <a:srgbClr val="5F5F5F"/>
                </a:solidFill>
                <a:latin typeface="Tahoma" charset="0"/>
              </a:endParaRPr>
            </a:p>
          </p:txBody>
        </p:sp>
        <p:sp>
          <p:nvSpPr>
            <p:cNvPr id="33" name="Text Box 7"/>
            <p:cNvSpPr txBox="1">
              <a:spLocks noChangeArrowheads="1"/>
            </p:cNvSpPr>
            <p:nvPr/>
          </p:nvSpPr>
          <p:spPr bwMode="auto">
            <a:xfrm>
              <a:off x="5511800" y="5537200"/>
              <a:ext cx="1039041" cy="76944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200" dirty="0">
                  <a:solidFill>
                    <a:srgbClr val="969696"/>
                  </a:solidFill>
                  <a:latin typeface="Tahoma" charset="0"/>
                </a:rPr>
                <a:t>(</a:t>
              </a:r>
              <a:r>
                <a:rPr lang="en-US" sz="2200" dirty="0">
                  <a:solidFill>
                    <a:srgbClr val="996600"/>
                  </a:solidFill>
                  <a:latin typeface="Tahoma" charset="0"/>
                </a:rPr>
                <a:t>1 2</a:t>
              </a:r>
              <a:r>
                <a:rPr lang="en-US" sz="2200" dirty="0">
                  <a:solidFill>
                    <a:srgbClr val="969696"/>
                  </a:solidFill>
                  <a:latin typeface="Tahoma" charset="0"/>
                </a:rPr>
                <a:t>)</a:t>
              </a:r>
              <a:br>
                <a:rPr lang="en-US" sz="2200" dirty="0">
                  <a:solidFill>
                    <a:srgbClr val="969696"/>
                  </a:solidFill>
                  <a:latin typeface="Tahoma" charset="0"/>
                </a:rPr>
              </a:br>
              <a:r>
                <a:rPr lang="en-US" sz="2200" dirty="0">
                  <a:solidFill>
                    <a:srgbClr val="969696"/>
                  </a:solidFill>
                  <a:latin typeface="Tahoma" charset="0"/>
                </a:rPr>
                <a:t>(</a:t>
              </a:r>
              <a:r>
                <a:rPr lang="en-US" sz="2200" dirty="0">
                  <a:solidFill>
                    <a:srgbClr val="CC0000"/>
                  </a:solidFill>
                  <a:latin typeface="Tahoma" charset="0"/>
                </a:rPr>
                <a:t>3 4 5</a:t>
              </a:r>
              <a:r>
                <a:rPr lang="en-US" sz="2200" dirty="0">
                  <a:solidFill>
                    <a:srgbClr val="969696"/>
                  </a:solidFill>
                  <a:latin typeface="Tahoma" charset="0"/>
                </a:rPr>
                <a:t>)</a:t>
              </a:r>
            </a:p>
          </p:txBody>
        </p:sp>
        <p:sp>
          <p:nvSpPr>
            <p:cNvPr id="34" name="AutoShape 8"/>
            <p:cNvSpPr>
              <a:spLocks noChangeArrowheads="1"/>
            </p:cNvSpPr>
            <p:nvPr/>
          </p:nvSpPr>
          <p:spPr bwMode="auto">
            <a:xfrm>
              <a:off x="6578600" y="5638800"/>
              <a:ext cx="914400" cy="533400"/>
            </a:xfrm>
            <a:prstGeom prst="leftRightArrow">
              <a:avLst>
                <a:gd name="adj1" fmla="val 50000"/>
                <a:gd name="adj2" fmla="val 60000"/>
              </a:avLst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pPr eaLnBrk="0" hangingPunct="0"/>
              <a:endParaRPr lang="en-US"/>
            </a:p>
          </p:txBody>
        </p:sp>
      </p:grpSp>
      <p:sp>
        <p:nvSpPr>
          <p:cNvPr id="8" name="Text Box 41"/>
          <p:cNvSpPr txBox="1">
            <a:spLocks noChangeArrowheads="1"/>
          </p:cNvSpPr>
          <p:nvPr/>
        </p:nvSpPr>
        <p:spPr bwMode="auto">
          <a:xfrm>
            <a:off x="5194300" y="1282700"/>
            <a:ext cx="42672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600" b="1" dirty="0">
                <a:latin typeface="Calibri"/>
                <a:cs typeface="Calibri"/>
              </a:rPr>
              <a:t>f</a:t>
            </a:r>
            <a:r>
              <a:rPr lang="en-US" sz="3600" b="1" dirty="0" smtClean="0">
                <a:latin typeface="Calibri"/>
                <a:cs typeface="Calibri"/>
              </a:rPr>
              <a:t>usions and fissions</a:t>
            </a:r>
            <a:endParaRPr lang="en-US" sz="3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954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-37353"/>
            <a:ext cx="9144000" cy="1466850"/>
          </a:xfrm>
        </p:spPr>
        <p:txBody>
          <a:bodyPr lIns="82945" tIns="41473" rIns="82945" bIns="41473">
            <a:noAutofit/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US" sz="3200" dirty="0"/>
              <a:t>Are </a:t>
            </a:r>
            <a:r>
              <a:rPr lang="en-US" sz="3200" dirty="0" smtClean="0"/>
              <a:t>There </a:t>
            </a:r>
            <a:r>
              <a:rPr lang="en-US" sz="3200" dirty="0"/>
              <a:t>Fragile Regions in the Human Genome? </a:t>
            </a:r>
            <a:r>
              <a:rPr lang="en-US" sz="3200" dirty="0">
                <a:latin typeface="Tahoma" charset="0"/>
              </a:rPr>
              <a:t/>
            </a:r>
            <a:br>
              <a:rPr lang="en-US" sz="3200" dirty="0">
                <a:latin typeface="Tahoma" charset="0"/>
              </a:rPr>
            </a:br>
            <a:endParaRPr lang="en-GB" sz="3200" dirty="0">
              <a:latin typeface="Calibri"/>
              <a:cs typeface="Calibri"/>
            </a:endParaRPr>
          </a:p>
        </p:txBody>
      </p:sp>
      <p:sp>
        <p:nvSpPr>
          <p:cNvPr id="26629" name="AutoShape 6"/>
          <p:cNvSpPr>
            <a:spLocks noChangeAspect="1" noChangeArrowheads="1"/>
          </p:cNvSpPr>
          <p:nvPr/>
        </p:nvSpPr>
        <p:spPr bwMode="auto">
          <a:xfrm>
            <a:off x="425450" y="1838325"/>
            <a:ext cx="6237288" cy="474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82282" y="1066800"/>
            <a:ext cx="8991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Transforming Men into Mice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Sorting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by Reversals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Breakpoint Theorem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Rearrangements in Tumor Genomes </a:t>
            </a:r>
          </a:p>
          <a:p>
            <a:pPr marL="457200" lvl="0" indent="-457200">
              <a:buFont typeface="Arial"/>
              <a:buChar char="•"/>
            </a:pPr>
            <a:r>
              <a:rPr lang="en-US" sz="2800" b="1" dirty="0" smtClean="0">
                <a:solidFill>
                  <a:srgbClr val="0000FF"/>
                </a:solidFill>
              </a:rPr>
              <a:t>2</a:t>
            </a:r>
            <a:r>
              <a:rPr lang="en-US" sz="2800" b="1" dirty="0">
                <a:solidFill>
                  <a:srgbClr val="0000FF"/>
                </a:solidFill>
              </a:rPr>
              <a:t>-</a:t>
            </a:r>
            <a:r>
              <a:rPr lang="en-US" sz="2800" b="1" dirty="0" smtClean="0">
                <a:solidFill>
                  <a:srgbClr val="0000FF"/>
                </a:solidFill>
              </a:rPr>
              <a:t>Break Distance Problem </a:t>
            </a:r>
            <a:endParaRPr lang="en-US" sz="2800" b="1" dirty="0">
              <a:solidFill>
                <a:srgbClr val="0000FF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Breakpoint Graphs </a:t>
            </a:r>
            <a:endParaRPr lang="en-US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-Break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Distance Theorem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Rearrangement Hotspots in the Human Genome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Synteny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Block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Construction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8282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"/>
          <p:cNvSpPr txBox="1">
            <a:spLocks noChangeArrowheads="1"/>
          </p:cNvSpPr>
          <p:nvPr/>
        </p:nvSpPr>
        <p:spPr>
          <a:xfrm>
            <a:off x="533400" y="0"/>
            <a:ext cx="8077200" cy="960437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 smtClean="0">
                <a:latin typeface="Calibri"/>
                <a:cs typeface="Calibri"/>
              </a:rPr>
              <a:t>From</a:t>
            </a:r>
            <a:r>
              <a:rPr lang="fr-FR" dirty="0" smtClean="0">
                <a:latin typeface="Calibri"/>
                <a:cs typeface="Calibri"/>
              </a:rPr>
              <a:t> </a:t>
            </a:r>
            <a:r>
              <a:rPr lang="fr-FR" dirty="0" err="1" smtClean="0">
                <a:latin typeface="Calibri"/>
                <a:cs typeface="Calibri"/>
              </a:rPr>
              <a:t>Linear</a:t>
            </a:r>
            <a:r>
              <a:rPr lang="fr-FR" dirty="0" smtClean="0">
                <a:latin typeface="Calibri"/>
                <a:cs typeface="Calibri"/>
              </a:rPr>
              <a:t> to </a:t>
            </a:r>
            <a:r>
              <a:rPr lang="fr-FR" dirty="0" err="1" smtClean="0">
                <a:latin typeface="Calibri"/>
                <a:cs typeface="Calibri"/>
              </a:rPr>
              <a:t>Circular</a:t>
            </a:r>
            <a:r>
              <a:rPr lang="fr-FR" dirty="0" smtClean="0">
                <a:latin typeface="Calibri"/>
                <a:cs typeface="Calibri"/>
              </a:rPr>
              <a:t> Chromosomes</a:t>
            </a:r>
            <a:endParaRPr lang="fr-FR" dirty="0">
              <a:latin typeface="Calibri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400" y="3352800"/>
            <a:ext cx="8915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                      (</a:t>
            </a:r>
            <a:r>
              <a:rPr lang="en-US" sz="2800" i="1" dirty="0" smtClean="0"/>
              <a:t>+a –b –d +c</a:t>
            </a:r>
            <a:r>
              <a:rPr lang="en-US" sz="2800" dirty="0" smtClean="0"/>
              <a:t>)     (</a:t>
            </a:r>
            <a:r>
              <a:rPr lang="en-US" sz="2800" i="1" dirty="0" smtClean="0"/>
              <a:t>+e +f +g +h +</a:t>
            </a:r>
            <a:r>
              <a:rPr lang="en-US" sz="2800" i="1" dirty="0" err="1" smtClean="0"/>
              <a:t>i</a:t>
            </a:r>
            <a:r>
              <a:rPr lang="en-US" sz="2800" i="1" dirty="0" smtClean="0"/>
              <a:t> +j</a:t>
            </a:r>
            <a:r>
              <a:rPr lang="en-US" sz="2800" dirty="0" smtClean="0"/>
              <a:t>) 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 smtClean="0"/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94609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57400" y="1228725"/>
            <a:ext cx="4482762" cy="2136774"/>
            <a:chOff x="1479550" y="3733800"/>
            <a:chExt cx="4482762" cy="2136774"/>
          </a:xfrm>
        </p:grpSpPr>
        <p:sp>
          <p:nvSpPr>
            <p:cNvPr id="104452" name="Freeform 62"/>
            <p:cNvSpPr>
              <a:spLocks/>
            </p:cNvSpPr>
            <p:nvPr/>
          </p:nvSpPr>
          <p:spPr bwMode="auto">
            <a:xfrm rot="7325746">
              <a:off x="5385780" y="5437353"/>
              <a:ext cx="489077" cy="148022"/>
            </a:xfrm>
            <a:custGeom>
              <a:avLst/>
              <a:gdLst>
                <a:gd name="T0" fmla="*/ 0 w 685800"/>
                <a:gd name="T1" fmla="*/ 0 h 241300"/>
                <a:gd name="T2" fmla="*/ 334336 w 685800"/>
                <a:gd name="T3" fmla="*/ 68711 h 2413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85800" h="241300">
                  <a:moveTo>
                    <a:pt x="0" y="0"/>
                  </a:moveTo>
                  <a:cubicBezTo>
                    <a:pt x="273050" y="29633"/>
                    <a:pt x="463550" y="84667"/>
                    <a:pt x="685800" y="241300"/>
                  </a:cubicBezTo>
                </a:path>
              </a:pathLst>
            </a:custGeom>
            <a:noFill/>
            <a:ln w="31750" cap="flat" cmpd="sng">
              <a:solidFill>
                <a:schemeClr val="tx1"/>
              </a:solidFill>
              <a:prstDash val="sysDot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4472" name="Freeform 59"/>
            <p:cNvSpPr>
              <a:spLocks/>
            </p:cNvSpPr>
            <p:nvPr/>
          </p:nvSpPr>
          <p:spPr bwMode="auto">
            <a:xfrm rot="18172464">
              <a:off x="3856038" y="4033838"/>
              <a:ext cx="539750" cy="158750"/>
            </a:xfrm>
            <a:custGeom>
              <a:avLst/>
              <a:gdLst>
                <a:gd name="T0" fmla="*/ 0 w 685800"/>
                <a:gd name="T1" fmla="*/ 0 h 241300"/>
                <a:gd name="T2" fmla="*/ 334336 w 685800"/>
                <a:gd name="T3" fmla="*/ 68711 h 2413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85800" h="241300">
                  <a:moveTo>
                    <a:pt x="0" y="0"/>
                  </a:moveTo>
                  <a:cubicBezTo>
                    <a:pt x="273050" y="29633"/>
                    <a:pt x="463550" y="84667"/>
                    <a:pt x="685800" y="241300"/>
                  </a:cubicBezTo>
                </a:path>
              </a:pathLst>
            </a:custGeom>
            <a:noFill/>
            <a:ln w="31750" cap="flat" cmpd="sng">
              <a:solidFill>
                <a:schemeClr val="tx1"/>
              </a:solidFill>
              <a:prstDash val="sysDot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4463" name="Freeform 41"/>
            <p:cNvSpPr>
              <a:spLocks/>
            </p:cNvSpPr>
            <p:nvPr/>
          </p:nvSpPr>
          <p:spPr bwMode="auto">
            <a:xfrm>
              <a:off x="1479550" y="4672013"/>
              <a:ext cx="55563" cy="571500"/>
            </a:xfrm>
            <a:custGeom>
              <a:avLst/>
              <a:gdLst>
                <a:gd name="T0" fmla="*/ 2147483647 w 226"/>
                <a:gd name="T1" fmla="*/ 0 h 2308"/>
                <a:gd name="T2" fmla="*/ 2147483647 w 226"/>
                <a:gd name="T3" fmla="*/ 2147483647 h 2308"/>
                <a:gd name="T4" fmla="*/ 2147483647 w 226"/>
                <a:gd name="T5" fmla="*/ 2147483647 h 2308"/>
                <a:gd name="T6" fmla="*/ 2147483647 w 226"/>
                <a:gd name="T7" fmla="*/ 2147483647 h 2308"/>
                <a:gd name="T8" fmla="*/ 2147483647 w 226"/>
                <a:gd name="T9" fmla="*/ 2147483647 h 2308"/>
                <a:gd name="T10" fmla="*/ 2147483647 w 226"/>
                <a:gd name="T11" fmla="*/ 2147483647 h 2308"/>
                <a:gd name="T12" fmla="*/ 2147483647 w 226"/>
                <a:gd name="T13" fmla="*/ 2147483647 h 2308"/>
                <a:gd name="T14" fmla="*/ 0 w 226"/>
                <a:gd name="T15" fmla="*/ 2147483647 h 2308"/>
                <a:gd name="T16" fmla="*/ 0 w 226"/>
                <a:gd name="T17" fmla="*/ 2147483647 h 2308"/>
                <a:gd name="T18" fmla="*/ 2147483647 w 226"/>
                <a:gd name="T19" fmla="*/ 2147483647 h 2308"/>
                <a:gd name="T20" fmla="*/ 2147483647 w 226"/>
                <a:gd name="T21" fmla="*/ 2147483647 h 2308"/>
                <a:gd name="T22" fmla="*/ 2147483647 w 226"/>
                <a:gd name="T23" fmla="*/ 2147483647 h 2308"/>
                <a:gd name="T24" fmla="*/ 2147483647 w 226"/>
                <a:gd name="T25" fmla="*/ 2147483647 h 2308"/>
                <a:gd name="T26" fmla="*/ 2147483647 w 226"/>
                <a:gd name="T27" fmla="*/ 2147483647 h 2308"/>
                <a:gd name="T28" fmla="*/ 2147483647 w 226"/>
                <a:gd name="T29" fmla="*/ 2147483647 h 2308"/>
                <a:gd name="T30" fmla="*/ 2147483647 w 226"/>
                <a:gd name="T31" fmla="*/ 2147483647 h 230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26"/>
                <a:gd name="T49" fmla="*/ 0 h 2308"/>
                <a:gd name="T50" fmla="*/ 226 w 226"/>
                <a:gd name="T51" fmla="*/ 2308 h 230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26" h="2308">
                  <a:moveTo>
                    <a:pt x="225" y="0"/>
                  </a:moveTo>
                  <a:lnTo>
                    <a:pt x="170" y="148"/>
                  </a:lnTo>
                  <a:lnTo>
                    <a:pt x="122" y="299"/>
                  </a:lnTo>
                  <a:lnTo>
                    <a:pt x="82" y="451"/>
                  </a:lnTo>
                  <a:lnTo>
                    <a:pt x="49" y="605"/>
                  </a:lnTo>
                  <a:lnTo>
                    <a:pt x="25" y="761"/>
                  </a:lnTo>
                  <a:lnTo>
                    <a:pt x="9" y="917"/>
                  </a:lnTo>
                  <a:lnTo>
                    <a:pt x="0" y="1075"/>
                  </a:lnTo>
                  <a:lnTo>
                    <a:pt x="0" y="1232"/>
                  </a:lnTo>
                  <a:lnTo>
                    <a:pt x="8" y="1389"/>
                  </a:lnTo>
                  <a:lnTo>
                    <a:pt x="23" y="1546"/>
                  </a:lnTo>
                  <a:lnTo>
                    <a:pt x="47" y="1701"/>
                  </a:lnTo>
                  <a:lnTo>
                    <a:pt x="79" y="1856"/>
                  </a:lnTo>
                  <a:lnTo>
                    <a:pt x="118" y="2008"/>
                  </a:lnTo>
                  <a:lnTo>
                    <a:pt x="166" y="2159"/>
                  </a:lnTo>
                  <a:lnTo>
                    <a:pt x="221" y="2307"/>
                  </a:lnTo>
                </a:path>
              </a:pathLst>
            </a:custGeom>
            <a:noFill/>
            <a:ln w="36720">
              <a:solidFill>
                <a:schemeClr val="tx1"/>
              </a:solidFill>
              <a:prstDash val="sysDot"/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460" name="Freeform 38"/>
            <p:cNvSpPr>
              <a:spLocks/>
            </p:cNvSpPr>
            <p:nvPr/>
          </p:nvSpPr>
          <p:spPr bwMode="auto">
            <a:xfrm>
              <a:off x="3062288" y="4667250"/>
              <a:ext cx="46037" cy="498475"/>
            </a:xfrm>
            <a:custGeom>
              <a:avLst/>
              <a:gdLst>
                <a:gd name="T0" fmla="*/ 2147483647 w 266"/>
                <a:gd name="T1" fmla="*/ 2147483647 h 2212"/>
                <a:gd name="T2" fmla="*/ 2147483647 w 266"/>
                <a:gd name="T3" fmla="*/ 2147483647 h 2212"/>
                <a:gd name="T4" fmla="*/ 2147483647 w 266"/>
                <a:gd name="T5" fmla="*/ 2147483647 h 2212"/>
                <a:gd name="T6" fmla="*/ 2147483647 w 266"/>
                <a:gd name="T7" fmla="*/ 2147483647 h 2212"/>
                <a:gd name="T8" fmla="*/ 2147483647 w 266"/>
                <a:gd name="T9" fmla="*/ 2147483647 h 2212"/>
                <a:gd name="T10" fmla="*/ 2147483647 w 266"/>
                <a:gd name="T11" fmla="*/ 2147483647 h 2212"/>
                <a:gd name="T12" fmla="*/ 2147483647 w 266"/>
                <a:gd name="T13" fmla="*/ 2147483647 h 2212"/>
                <a:gd name="T14" fmla="*/ 2147483647 w 266"/>
                <a:gd name="T15" fmla="*/ 2147483647 h 2212"/>
                <a:gd name="T16" fmla="*/ 2147483647 w 266"/>
                <a:gd name="T17" fmla="*/ 2147483647 h 2212"/>
                <a:gd name="T18" fmla="*/ 2147483647 w 266"/>
                <a:gd name="T19" fmla="*/ 2147483647 h 2212"/>
                <a:gd name="T20" fmla="*/ 2147483647 w 266"/>
                <a:gd name="T21" fmla="*/ 2147483647 h 2212"/>
                <a:gd name="T22" fmla="*/ 2147483647 w 266"/>
                <a:gd name="T23" fmla="*/ 2147483647 h 2212"/>
                <a:gd name="T24" fmla="*/ 2147483647 w 266"/>
                <a:gd name="T25" fmla="*/ 2147483647 h 2212"/>
                <a:gd name="T26" fmla="*/ 2147483647 w 266"/>
                <a:gd name="T27" fmla="*/ 2147483647 h 2212"/>
                <a:gd name="T28" fmla="*/ 2147483647 w 266"/>
                <a:gd name="T29" fmla="*/ 2147483647 h 2212"/>
                <a:gd name="T30" fmla="*/ 0 w 266"/>
                <a:gd name="T31" fmla="*/ 0 h 221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66"/>
                <a:gd name="T49" fmla="*/ 0 h 2212"/>
                <a:gd name="T50" fmla="*/ 266 w 266"/>
                <a:gd name="T51" fmla="*/ 2212 h 221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66" h="2212">
                  <a:moveTo>
                    <a:pt x="113" y="2211"/>
                  </a:moveTo>
                  <a:lnTo>
                    <a:pt x="157" y="2066"/>
                  </a:lnTo>
                  <a:lnTo>
                    <a:pt x="193" y="1920"/>
                  </a:lnTo>
                  <a:lnTo>
                    <a:pt x="222" y="1772"/>
                  </a:lnTo>
                  <a:lnTo>
                    <a:pt x="244" y="1622"/>
                  </a:lnTo>
                  <a:lnTo>
                    <a:pt x="258" y="1472"/>
                  </a:lnTo>
                  <a:lnTo>
                    <a:pt x="265" y="1322"/>
                  </a:lnTo>
                  <a:lnTo>
                    <a:pt x="265" y="1171"/>
                  </a:lnTo>
                  <a:lnTo>
                    <a:pt x="257" y="1020"/>
                  </a:lnTo>
                  <a:lnTo>
                    <a:pt x="242" y="870"/>
                  </a:lnTo>
                  <a:lnTo>
                    <a:pt x="220" y="721"/>
                  </a:lnTo>
                  <a:lnTo>
                    <a:pt x="190" y="573"/>
                  </a:lnTo>
                  <a:lnTo>
                    <a:pt x="153" y="427"/>
                  </a:lnTo>
                  <a:lnTo>
                    <a:pt x="109" y="282"/>
                  </a:lnTo>
                  <a:lnTo>
                    <a:pt x="58" y="139"/>
                  </a:lnTo>
                  <a:lnTo>
                    <a:pt x="0" y="0"/>
                  </a:lnTo>
                </a:path>
              </a:pathLst>
            </a:custGeom>
            <a:noFill/>
            <a:ln w="36720">
              <a:solidFill>
                <a:schemeClr val="tx1"/>
              </a:solidFill>
              <a:prstDash val="sysDot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459" name="Freeform 37"/>
            <p:cNvSpPr>
              <a:spLocks/>
            </p:cNvSpPr>
            <p:nvPr/>
          </p:nvSpPr>
          <p:spPr bwMode="auto">
            <a:xfrm>
              <a:off x="1978025" y="4140200"/>
              <a:ext cx="644525" cy="74613"/>
            </a:xfrm>
            <a:custGeom>
              <a:avLst/>
              <a:gdLst>
                <a:gd name="T0" fmla="*/ 2147483647 w 2604"/>
                <a:gd name="T1" fmla="*/ 2147483647 h 305"/>
                <a:gd name="T2" fmla="*/ 2147483647 w 2604"/>
                <a:gd name="T3" fmla="*/ 2147483647 h 305"/>
                <a:gd name="T4" fmla="*/ 2147483647 w 2604"/>
                <a:gd name="T5" fmla="*/ 2147483647 h 305"/>
                <a:gd name="T6" fmla="*/ 2147483647 w 2604"/>
                <a:gd name="T7" fmla="*/ 2147483647 h 305"/>
                <a:gd name="T8" fmla="*/ 2147483647 w 2604"/>
                <a:gd name="T9" fmla="*/ 2147483647 h 305"/>
                <a:gd name="T10" fmla="*/ 2147483647 w 2604"/>
                <a:gd name="T11" fmla="*/ 2147483647 h 305"/>
                <a:gd name="T12" fmla="*/ 2147483647 w 2604"/>
                <a:gd name="T13" fmla="*/ 2147483647 h 305"/>
                <a:gd name="T14" fmla="*/ 2147483647 w 2604"/>
                <a:gd name="T15" fmla="*/ 0 h 305"/>
                <a:gd name="T16" fmla="*/ 2147483647 w 2604"/>
                <a:gd name="T17" fmla="*/ 2147483647 h 305"/>
                <a:gd name="T18" fmla="*/ 2147483647 w 2604"/>
                <a:gd name="T19" fmla="*/ 2147483647 h 305"/>
                <a:gd name="T20" fmla="*/ 2147483647 w 2604"/>
                <a:gd name="T21" fmla="*/ 2147483647 h 305"/>
                <a:gd name="T22" fmla="*/ 2147483647 w 2604"/>
                <a:gd name="T23" fmla="*/ 2147483647 h 305"/>
                <a:gd name="T24" fmla="*/ 2147483647 w 2604"/>
                <a:gd name="T25" fmla="*/ 2147483647 h 305"/>
                <a:gd name="T26" fmla="*/ 2147483647 w 2604"/>
                <a:gd name="T27" fmla="*/ 2147483647 h 305"/>
                <a:gd name="T28" fmla="*/ 2147483647 w 2604"/>
                <a:gd name="T29" fmla="*/ 2147483647 h 305"/>
                <a:gd name="T30" fmla="*/ 0 w 2604"/>
                <a:gd name="T31" fmla="*/ 2147483647 h 30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604"/>
                <a:gd name="T49" fmla="*/ 0 h 305"/>
                <a:gd name="T50" fmla="*/ 2604 w 2604"/>
                <a:gd name="T51" fmla="*/ 305 h 30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604" h="305">
                  <a:moveTo>
                    <a:pt x="2603" y="219"/>
                  </a:moveTo>
                  <a:lnTo>
                    <a:pt x="2435" y="160"/>
                  </a:lnTo>
                  <a:lnTo>
                    <a:pt x="2264" y="111"/>
                  </a:lnTo>
                  <a:lnTo>
                    <a:pt x="2090" y="70"/>
                  </a:lnTo>
                  <a:lnTo>
                    <a:pt x="1915" y="39"/>
                  </a:lnTo>
                  <a:lnTo>
                    <a:pt x="1738" y="16"/>
                  </a:lnTo>
                  <a:lnTo>
                    <a:pt x="1560" y="4"/>
                  </a:lnTo>
                  <a:lnTo>
                    <a:pt x="1382" y="0"/>
                  </a:lnTo>
                  <a:lnTo>
                    <a:pt x="1203" y="6"/>
                  </a:lnTo>
                  <a:lnTo>
                    <a:pt x="1025" y="21"/>
                  </a:lnTo>
                  <a:lnTo>
                    <a:pt x="849" y="46"/>
                  </a:lnTo>
                  <a:lnTo>
                    <a:pt x="674" y="79"/>
                  </a:lnTo>
                  <a:lnTo>
                    <a:pt x="501" y="122"/>
                  </a:lnTo>
                  <a:lnTo>
                    <a:pt x="330" y="174"/>
                  </a:lnTo>
                  <a:lnTo>
                    <a:pt x="163" y="235"/>
                  </a:lnTo>
                  <a:lnTo>
                    <a:pt x="0" y="304"/>
                  </a:lnTo>
                </a:path>
              </a:pathLst>
            </a:custGeom>
            <a:noFill/>
            <a:ln w="36720">
              <a:solidFill>
                <a:schemeClr val="tx1"/>
              </a:solidFill>
              <a:prstDash val="sysDot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449" name="Freeform 60"/>
            <p:cNvSpPr>
              <a:spLocks/>
            </p:cNvSpPr>
            <p:nvPr/>
          </p:nvSpPr>
          <p:spPr bwMode="auto">
            <a:xfrm rot="14293343">
              <a:off x="3631045" y="4983101"/>
              <a:ext cx="457437" cy="158750"/>
            </a:xfrm>
            <a:custGeom>
              <a:avLst/>
              <a:gdLst>
                <a:gd name="T0" fmla="*/ 0 w 685800"/>
                <a:gd name="T1" fmla="*/ 0 h 241300"/>
                <a:gd name="T2" fmla="*/ 334336 w 685800"/>
                <a:gd name="T3" fmla="*/ 68711 h 2413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85800" h="241300">
                  <a:moveTo>
                    <a:pt x="0" y="0"/>
                  </a:moveTo>
                  <a:cubicBezTo>
                    <a:pt x="273050" y="29633"/>
                    <a:pt x="463550" y="84667"/>
                    <a:pt x="685800" y="241300"/>
                  </a:cubicBezTo>
                </a:path>
              </a:pathLst>
            </a:custGeom>
            <a:noFill/>
            <a:ln w="31750" cap="flat" cmpd="sng">
              <a:solidFill>
                <a:schemeClr val="tx1"/>
              </a:solidFill>
              <a:prstDash val="sysDot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4450" name="Freeform 61"/>
            <p:cNvSpPr>
              <a:spLocks/>
            </p:cNvSpPr>
            <p:nvPr/>
          </p:nvSpPr>
          <p:spPr bwMode="auto">
            <a:xfrm rot="10800000">
              <a:off x="4373562" y="5716587"/>
              <a:ext cx="534987" cy="153987"/>
            </a:xfrm>
            <a:custGeom>
              <a:avLst/>
              <a:gdLst>
                <a:gd name="T0" fmla="*/ 0 w 685800"/>
                <a:gd name="T1" fmla="*/ 0 h 241300"/>
                <a:gd name="T2" fmla="*/ 334336 w 685800"/>
                <a:gd name="T3" fmla="*/ 68711 h 2413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85800" h="241300">
                  <a:moveTo>
                    <a:pt x="0" y="0"/>
                  </a:moveTo>
                  <a:cubicBezTo>
                    <a:pt x="273050" y="29633"/>
                    <a:pt x="463550" y="84667"/>
                    <a:pt x="685800" y="241300"/>
                  </a:cubicBezTo>
                </a:path>
              </a:pathLst>
            </a:custGeom>
            <a:noFill/>
            <a:ln w="31750" cap="flat" cmpd="sng">
              <a:solidFill>
                <a:schemeClr val="tx1"/>
              </a:solidFill>
              <a:prstDash val="sysDot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4451" name="Freeform 63"/>
            <p:cNvSpPr>
              <a:spLocks/>
            </p:cNvSpPr>
            <p:nvPr/>
          </p:nvSpPr>
          <p:spPr bwMode="auto">
            <a:xfrm rot="3608507">
              <a:off x="5624580" y="4442637"/>
              <a:ext cx="517821" cy="157643"/>
            </a:xfrm>
            <a:custGeom>
              <a:avLst/>
              <a:gdLst>
                <a:gd name="T0" fmla="*/ 0 w 685800"/>
                <a:gd name="T1" fmla="*/ 0 h 241300"/>
                <a:gd name="T2" fmla="*/ 334336 w 685800"/>
                <a:gd name="T3" fmla="*/ 68711 h 2413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85800" h="241300">
                  <a:moveTo>
                    <a:pt x="0" y="0"/>
                  </a:moveTo>
                  <a:cubicBezTo>
                    <a:pt x="273050" y="29633"/>
                    <a:pt x="463550" y="84667"/>
                    <a:pt x="685800" y="241300"/>
                  </a:cubicBezTo>
                </a:path>
              </a:pathLst>
            </a:custGeom>
            <a:noFill/>
            <a:ln w="31750" cap="flat" cmpd="sng">
              <a:solidFill>
                <a:schemeClr val="tx1"/>
              </a:solidFill>
              <a:prstDash val="sysDot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4456" name="Text Box 34"/>
            <p:cNvSpPr txBox="1">
              <a:spLocks noChangeArrowheads="1"/>
            </p:cNvSpPr>
            <p:nvPr/>
          </p:nvSpPr>
          <p:spPr bwMode="auto">
            <a:xfrm>
              <a:off x="1560513" y="4824413"/>
              <a:ext cx="234950" cy="439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defTabSz="828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defTabSz="828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defTabSz="828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defTabSz="828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63000"/>
                </a:lnSpc>
                <a:buClr>
                  <a:srgbClr val="000000"/>
                </a:buClr>
                <a:buSzPct val="45000"/>
                <a:buFont typeface="StarSymbol" charset="0"/>
                <a:buNone/>
              </a:pPr>
              <a:r>
                <a:rPr lang="en-GB" sz="1800" i="1"/>
                <a:t>a</a:t>
              </a:r>
            </a:p>
          </p:txBody>
        </p:sp>
        <p:sp>
          <p:nvSpPr>
            <p:cNvPr id="104457" name="Text Box 35"/>
            <p:cNvSpPr txBox="1">
              <a:spLocks noChangeArrowheads="1"/>
            </p:cNvSpPr>
            <p:nvPr/>
          </p:nvSpPr>
          <p:spPr bwMode="auto">
            <a:xfrm>
              <a:off x="2901950" y="4841875"/>
              <a:ext cx="138113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defTabSz="828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defTabSz="828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defTabSz="828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defTabSz="828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63000"/>
                </a:lnSpc>
                <a:buClr>
                  <a:srgbClr val="000000"/>
                </a:buClr>
                <a:buSzPct val="45000"/>
                <a:buFont typeface="StarSymbol" charset="0"/>
                <a:buNone/>
              </a:pPr>
              <a:r>
                <a:rPr lang="en-GB" sz="1800" i="1" dirty="0"/>
                <a:t>d</a:t>
              </a:r>
            </a:p>
          </p:txBody>
        </p:sp>
        <p:sp>
          <p:nvSpPr>
            <p:cNvPr id="104458" name="Text Box 36"/>
            <p:cNvSpPr txBox="1">
              <a:spLocks noChangeArrowheads="1"/>
            </p:cNvSpPr>
            <p:nvPr/>
          </p:nvSpPr>
          <p:spPr bwMode="auto">
            <a:xfrm>
              <a:off x="2265363" y="5494338"/>
              <a:ext cx="117475" cy="33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defTabSz="828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defTabSz="828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defTabSz="828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defTabSz="828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63000"/>
                </a:lnSpc>
                <a:buClr>
                  <a:srgbClr val="000000"/>
                </a:buClr>
                <a:buSzPct val="45000"/>
                <a:buFont typeface="StarSymbol" charset="0"/>
                <a:buNone/>
              </a:pPr>
              <a:r>
                <a:rPr lang="en-GB" sz="1800" i="1"/>
                <a:t>c</a:t>
              </a:r>
            </a:p>
          </p:txBody>
        </p:sp>
        <p:sp>
          <p:nvSpPr>
            <p:cNvPr id="104461" name="Freeform 39"/>
            <p:cNvSpPr>
              <a:spLocks/>
            </p:cNvSpPr>
            <p:nvPr/>
          </p:nvSpPr>
          <p:spPr bwMode="auto">
            <a:xfrm>
              <a:off x="2020888" y="5638800"/>
              <a:ext cx="655637" cy="79375"/>
            </a:xfrm>
            <a:custGeom>
              <a:avLst/>
              <a:gdLst>
                <a:gd name="T0" fmla="*/ 0 w 2646"/>
                <a:gd name="T1" fmla="*/ 2147483647 h 312"/>
                <a:gd name="T2" fmla="*/ 2147483647 w 2646"/>
                <a:gd name="T3" fmla="*/ 2147483647 h 312"/>
                <a:gd name="T4" fmla="*/ 2147483647 w 2646"/>
                <a:gd name="T5" fmla="*/ 2147483647 h 312"/>
                <a:gd name="T6" fmla="*/ 2147483647 w 2646"/>
                <a:gd name="T7" fmla="*/ 2147483647 h 312"/>
                <a:gd name="T8" fmla="*/ 2147483647 w 2646"/>
                <a:gd name="T9" fmla="*/ 2147483647 h 312"/>
                <a:gd name="T10" fmla="*/ 2147483647 w 2646"/>
                <a:gd name="T11" fmla="*/ 2147483647 h 312"/>
                <a:gd name="T12" fmla="*/ 2147483647 w 2646"/>
                <a:gd name="T13" fmla="*/ 2147483647 h 312"/>
                <a:gd name="T14" fmla="*/ 2147483647 w 2646"/>
                <a:gd name="T15" fmla="*/ 2147483647 h 312"/>
                <a:gd name="T16" fmla="*/ 2147483647 w 2646"/>
                <a:gd name="T17" fmla="*/ 2147483647 h 312"/>
                <a:gd name="T18" fmla="*/ 2147483647 w 2646"/>
                <a:gd name="T19" fmla="*/ 2147483647 h 312"/>
                <a:gd name="T20" fmla="*/ 2147483647 w 2646"/>
                <a:gd name="T21" fmla="*/ 2147483647 h 312"/>
                <a:gd name="T22" fmla="*/ 2147483647 w 2646"/>
                <a:gd name="T23" fmla="*/ 2147483647 h 312"/>
                <a:gd name="T24" fmla="*/ 2147483647 w 2646"/>
                <a:gd name="T25" fmla="*/ 2147483647 h 312"/>
                <a:gd name="T26" fmla="*/ 2147483647 w 2646"/>
                <a:gd name="T27" fmla="*/ 2147483647 h 312"/>
                <a:gd name="T28" fmla="*/ 2147483647 w 2646"/>
                <a:gd name="T29" fmla="*/ 2147483647 h 312"/>
                <a:gd name="T30" fmla="*/ 2147483647 w 2646"/>
                <a:gd name="T31" fmla="*/ 0 h 31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646"/>
                <a:gd name="T49" fmla="*/ 0 h 312"/>
                <a:gd name="T50" fmla="*/ 2646 w 2646"/>
                <a:gd name="T51" fmla="*/ 312 h 31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646" h="312">
                  <a:moveTo>
                    <a:pt x="0" y="81"/>
                  </a:moveTo>
                  <a:lnTo>
                    <a:pt x="170" y="142"/>
                  </a:lnTo>
                  <a:lnTo>
                    <a:pt x="343" y="194"/>
                  </a:lnTo>
                  <a:lnTo>
                    <a:pt x="520" y="237"/>
                  </a:lnTo>
                  <a:lnTo>
                    <a:pt x="698" y="270"/>
                  </a:lnTo>
                  <a:lnTo>
                    <a:pt x="878" y="293"/>
                  </a:lnTo>
                  <a:lnTo>
                    <a:pt x="1059" y="307"/>
                  </a:lnTo>
                  <a:lnTo>
                    <a:pt x="1240" y="311"/>
                  </a:lnTo>
                  <a:lnTo>
                    <a:pt x="1422" y="305"/>
                  </a:lnTo>
                  <a:lnTo>
                    <a:pt x="1603" y="290"/>
                  </a:lnTo>
                  <a:lnTo>
                    <a:pt x="1782" y="265"/>
                  </a:lnTo>
                  <a:lnTo>
                    <a:pt x="1960" y="231"/>
                  </a:lnTo>
                  <a:lnTo>
                    <a:pt x="2136" y="187"/>
                  </a:lnTo>
                  <a:lnTo>
                    <a:pt x="2309" y="134"/>
                  </a:lnTo>
                  <a:lnTo>
                    <a:pt x="2479" y="71"/>
                  </a:lnTo>
                  <a:lnTo>
                    <a:pt x="2645" y="0"/>
                  </a:lnTo>
                </a:path>
              </a:pathLst>
            </a:custGeom>
            <a:noFill/>
            <a:ln w="36720">
              <a:solidFill>
                <a:schemeClr val="tx1"/>
              </a:solidFill>
              <a:prstDash val="sysDot"/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464" name="Text Box 42"/>
            <p:cNvSpPr txBox="1">
              <a:spLocks noChangeArrowheads="1"/>
            </p:cNvSpPr>
            <p:nvPr/>
          </p:nvSpPr>
          <p:spPr bwMode="auto">
            <a:xfrm>
              <a:off x="2235200" y="4213225"/>
              <a:ext cx="198438" cy="384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defTabSz="828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defTabSz="828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defTabSz="828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defTabSz="828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63000"/>
                </a:lnSpc>
                <a:buClr>
                  <a:srgbClr val="000000"/>
                </a:buClr>
                <a:buSzPct val="45000"/>
                <a:buFont typeface="StarSymbol" charset="0"/>
                <a:buNone/>
              </a:pPr>
              <a:r>
                <a:rPr lang="en-GB" sz="1800" i="1"/>
                <a:t>b</a:t>
              </a:r>
            </a:p>
          </p:txBody>
        </p:sp>
        <p:sp>
          <p:nvSpPr>
            <p:cNvPr id="104465" name="Freeform 52"/>
            <p:cNvSpPr>
              <a:spLocks/>
            </p:cNvSpPr>
            <p:nvPr/>
          </p:nvSpPr>
          <p:spPr bwMode="auto">
            <a:xfrm>
              <a:off x="4830763" y="3733800"/>
              <a:ext cx="539750" cy="158750"/>
            </a:xfrm>
            <a:custGeom>
              <a:avLst/>
              <a:gdLst>
                <a:gd name="T0" fmla="*/ 0 w 685800"/>
                <a:gd name="T1" fmla="*/ 0 h 241300"/>
                <a:gd name="T2" fmla="*/ 334336 w 685800"/>
                <a:gd name="T3" fmla="*/ 68711 h 2413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85800" h="241300">
                  <a:moveTo>
                    <a:pt x="0" y="0"/>
                  </a:moveTo>
                  <a:cubicBezTo>
                    <a:pt x="273050" y="29633"/>
                    <a:pt x="463550" y="84667"/>
                    <a:pt x="685800" y="241300"/>
                  </a:cubicBezTo>
                </a:path>
              </a:pathLst>
            </a:custGeom>
            <a:noFill/>
            <a:ln w="31750" cap="flat" cmpd="sng">
              <a:solidFill>
                <a:schemeClr val="tx1"/>
              </a:solidFill>
              <a:prstDash val="sysDot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4473" name="TextBox 64"/>
            <p:cNvSpPr txBox="1">
              <a:spLocks noChangeArrowheads="1"/>
            </p:cNvSpPr>
            <p:nvPr/>
          </p:nvSpPr>
          <p:spPr bwMode="auto">
            <a:xfrm>
              <a:off x="4984750" y="3752850"/>
              <a:ext cx="255588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i="1" dirty="0"/>
                <a:t>f</a:t>
              </a:r>
            </a:p>
          </p:txBody>
        </p:sp>
        <p:sp>
          <p:nvSpPr>
            <p:cNvPr id="104474" name="TextBox 65"/>
            <p:cNvSpPr txBox="1">
              <a:spLocks noChangeArrowheads="1"/>
            </p:cNvSpPr>
            <p:nvPr/>
          </p:nvSpPr>
          <p:spPr bwMode="auto">
            <a:xfrm>
              <a:off x="5595938" y="4344988"/>
              <a:ext cx="303212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i="1"/>
                <a:t>g</a:t>
              </a:r>
            </a:p>
          </p:txBody>
        </p:sp>
        <p:sp>
          <p:nvSpPr>
            <p:cNvPr id="104475" name="TextBox 66"/>
            <p:cNvSpPr txBox="1">
              <a:spLocks noChangeArrowheads="1"/>
            </p:cNvSpPr>
            <p:nvPr/>
          </p:nvSpPr>
          <p:spPr bwMode="auto">
            <a:xfrm>
              <a:off x="5354638" y="5232400"/>
              <a:ext cx="306387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i="1"/>
                <a:t>h</a:t>
              </a:r>
            </a:p>
          </p:txBody>
        </p:sp>
        <p:sp>
          <p:nvSpPr>
            <p:cNvPr id="104476" name="TextBox 67"/>
            <p:cNvSpPr txBox="1">
              <a:spLocks noChangeArrowheads="1"/>
            </p:cNvSpPr>
            <p:nvPr/>
          </p:nvSpPr>
          <p:spPr bwMode="auto">
            <a:xfrm>
              <a:off x="4562475" y="5457825"/>
              <a:ext cx="23812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i="1"/>
                <a:t>i</a:t>
              </a:r>
            </a:p>
          </p:txBody>
        </p:sp>
        <p:sp>
          <p:nvSpPr>
            <p:cNvPr id="104477" name="TextBox 68"/>
            <p:cNvSpPr txBox="1">
              <a:spLocks noChangeArrowheads="1"/>
            </p:cNvSpPr>
            <p:nvPr/>
          </p:nvSpPr>
          <p:spPr bwMode="auto">
            <a:xfrm>
              <a:off x="3859213" y="4821238"/>
              <a:ext cx="23971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i="1"/>
                <a:t>j</a:t>
              </a:r>
            </a:p>
          </p:txBody>
        </p:sp>
        <p:sp>
          <p:nvSpPr>
            <p:cNvPr id="104478" name="TextBox 69"/>
            <p:cNvSpPr txBox="1">
              <a:spLocks noChangeArrowheads="1"/>
            </p:cNvSpPr>
            <p:nvPr/>
          </p:nvSpPr>
          <p:spPr bwMode="auto">
            <a:xfrm>
              <a:off x="4090988" y="4014788"/>
              <a:ext cx="300037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i="1"/>
                <a:t>e</a:t>
              </a:r>
            </a:p>
          </p:txBody>
        </p:sp>
      </p:grpSp>
      <p:sp>
        <p:nvSpPr>
          <p:cNvPr id="33" name="Rectangle 2"/>
          <p:cNvSpPr txBox="1">
            <a:spLocks noChangeArrowheads="1"/>
          </p:cNvSpPr>
          <p:nvPr/>
        </p:nvSpPr>
        <p:spPr>
          <a:xfrm>
            <a:off x="533400" y="0"/>
            <a:ext cx="8077200" cy="960437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 smtClean="0">
                <a:latin typeface="Calibri"/>
                <a:cs typeface="Calibri"/>
              </a:rPr>
              <a:t>From</a:t>
            </a:r>
            <a:r>
              <a:rPr lang="fr-FR" dirty="0" smtClean="0">
                <a:latin typeface="Calibri"/>
                <a:cs typeface="Calibri"/>
              </a:rPr>
              <a:t> </a:t>
            </a:r>
            <a:r>
              <a:rPr lang="fr-FR" dirty="0" err="1" smtClean="0">
                <a:latin typeface="Calibri"/>
                <a:cs typeface="Calibri"/>
              </a:rPr>
              <a:t>Linear</a:t>
            </a:r>
            <a:r>
              <a:rPr lang="fr-FR" dirty="0" smtClean="0">
                <a:latin typeface="Calibri"/>
                <a:cs typeface="Calibri"/>
              </a:rPr>
              <a:t> to </a:t>
            </a:r>
            <a:r>
              <a:rPr lang="fr-FR" dirty="0" err="1" smtClean="0">
                <a:latin typeface="Calibri"/>
                <a:cs typeface="Calibri"/>
              </a:rPr>
              <a:t>Circular</a:t>
            </a:r>
            <a:r>
              <a:rPr lang="fr-FR" dirty="0" smtClean="0">
                <a:latin typeface="Calibri"/>
                <a:cs typeface="Calibri"/>
              </a:rPr>
              <a:t> Chromosomes</a:t>
            </a:r>
            <a:endParaRPr lang="fr-FR" dirty="0">
              <a:latin typeface="Calibri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400" y="3352800"/>
            <a:ext cx="8915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                      (</a:t>
            </a:r>
            <a:r>
              <a:rPr lang="en-US" sz="2800" i="1" dirty="0" smtClean="0"/>
              <a:t>+a –b –d +c</a:t>
            </a:r>
            <a:r>
              <a:rPr lang="en-US" sz="2800" dirty="0" smtClean="0"/>
              <a:t>)     (</a:t>
            </a:r>
            <a:r>
              <a:rPr lang="en-US" sz="2800" i="1" dirty="0" smtClean="0"/>
              <a:t>+e +f +g +h +</a:t>
            </a:r>
            <a:r>
              <a:rPr lang="en-US" sz="2800" i="1" dirty="0" err="1" smtClean="0"/>
              <a:t>i</a:t>
            </a:r>
            <a:r>
              <a:rPr lang="en-US" sz="2800" i="1" dirty="0" smtClean="0"/>
              <a:t> +j</a:t>
            </a:r>
            <a:r>
              <a:rPr lang="en-US" sz="2800" dirty="0" smtClean="0"/>
              <a:t>) </a:t>
            </a:r>
          </a:p>
          <a:p>
            <a:pPr algn="ctr"/>
            <a:endParaRPr lang="en-US" sz="2800" dirty="0"/>
          </a:p>
          <a:p>
            <a:pPr algn="ctr"/>
            <a:r>
              <a:rPr lang="en-US" sz="2800" b="1" dirty="0"/>
              <a:t>Black</a:t>
            </a:r>
            <a:r>
              <a:rPr lang="en-US" sz="2800" dirty="0"/>
              <a:t> </a:t>
            </a:r>
            <a:r>
              <a:rPr lang="en-US" sz="2800" b="1" dirty="0"/>
              <a:t>directed</a:t>
            </a:r>
            <a:r>
              <a:rPr lang="en-US" sz="2800" dirty="0"/>
              <a:t> edges represent </a:t>
            </a:r>
            <a:r>
              <a:rPr lang="en-US" sz="2800" dirty="0" err="1"/>
              <a:t>synteny</a:t>
            </a:r>
            <a:r>
              <a:rPr lang="en-US" sz="2800" dirty="0"/>
              <a:t> </a:t>
            </a:r>
            <a:r>
              <a:rPr lang="en-US" sz="2800" dirty="0" smtClean="0"/>
              <a:t>blocks.</a:t>
            </a:r>
            <a:endParaRPr lang="en-US" sz="2800" dirty="0"/>
          </a:p>
          <a:p>
            <a:pPr algn="ctr"/>
            <a:r>
              <a:rPr lang="en-US" sz="2800" dirty="0" smtClean="0"/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0180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2" name="Freeform 62"/>
          <p:cNvSpPr>
            <a:spLocks/>
          </p:cNvSpPr>
          <p:nvPr/>
        </p:nvSpPr>
        <p:spPr bwMode="auto">
          <a:xfrm rot="7325746">
            <a:off x="5963630" y="2932278"/>
            <a:ext cx="489077" cy="148022"/>
          </a:xfrm>
          <a:custGeom>
            <a:avLst/>
            <a:gdLst>
              <a:gd name="T0" fmla="*/ 0 w 685800"/>
              <a:gd name="T1" fmla="*/ 0 h 241300"/>
              <a:gd name="T2" fmla="*/ 334336 w 685800"/>
              <a:gd name="T3" fmla="*/ 6871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4472" name="Freeform 59"/>
          <p:cNvSpPr>
            <a:spLocks/>
          </p:cNvSpPr>
          <p:nvPr/>
        </p:nvSpPr>
        <p:spPr bwMode="auto">
          <a:xfrm rot="18172464">
            <a:off x="4433888" y="1528763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334336 w 685800"/>
              <a:gd name="T3" fmla="*/ 6871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4463" name="Freeform 41"/>
          <p:cNvSpPr>
            <a:spLocks/>
          </p:cNvSpPr>
          <p:nvPr/>
        </p:nvSpPr>
        <p:spPr bwMode="auto">
          <a:xfrm>
            <a:off x="2057400" y="2166938"/>
            <a:ext cx="55563" cy="571500"/>
          </a:xfrm>
          <a:custGeom>
            <a:avLst/>
            <a:gdLst>
              <a:gd name="T0" fmla="*/ 2147483647 w 226"/>
              <a:gd name="T1" fmla="*/ 0 h 2308"/>
              <a:gd name="T2" fmla="*/ 2147483647 w 226"/>
              <a:gd name="T3" fmla="*/ 2147483647 h 2308"/>
              <a:gd name="T4" fmla="*/ 2147483647 w 226"/>
              <a:gd name="T5" fmla="*/ 2147483647 h 2308"/>
              <a:gd name="T6" fmla="*/ 2147483647 w 226"/>
              <a:gd name="T7" fmla="*/ 2147483647 h 2308"/>
              <a:gd name="T8" fmla="*/ 2147483647 w 226"/>
              <a:gd name="T9" fmla="*/ 2147483647 h 2308"/>
              <a:gd name="T10" fmla="*/ 2147483647 w 226"/>
              <a:gd name="T11" fmla="*/ 2147483647 h 2308"/>
              <a:gd name="T12" fmla="*/ 2147483647 w 226"/>
              <a:gd name="T13" fmla="*/ 2147483647 h 2308"/>
              <a:gd name="T14" fmla="*/ 0 w 226"/>
              <a:gd name="T15" fmla="*/ 2147483647 h 2308"/>
              <a:gd name="T16" fmla="*/ 0 w 226"/>
              <a:gd name="T17" fmla="*/ 2147483647 h 2308"/>
              <a:gd name="T18" fmla="*/ 2147483647 w 226"/>
              <a:gd name="T19" fmla="*/ 2147483647 h 2308"/>
              <a:gd name="T20" fmla="*/ 2147483647 w 226"/>
              <a:gd name="T21" fmla="*/ 2147483647 h 2308"/>
              <a:gd name="T22" fmla="*/ 2147483647 w 226"/>
              <a:gd name="T23" fmla="*/ 2147483647 h 2308"/>
              <a:gd name="T24" fmla="*/ 2147483647 w 226"/>
              <a:gd name="T25" fmla="*/ 2147483647 h 2308"/>
              <a:gd name="T26" fmla="*/ 2147483647 w 226"/>
              <a:gd name="T27" fmla="*/ 2147483647 h 2308"/>
              <a:gd name="T28" fmla="*/ 2147483647 w 226"/>
              <a:gd name="T29" fmla="*/ 2147483647 h 2308"/>
              <a:gd name="T30" fmla="*/ 2147483647 w 226"/>
              <a:gd name="T31" fmla="*/ 2147483647 h 230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26"/>
              <a:gd name="T49" fmla="*/ 0 h 2308"/>
              <a:gd name="T50" fmla="*/ 226 w 226"/>
              <a:gd name="T51" fmla="*/ 2308 h 230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26" h="2308">
                <a:moveTo>
                  <a:pt x="225" y="0"/>
                </a:moveTo>
                <a:lnTo>
                  <a:pt x="170" y="148"/>
                </a:lnTo>
                <a:lnTo>
                  <a:pt x="122" y="299"/>
                </a:lnTo>
                <a:lnTo>
                  <a:pt x="82" y="451"/>
                </a:lnTo>
                <a:lnTo>
                  <a:pt x="49" y="605"/>
                </a:lnTo>
                <a:lnTo>
                  <a:pt x="25" y="761"/>
                </a:lnTo>
                <a:lnTo>
                  <a:pt x="9" y="917"/>
                </a:lnTo>
                <a:lnTo>
                  <a:pt x="0" y="1075"/>
                </a:lnTo>
                <a:lnTo>
                  <a:pt x="0" y="1232"/>
                </a:lnTo>
                <a:lnTo>
                  <a:pt x="8" y="1389"/>
                </a:lnTo>
                <a:lnTo>
                  <a:pt x="23" y="1546"/>
                </a:lnTo>
                <a:lnTo>
                  <a:pt x="47" y="1701"/>
                </a:lnTo>
                <a:lnTo>
                  <a:pt x="79" y="1856"/>
                </a:lnTo>
                <a:lnTo>
                  <a:pt x="118" y="2008"/>
                </a:lnTo>
                <a:lnTo>
                  <a:pt x="166" y="2159"/>
                </a:lnTo>
                <a:lnTo>
                  <a:pt x="221" y="2307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60" name="Freeform 38"/>
          <p:cNvSpPr>
            <a:spLocks/>
          </p:cNvSpPr>
          <p:nvPr/>
        </p:nvSpPr>
        <p:spPr bwMode="auto">
          <a:xfrm>
            <a:off x="3640138" y="2162175"/>
            <a:ext cx="46037" cy="498475"/>
          </a:xfrm>
          <a:custGeom>
            <a:avLst/>
            <a:gdLst>
              <a:gd name="T0" fmla="*/ 2147483647 w 266"/>
              <a:gd name="T1" fmla="*/ 2147483647 h 2212"/>
              <a:gd name="T2" fmla="*/ 2147483647 w 266"/>
              <a:gd name="T3" fmla="*/ 2147483647 h 2212"/>
              <a:gd name="T4" fmla="*/ 2147483647 w 266"/>
              <a:gd name="T5" fmla="*/ 2147483647 h 2212"/>
              <a:gd name="T6" fmla="*/ 2147483647 w 266"/>
              <a:gd name="T7" fmla="*/ 2147483647 h 2212"/>
              <a:gd name="T8" fmla="*/ 2147483647 w 266"/>
              <a:gd name="T9" fmla="*/ 2147483647 h 2212"/>
              <a:gd name="T10" fmla="*/ 2147483647 w 266"/>
              <a:gd name="T11" fmla="*/ 2147483647 h 2212"/>
              <a:gd name="T12" fmla="*/ 2147483647 w 266"/>
              <a:gd name="T13" fmla="*/ 2147483647 h 2212"/>
              <a:gd name="T14" fmla="*/ 2147483647 w 266"/>
              <a:gd name="T15" fmla="*/ 2147483647 h 2212"/>
              <a:gd name="T16" fmla="*/ 2147483647 w 266"/>
              <a:gd name="T17" fmla="*/ 2147483647 h 2212"/>
              <a:gd name="T18" fmla="*/ 2147483647 w 266"/>
              <a:gd name="T19" fmla="*/ 2147483647 h 2212"/>
              <a:gd name="T20" fmla="*/ 2147483647 w 266"/>
              <a:gd name="T21" fmla="*/ 2147483647 h 2212"/>
              <a:gd name="T22" fmla="*/ 2147483647 w 266"/>
              <a:gd name="T23" fmla="*/ 2147483647 h 2212"/>
              <a:gd name="T24" fmla="*/ 2147483647 w 266"/>
              <a:gd name="T25" fmla="*/ 2147483647 h 2212"/>
              <a:gd name="T26" fmla="*/ 2147483647 w 266"/>
              <a:gd name="T27" fmla="*/ 2147483647 h 2212"/>
              <a:gd name="T28" fmla="*/ 2147483647 w 266"/>
              <a:gd name="T29" fmla="*/ 2147483647 h 2212"/>
              <a:gd name="T30" fmla="*/ 0 w 266"/>
              <a:gd name="T31" fmla="*/ 0 h 221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6"/>
              <a:gd name="T49" fmla="*/ 0 h 2212"/>
              <a:gd name="T50" fmla="*/ 266 w 266"/>
              <a:gd name="T51" fmla="*/ 2212 h 221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6" h="2212">
                <a:moveTo>
                  <a:pt x="113" y="2211"/>
                </a:moveTo>
                <a:lnTo>
                  <a:pt x="157" y="2066"/>
                </a:lnTo>
                <a:lnTo>
                  <a:pt x="193" y="1920"/>
                </a:lnTo>
                <a:lnTo>
                  <a:pt x="222" y="1772"/>
                </a:lnTo>
                <a:lnTo>
                  <a:pt x="244" y="1622"/>
                </a:lnTo>
                <a:lnTo>
                  <a:pt x="258" y="1472"/>
                </a:lnTo>
                <a:lnTo>
                  <a:pt x="265" y="1322"/>
                </a:lnTo>
                <a:lnTo>
                  <a:pt x="265" y="1171"/>
                </a:lnTo>
                <a:lnTo>
                  <a:pt x="257" y="1020"/>
                </a:lnTo>
                <a:lnTo>
                  <a:pt x="242" y="870"/>
                </a:lnTo>
                <a:lnTo>
                  <a:pt x="220" y="721"/>
                </a:lnTo>
                <a:lnTo>
                  <a:pt x="190" y="573"/>
                </a:lnTo>
                <a:lnTo>
                  <a:pt x="153" y="427"/>
                </a:lnTo>
                <a:lnTo>
                  <a:pt x="109" y="282"/>
                </a:lnTo>
                <a:lnTo>
                  <a:pt x="58" y="139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59" name="Freeform 37"/>
          <p:cNvSpPr>
            <a:spLocks/>
          </p:cNvSpPr>
          <p:nvPr/>
        </p:nvSpPr>
        <p:spPr bwMode="auto">
          <a:xfrm>
            <a:off x="2555875" y="1635125"/>
            <a:ext cx="644525" cy="74613"/>
          </a:xfrm>
          <a:custGeom>
            <a:avLst/>
            <a:gdLst>
              <a:gd name="T0" fmla="*/ 2147483647 w 2604"/>
              <a:gd name="T1" fmla="*/ 2147483647 h 305"/>
              <a:gd name="T2" fmla="*/ 2147483647 w 2604"/>
              <a:gd name="T3" fmla="*/ 2147483647 h 305"/>
              <a:gd name="T4" fmla="*/ 2147483647 w 2604"/>
              <a:gd name="T5" fmla="*/ 2147483647 h 305"/>
              <a:gd name="T6" fmla="*/ 2147483647 w 2604"/>
              <a:gd name="T7" fmla="*/ 2147483647 h 305"/>
              <a:gd name="T8" fmla="*/ 2147483647 w 2604"/>
              <a:gd name="T9" fmla="*/ 2147483647 h 305"/>
              <a:gd name="T10" fmla="*/ 2147483647 w 2604"/>
              <a:gd name="T11" fmla="*/ 2147483647 h 305"/>
              <a:gd name="T12" fmla="*/ 2147483647 w 2604"/>
              <a:gd name="T13" fmla="*/ 2147483647 h 305"/>
              <a:gd name="T14" fmla="*/ 2147483647 w 2604"/>
              <a:gd name="T15" fmla="*/ 0 h 305"/>
              <a:gd name="T16" fmla="*/ 2147483647 w 2604"/>
              <a:gd name="T17" fmla="*/ 2147483647 h 305"/>
              <a:gd name="T18" fmla="*/ 2147483647 w 2604"/>
              <a:gd name="T19" fmla="*/ 2147483647 h 305"/>
              <a:gd name="T20" fmla="*/ 2147483647 w 2604"/>
              <a:gd name="T21" fmla="*/ 2147483647 h 305"/>
              <a:gd name="T22" fmla="*/ 2147483647 w 2604"/>
              <a:gd name="T23" fmla="*/ 2147483647 h 305"/>
              <a:gd name="T24" fmla="*/ 2147483647 w 2604"/>
              <a:gd name="T25" fmla="*/ 2147483647 h 305"/>
              <a:gd name="T26" fmla="*/ 2147483647 w 2604"/>
              <a:gd name="T27" fmla="*/ 2147483647 h 305"/>
              <a:gd name="T28" fmla="*/ 2147483647 w 2604"/>
              <a:gd name="T29" fmla="*/ 2147483647 h 305"/>
              <a:gd name="T30" fmla="*/ 0 w 2604"/>
              <a:gd name="T31" fmla="*/ 2147483647 h 30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04"/>
              <a:gd name="T49" fmla="*/ 0 h 305"/>
              <a:gd name="T50" fmla="*/ 2604 w 2604"/>
              <a:gd name="T51" fmla="*/ 305 h 305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04" h="305">
                <a:moveTo>
                  <a:pt x="2603" y="219"/>
                </a:moveTo>
                <a:lnTo>
                  <a:pt x="2435" y="160"/>
                </a:lnTo>
                <a:lnTo>
                  <a:pt x="2264" y="111"/>
                </a:lnTo>
                <a:lnTo>
                  <a:pt x="2090" y="70"/>
                </a:lnTo>
                <a:lnTo>
                  <a:pt x="1915" y="39"/>
                </a:lnTo>
                <a:lnTo>
                  <a:pt x="1738" y="16"/>
                </a:lnTo>
                <a:lnTo>
                  <a:pt x="1560" y="4"/>
                </a:lnTo>
                <a:lnTo>
                  <a:pt x="1382" y="0"/>
                </a:lnTo>
                <a:lnTo>
                  <a:pt x="1203" y="6"/>
                </a:lnTo>
                <a:lnTo>
                  <a:pt x="1025" y="21"/>
                </a:lnTo>
                <a:lnTo>
                  <a:pt x="849" y="46"/>
                </a:lnTo>
                <a:lnTo>
                  <a:pt x="674" y="79"/>
                </a:lnTo>
                <a:lnTo>
                  <a:pt x="501" y="122"/>
                </a:lnTo>
                <a:lnTo>
                  <a:pt x="330" y="174"/>
                </a:lnTo>
                <a:lnTo>
                  <a:pt x="163" y="235"/>
                </a:lnTo>
                <a:lnTo>
                  <a:pt x="0" y="304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49" name="Freeform 60"/>
          <p:cNvSpPr>
            <a:spLocks/>
          </p:cNvSpPr>
          <p:nvPr/>
        </p:nvSpPr>
        <p:spPr bwMode="auto">
          <a:xfrm rot="14293343">
            <a:off x="4208895" y="2478026"/>
            <a:ext cx="457437" cy="158750"/>
          </a:xfrm>
          <a:custGeom>
            <a:avLst/>
            <a:gdLst>
              <a:gd name="T0" fmla="*/ 0 w 685800"/>
              <a:gd name="T1" fmla="*/ 0 h 241300"/>
              <a:gd name="T2" fmla="*/ 334336 w 685800"/>
              <a:gd name="T3" fmla="*/ 6871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4450" name="Freeform 61"/>
          <p:cNvSpPr>
            <a:spLocks/>
          </p:cNvSpPr>
          <p:nvPr/>
        </p:nvSpPr>
        <p:spPr bwMode="auto">
          <a:xfrm rot="10800000">
            <a:off x="4951412" y="3211512"/>
            <a:ext cx="534987" cy="153987"/>
          </a:xfrm>
          <a:custGeom>
            <a:avLst/>
            <a:gdLst>
              <a:gd name="T0" fmla="*/ 0 w 685800"/>
              <a:gd name="T1" fmla="*/ 0 h 241300"/>
              <a:gd name="T2" fmla="*/ 334336 w 685800"/>
              <a:gd name="T3" fmla="*/ 6871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4451" name="Freeform 63"/>
          <p:cNvSpPr>
            <a:spLocks/>
          </p:cNvSpPr>
          <p:nvPr/>
        </p:nvSpPr>
        <p:spPr bwMode="auto">
          <a:xfrm rot="3608507">
            <a:off x="6202430" y="1937562"/>
            <a:ext cx="517821" cy="157643"/>
          </a:xfrm>
          <a:custGeom>
            <a:avLst/>
            <a:gdLst>
              <a:gd name="T0" fmla="*/ 0 w 685800"/>
              <a:gd name="T1" fmla="*/ 0 h 241300"/>
              <a:gd name="T2" fmla="*/ 334336 w 685800"/>
              <a:gd name="T3" fmla="*/ 6871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4453" name="Freeform 31"/>
          <p:cNvSpPr>
            <a:spLocks/>
          </p:cNvSpPr>
          <p:nvPr/>
        </p:nvSpPr>
        <p:spPr bwMode="auto">
          <a:xfrm>
            <a:off x="3219450" y="1708150"/>
            <a:ext cx="407988" cy="420688"/>
          </a:xfrm>
          <a:custGeom>
            <a:avLst/>
            <a:gdLst>
              <a:gd name="T0" fmla="*/ 2147483647 w 1649"/>
              <a:gd name="T1" fmla="*/ 2147483647 h 1692"/>
              <a:gd name="T2" fmla="*/ 2147483647 w 1649"/>
              <a:gd name="T3" fmla="*/ 2147483647 h 1692"/>
              <a:gd name="T4" fmla="*/ 2147483647 w 1649"/>
              <a:gd name="T5" fmla="*/ 2147483647 h 1692"/>
              <a:gd name="T6" fmla="*/ 2147483647 w 1649"/>
              <a:gd name="T7" fmla="*/ 2147483647 h 1692"/>
              <a:gd name="T8" fmla="*/ 2147483647 w 1649"/>
              <a:gd name="T9" fmla="*/ 2147483647 h 1692"/>
              <a:gd name="T10" fmla="*/ 2147483647 w 1649"/>
              <a:gd name="T11" fmla="*/ 2147483647 h 1692"/>
              <a:gd name="T12" fmla="*/ 2147483647 w 1649"/>
              <a:gd name="T13" fmla="*/ 2147483647 h 1692"/>
              <a:gd name="T14" fmla="*/ 2147483647 w 1649"/>
              <a:gd name="T15" fmla="*/ 2147483647 h 1692"/>
              <a:gd name="T16" fmla="*/ 2147483647 w 1649"/>
              <a:gd name="T17" fmla="*/ 2147483647 h 1692"/>
              <a:gd name="T18" fmla="*/ 2147483647 w 1649"/>
              <a:gd name="T19" fmla="*/ 2147483647 h 1692"/>
              <a:gd name="T20" fmla="*/ 2147483647 w 1649"/>
              <a:gd name="T21" fmla="*/ 2147483647 h 1692"/>
              <a:gd name="T22" fmla="*/ 2147483647 w 1649"/>
              <a:gd name="T23" fmla="*/ 2147483647 h 1692"/>
              <a:gd name="T24" fmla="*/ 2147483647 w 1649"/>
              <a:gd name="T25" fmla="*/ 2147483647 h 1692"/>
              <a:gd name="T26" fmla="*/ 2147483647 w 1649"/>
              <a:gd name="T27" fmla="*/ 2147483647 h 1692"/>
              <a:gd name="T28" fmla="*/ 2147483647 w 1649"/>
              <a:gd name="T29" fmla="*/ 2147483647 h 1692"/>
              <a:gd name="T30" fmla="*/ 0 w 1649"/>
              <a:gd name="T31" fmla="*/ 0 h 169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49"/>
              <a:gd name="T49" fmla="*/ 0 h 1692"/>
              <a:gd name="T50" fmla="*/ 1649 w 1649"/>
              <a:gd name="T51" fmla="*/ 1692 h 169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49" h="1692">
                <a:moveTo>
                  <a:pt x="1648" y="1691"/>
                </a:moveTo>
                <a:lnTo>
                  <a:pt x="1583" y="1545"/>
                </a:lnTo>
                <a:lnTo>
                  <a:pt x="1511" y="1403"/>
                </a:lnTo>
                <a:lnTo>
                  <a:pt x="1432" y="1264"/>
                </a:lnTo>
                <a:lnTo>
                  <a:pt x="1345" y="1130"/>
                </a:lnTo>
                <a:lnTo>
                  <a:pt x="1251" y="999"/>
                </a:lnTo>
                <a:lnTo>
                  <a:pt x="1151" y="874"/>
                </a:lnTo>
                <a:lnTo>
                  <a:pt x="1045" y="753"/>
                </a:lnTo>
                <a:lnTo>
                  <a:pt x="932" y="638"/>
                </a:lnTo>
                <a:lnTo>
                  <a:pt x="814" y="528"/>
                </a:lnTo>
                <a:lnTo>
                  <a:pt x="690" y="424"/>
                </a:lnTo>
                <a:lnTo>
                  <a:pt x="561" y="326"/>
                </a:lnTo>
                <a:lnTo>
                  <a:pt x="428" y="235"/>
                </a:lnTo>
                <a:lnTo>
                  <a:pt x="289" y="150"/>
                </a:lnTo>
                <a:lnTo>
                  <a:pt x="147" y="72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54" name="Freeform 32"/>
          <p:cNvSpPr>
            <a:spLocks/>
          </p:cNvSpPr>
          <p:nvPr/>
        </p:nvSpPr>
        <p:spPr bwMode="auto">
          <a:xfrm>
            <a:off x="2111375" y="1708150"/>
            <a:ext cx="412750" cy="427038"/>
          </a:xfrm>
          <a:custGeom>
            <a:avLst/>
            <a:gdLst>
              <a:gd name="T0" fmla="*/ 2147483647 w 1661"/>
              <a:gd name="T1" fmla="*/ 0 h 1719"/>
              <a:gd name="T2" fmla="*/ 2147483647 w 1661"/>
              <a:gd name="T3" fmla="*/ 2147483647 h 1719"/>
              <a:gd name="T4" fmla="*/ 2147483647 w 1661"/>
              <a:gd name="T5" fmla="*/ 2147483647 h 1719"/>
              <a:gd name="T6" fmla="*/ 2147483647 w 1661"/>
              <a:gd name="T7" fmla="*/ 2147483647 h 1719"/>
              <a:gd name="T8" fmla="*/ 2147483647 w 1661"/>
              <a:gd name="T9" fmla="*/ 2147483647 h 1719"/>
              <a:gd name="T10" fmla="*/ 2147483647 w 1661"/>
              <a:gd name="T11" fmla="*/ 2147483647 h 1719"/>
              <a:gd name="T12" fmla="*/ 2147483647 w 1661"/>
              <a:gd name="T13" fmla="*/ 2147483647 h 1719"/>
              <a:gd name="T14" fmla="*/ 2147483647 w 1661"/>
              <a:gd name="T15" fmla="*/ 2147483647 h 1719"/>
              <a:gd name="T16" fmla="*/ 2147483647 w 1661"/>
              <a:gd name="T17" fmla="*/ 2147483647 h 1719"/>
              <a:gd name="T18" fmla="*/ 2147483647 w 1661"/>
              <a:gd name="T19" fmla="*/ 2147483647 h 1719"/>
              <a:gd name="T20" fmla="*/ 2147483647 w 1661"/>
              <a:gd name="T21" fmla="*/ 2147483647 h 1719"/>
              <a:gd name="T22" fmla="*/ 2147483647 w 1661"/>
              <a:gd name="T23" fmla="*/ 2147483647 h 1719"/>
              <a:gd name="T24" fmla="*/ 2147483647 w 1661"/>
              <a:gd name="T25" fmla="*/ 2147483647 h 1719"/>
              <a:gd name="T26" fmla="*/ 2147483647 w 1661"/>
              <a:gd name="T27" fmla="*/ 2147483647 h 1719"/>
              <a:gd name="T28" fmla="*/ 2147483647 w 1661"/>
              <a:gd name="T29" fmla="*/ 2147483647 h 1719"/>
              <a:gd name="T30" fmla="*/ 0 w 1661"/>
              <a:gd name="T31" fmla="*/ 2147483647 h 171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61"/>
              <a:gd name="T49" fmla="*/ 0 h 1719"/>
              <a:gd name="T50" fmla="*/ 1661 w 1661"/>
              <a:gd name="T51" fmla="*/ 1719 h 171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61" h="1719">
                <a:moveTo>
                  <a:pt x="1660" y="0"/>
                </a:moveTo>
                <a:lnTo>
                  <a:pt x="1512" y="72"/>
                </a:lnTo>
                <a:lnTo>
                  <a:pt x="1367" y="152"/>
                </a:lnTo>
                <a:lnTo>
                  <a:pt x="1227" y="238"/>
                </a:lnTo>
                <a:lnTo>
                  <a:pt x="1092" y="331"/>
                </a:lnTo>
                <a:lnTo>
                  <a:pt x="962" y="430"/>
                </a:lnTo>
                <a:lnTo>
                  <a:pt x="837" y="536"/>
                </a:lnTo>
                <a:lnTo>
                  <a:pt x="717" y="648"/>
                </a:lnTo>
                <a:lnTo>
                  <a:pt x="604" y="765"/>
                </a:lnTo>
                <a:lnTo>
                  <a:pt x="497" y="888"/>
                </a:lnTo>
                <a:lnTo>
                  <a:pt x="396" y="1015"/>
                </a:lnTo>
                <a:lnTo>
                  <a:pt x="303" y="1148"/>
                </a:lnTo>
                <a:lnTo>
                  <a:pt x="216" y="1285"/>
                </a:lnTo>
                <a:lnTo>
                  <a:pt x="137" y="1426"/>
                </a:lnTo>
                <a:lnTo>
                  <a:pt x="65" y="1570"/>
                </a:lnTo>
                <a:lnTo>
                  <a:pt x="0" y="1718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55" name="Freeform 33"/>
          <p:cNvSpPr>
            <a:spLocks/>
          </p:cNvSpPr>
          <p:nvPr/>
        </p:nvSpPr>
        <p:spPr bwMode="auto">
          <a:xfrm>
            <a:off x="3292475" y="2667000"/>
            <a:ext cx="354013" cy="430213"/>
          </a:xfrm>
          <a:custGeom>
            <a:avLst/>
            <a:gdLst>
              <a:gd name="T0" fmla="*/ 0 w 1427"/>
              <a:gd name="T1" fmla="*/ 2147483647 h 1737"/>
              <a:gd name="T2" fmla="*/ 2147483647 w 1427"/>
              <a:gd name="T3" fmla="*/ 2147483647 h 1737"/>
              <a:gd name="T4" fmla="*/ 2147483647 w 1427"/>
              <a:gd name="T5" fmla="*/ 2147483647 h 1737"/>
              <a:gd name="T6" fmla="*/ 2147483647 w 1427"/>
              <a:gd name="T7" fmla="*/ 2147483647 h 1737"/>
              <a:gd name="T8" fmla="*/ 2147483647 w 1427"/>
              <a:gd name="T9" fmla="*/ 2147483647 h 1737"/>
              <a:gd name="T10" fmla="*/ 2147483647 w 1427"/>
              <a:gd name="T11" fmla="*/ 2147483647 h 1737"/>
              <a:gd name="T12" fmla="*/ 2147483647 w 1427"/>
              <a:gd name="T13" fmla="*/ 2147483647 h 1737"/>
              <a:gd name="T14" fmla="*/ 2147483647 w 1427"/>
              <a:gd name="T15" fmla="*/ 2147483647 h 1737"/>
              <a:gd name="T16" fmla="*/ 2147483647 w 1427"/>
              <a:gd name="T17" fmla="*/ 2147483647 h 1737"/>
              <a:gd name="T18" fmla="*/ 2147483647 w 1427"/>
              <a:gd name="T19" fmla="*/ 2147483647 h 1737"/>
              <a:gd name="T20" fmla="*/ 2147483647 w 1427"/>
              <a:gd name="T21" fmla="*/ 2147483647 h 1737"/>
              <a:gd name="T22" fmla="*/ 2147483647 w 1427"/>
              <a:gd name="T23" fmla="*/ 2147483647 h 1737"/>
              <a:gd name="T24" fmla="*/ 2147483647 w 1427"/>
              <a:gd name="T25" fmla="*/ 2147483647 h 1737"/>
              <a:gd name="T26" fmla="*/ 2147483647 w 1427"/>
              <a:gd name="T27" fmla="*/ 2147483647 h 1737"/>
              <a:gd name="T28" fmla="*/ 2147483647 w 1427"/>
              <a:gd name="T29" fmla="*/ 2147483647 h 1737"/>
              <a:gd name="T30" fmla="*/ 2147483647 w 1427"/>
              <a:gd name="T31" fmla="*/ 0 h 173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427"/>
              <a:gd name="T49" fmla="*/ 0 h 1737"/>
              <a:gd name="T50" fmla="*/ 1427 w 1427"/>
              <a:gd name="T51" fmla="*/ 1737 h 173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427" h="1737">
                <a:moveTo>
                  <a:pt x="0" y="1736"/>
                </a:moveTo>
                <a:lnTo>
                  <a:pt x="132" y="1655"/>
                </a:lnTo>
                <a:lnTo>
                  <a:pt x="259" y="1568"/>
                </a:lnTo>
                <a:lnTo>
                  <a:pt x="382" y="1475"/>
                </a:lnTo>
                <a:lnTo>
                  <a:pt x="501" y="1377"/>
                </a:lnTo>
                <a:lnTo>
                  <a:pt x="614" y="1273"/>
                </a:lnTo>
                <a:lnTo>
                  <a:pt x="722" y="1164"/>
                </a:lnTo>
                <a:lnTo>
                  <a:pt x="825" y="1050"/>
                </a:lnTo>
                <a:lnTo>
                  <a:pt x="922" y="932"/>
                </a:lnTo>
                <a:lnTo>
                  <a:pt x="1013" y="810"/>
                </a:lnTo>
                <a:lnTo>
                  <a:pt x="1098" y="683"/>
                </a:lnTo>
                <a:lnTo>
                  <a:pt x="1177" y="553"/>
                </a:lnTo>
                <a:lnTo>
                  <a:pt x="1249" y="419"/>
                </a:lnTo>
                <a:lnTo>
                  <a:pt x="1315" y="282"/>
                </a:lnTo>
                <a:lnTo>
                  <a:pt x="1374" y="142"/>
                </a:lnTo>
                <a:lnTo>
                  <a:pt x="1426" y="0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56" name="Text Box 34"/>
          <p:cNvSpPr txBox="1">
            <a:spLocks noChangeArrowheads="1"/>
          </p:cNvSpPr>
          <p:nvPr/>
        </p:nvSpPr>
        <p:spPr bwMode="auto">
          <a:xfrm>
            <a:off x="2138363" y="2319338"/>
            <a:ext cx="234950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1800" i="1"/>
              <a:t>a</a:t>
            </a:r>
          </a:p>
        </p:txBody>
      </p:sp>
      <p:sp>
        <p:nvSpPr>
          <p:cNvPr id="104457" name="Text Box 35"/>
          <p:cNvSpPr txBox="1">
            <a:spLocks noChangeArrowheads="1"/>
          </p:cNvSpPr>
          <p:nvPr/>
        </p:nvSpPr>
        <p:spPr bwMode="auto">
          <a:xfrm>
            <a:off x="3479800" y="2336800"/>
            <a:ext cx="13811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1800" i="1" dirty="0"/>
              <a:t>d</a:t>
            </a:r>
          </a:p>
        </p:txBody>
      </p:sp>
      <p:sp>
        <p:nvSpPr>
          <p:cNvPr id="104458" name="Text Box 36"/>
          <p:cNvSpPr txBox="1">
            <a:spLocks noChangeArrowheads="1"/>
          </p:cNvSpPr>
          <p:nvPr/>
        </p:nvSpPr>
        <p:spPr bwMode="auto">
          <a:xfrm>
            <a:off x="2843213" y="2989263"/>
            <a:ext cx="1174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1800" i="1"/>
              <a:t>c</a:t>
            </a:r>
          </a:p>
        </p:txBody>
      </p:sp>
      <p:sp>
        <p:nvSpPr>
          <p:cNvPr id="104461" name="Freeform 39"/>
          <p:cNvSpPr>
            <a:spLocks/>
          </p:cNvSpPr>
          <p:nvPr/>
        </p:nvSpPr>
        <p:spPr bwMode="auto">
          <a:xfrm>
            <a:off x="2598738" y="3133725"/>
            <a:ext cx="655637" cy="79375"/>
          </a:xfrm>
          <a:custGeom>
            <a:avLst/>
            <a:gdLst>
              <a:gd name="T0" fmla="*/ 0 w 2646"/>
              <a:gd name="T1" fmla="*/ 2147483647 h 312"/>
              <a:gd name="T2" fmla="*/ 2147483647 w 2646"/>
              <a:gd name="T3" fmla="*/ 2147483647 h 312"/>
              <a:gd name="T4" fmla="*/ 2147483647 w 2646"/>
              <a:gd name="T5" fmla="*/ 2147483647 h 312"/>
              <a:gd name="T6" fmla="*/ 2147483647 w 2646"/>
              <a:gd name="T7" fmla="*/ 2147483647 h 312"/>
              <a:gd name="T8" fmla="*/ 2147483647 w 2646"/>
              <a:gd name="T9" fmla="*/ 2147483647 h 312"/>
              <a:gd name="T10" fmla="*/ 2147483647 w 2646"/>
              <a:gd name="T11" fmla="*/ 2147483647 h 312"/>
              <a:gd name="T12" fmla="*/ 2147483647 w 2646"/>
              <a:gd name="T13" fmla="*/ 2147483647 h 312"/>
              <a:gd name="T14" fmla="*/ 2147483647 w 2646"/>
              <a:gd name="T15" fmla="*/ 2147483647 h 312"/>
              <a:gd name="T16" fmla="*/ 2147483647 w 2646"/>
              <a:gd name="T17" fmla="*/ 2147483647 h 312"/>
              <a:gd name="T18" fmla="*/ 2147483647 w 2646"/>
              <a:gd name="T19" fmla="*/ 2147483647 h 312"/>
              <a:gd name="T20" fmla="*/ 2147483647 w 2646"/>
              <a:gd name="T21" fmla="*/ 2147483647 h 312"/>
              <a:gd name="T22" fmla="*/ 2147483647 w 2646"/>
              <a:gd name="T23" fmla="*/ 2147483647 h 312"/>
              <a:gd name="T24" fmla="*/ 2147483647 w 2646"/>
              <a:gd name="T25" fmla="*/ 2147483647 h 312"/>
              <a:gd name="T26" fmla="*/ 2147483647 w 2646"/>
              <a:gd name="T27" fmla="*/ 2147483647 h 312"/>
              <a:gd name="T28" fmla="*/ 2147483647 w 2646"/>
              <a:gd name="T29" fmla="*/ 2147483647 h 312"/>
              <a:gd name="T30" fmla="*/ 2147483647 w 2646"/>
              <a:gd name="T31" fmla="*/ 0 h 31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46"/>
              <a:gd name="T49" fmla="*/ 0 h 312"/>
              <a:gd name="T50" fmla="*/ 2646 w 2646"/>
              <a:gd name="T51" fmla="*/ 312 h 31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46" h="312">
                <a:moveTo>
                  <a:pt x="0" y="81"/>
                </a:moveTo>
                <a:lnTo>
                  <a:pt x="170" y="142"/>
                </a:lnTo>
                <a:lnTo>
                  <a:pt x="343" y="194"/>
                </a:lnTo>
                <a:lnTo>
                  <a:pt x="520" y="237"/>
                </a:lnTo>
                <a:lnTo>
                  <a:pt x="698" y="270"/>
                </a:lnTo>
                <a:lnTo>
                  <a:pt x="878" y="293"/>
                </a:lnTo>
                <a:lnTo>
                  <a:pt x="1059" y="307"/>
                </a:lnTo>
                <a:lnTo>
                  <a:pt x="1240" y="311"/>
                </a:lnTo>
                <a:lnTo>
                  <a:pt x="1422" y="305"/>
                </a:lnTo>
                <a:lnTo>
                  <a:pt x="1603" y="290"/>
                </a:lnTo>
                <a:lnTo>
                  <a:pt x="1782" y="265"/>
                </a:lnTo>
                <a:lnTo>
                  <a:pt x="1960" y="231"/>
                </a:lnTo>
                <a:lnTo>
                  <a:pt x="2136" y="187"/>
                </a:lnTo>
                <a:lnTo>
                  <a:pt x="2309" y="134"/>
                </a:lnTo>
                <a:lnTo>
                  <a:pt x="2479" y="71"/>
                </a:lnTo>
                <a:lnTo>
                  <a:pt x="2645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62" name="Freeform 40"/>
          <p:cNvSpPr>
            <a:spLocks/>
          </p:cNvSpPr>
          <p:nvPr/>
        </p:nvSpPr>
        <p:spPr bwMode="auto">
          <a:xfrm>
            <a:off x="2136775" y="2762250"/>
            <a:ext cx="433388" cy="392113"/>
          </a:xfrm>
          <a:custGeom>
            <a:avLst/>
            <a:gdLst>
              <a:gd name="T0" fmla="*/ 0 w 1754"/>
              <a:gd name="T1" fmla="*/ 0 h 1586"/>
              <a:gd name="T2" fmla="*/ 2147483647 w 1754"/>
              <a:gd name="T3" fmla="*/ 2147483647 h 1586"/>
              <a:gd name="T4" fmla="*/ 2147483647 w 1754"/>
              <a:gd name="T5" fmla="*/ 2147483647 h 1586"/>
              <a:gd name="T6" fmla="*/ 2147483647 w 1754"/>
              <a:gd name="T7" fmla="*/ 2147483647 h 1586"/>
              <a:gd name="T8" fmla="*/ 2147483647 w 1754"/>
              <a:gd name="T9" fmla="*/ 2147483647 h 1586"/>
              <a:gd name="T10" fmla="*/ 2147483647 w 1754"/>
              <a:gd name="T11" fmla="*/ 2147483647 h 1586"/>
              <a:gd name="T12" fmla="*/ 2147483647 w 1754"/>
              <a:gd name="T13" fmla="*/ 2147483647 h 1586"/>
              <a:gd name="T14" fmla="*/ 2147483647 w 1754"/>
              <a:gd name="T15" fmla="*/ 2147483647 h 1586"/>
              <a:gd name="T16" fmla="*/ 2147483647 w 1754"/>
              <a:gd name="T17" fmla="*/ 2147483647 h 1586"/>
              <a:gd name="T18" fmla="*/ 2147483647 w 1754"/>
              <a:gd name="T19" fmla="*/ 2147483647 h 1586"/>
              <a:gd name="T20" fmla="*/ 2147483647 w 1754"/>
              <a:gd name="T21" fmla="*/ 2147483647 h 1586"/>
              <a:gd name="T22" fmla="*/ 2147483647 w 1754"/>
              <a:gd name="T23" fmla="*/ 2147483647 h 1586"/>
              <a:gd name="T24" fmla="*/ 2147483647 w 1754"/>
              <a:gd name="T25" fmla="*/ 2147483647 h 1586"/>
              <a:gd name="T26" fmla="*/ 2147483647 w 1754"/>
              <a:gd name="T27" fmla="*/ 2147483647 h 1586"/>
              <a:gd name="T28" fmla="*/ 2147483647 w 1754"/>
              <a:gd name="T29" fmla="*/ 2147483647 h 1586"/>
              <a:gd name="T30" fmla="*/ 2147483647 w 1754"/>
              <a:gd name="T31" fmla="*/ 2147483647 h 158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754"/>
              <a:gd name="T49" fmla="*/ 0 h 1586"/>
              <a:gd name="T50" fmla="*/ 1754 w 1754"/>
              <a:gd name="T51" fmla="*/ 1586 h 158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754" h="1586">
                <a:moveTo>
                  <a:pt x="0" y="0"/>
                </a:moveTo>
                <a:lnTo>
                  <a:pt x="75" y="141"/>
                </a:lnTo>
                <a:lnTo>
                  <a:pt x="156" y="278"/>
                </a:lnTo>
                <a:lnTo>
                  <a:pt x="244" y="412"/>
                </a:lnTo>
                <a:lnTo>
                  <a:pt x="339" y="540"/>
                </a:lnTo>
                <a:lnTo>
                  <a:pt x="441" y="665"/>
                </a:lnTo>
                <a:lnTo>
                  <a:pt x="549" y="784"/>
                </a:lnTo>
                <a:lnTo>
                  <a:pt x="663" y="897"/>
                </a:lnTo>
                <a:lnTo>
                  <a:pt x="782" y="1006"/>
                </a:lnTo>
                <a:lnTo>
                  <a:pt x="907" y="1108"/>
                </a:lnTo>
                <a:lnTo>
                  <a:pt x="1037" y="1204"/>
                </a:lnTo>
                <a:lnTo>
                  <a:pt x="1172" y="1294"/>
                </a:lnTo>
                <a:lnTo>
                  <a:pt x="1312" y="1377"/>
                </a:lnTo>
                <a:lnTo>
                  <a:pt x="1455" y="1453"/>
                </a:lnTo>
                <a:lnTo>
                  <a:pt x="1602" y="1522"/>
                </a:lnTo>
                <a:lnTo>
                  <a:pt x="1753" y="1585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64" name="Text Box 42"/>
          <p:cNvSpPr txBox="1">
            <a:spLocks noChangeArrowheads="1"/>
          </p:cNvSpPr>
          <p:nvPr/>
        </p:nvSpPr>
        <p:spPr bwMode="auto">
          <a:xfrm>
            <a:off x="2813050" y="1708150"/>
            <a:ext cx="198438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1800" i="1"/>
              <a:t>b</a:t>
            </a:r>
          </a:p>
        </p:txBody>
      </p:sp>
      <p:sp>
        <p:nvSpPr>
          <p:cNvPr id="104465" name="Freeform 52"/>
          <p:cNvSpPr>
            <a:spLocks/>
          </p:cNvSpPr>
          <p:nvPr/>
        </p:nvSpPr>
        <p:spPr bwMode="auto">
          <a:xfrm>
            <a:off x="5408613" y="1228725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334336 w 685800"/>
              <a:gd name="T3" fmla="*/ 6871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4466" name="Freeform 53"/>
          <p:cNvSpPr>
            <a:spLocks/>
          </p:cNvSpPr>
          <p:nvPr/>
        </p:nvSpPr>
        <p:spPr bwMode="auto">
          <a:xfrm rot="1654840">
            <a:off x="5922963" y="1516063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334336 w 685800"/>
              <a:gd name="T3" fmla="*/ 6871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rgbClr val="FF0000"/>
            </a:solidFill>
            <a:prstDash val="solid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4467" name="Freeform 54"/>
          <p:cNvSpPr>
            <a:spLocks/>
          </p:cNvSpPr>
          <p:nvPr/>
        </p:nvSpPr>
        <p:spPr bwMode="auto">
          <a:xfrm rot="5400000">
            <a:off x="6176963" y="2505075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334336 w 685800"/>
              <a:gd name="T3" fmla="*/ 6871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rgbClr val="FF0000"/>
            </a:solidFill>
            <a:prstDash val="solid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4468" name="Freeform 55"/>
          <p:cNvSpPr>
            <a:spLocks/>
          </p:cNvSpPr>
          <p:nvPr/>
        </p:nvSpPr>
        <p:spPr bwMode="auto">
          <a:xfrm rot="8970577">
            <a:off x="5449888" y="3201988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334336 w 685800"/>
              <a:gd name="T3" fmla="*/ 6871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rgbClr val="FF0000"/>
            </a:solidFill>
            <a:prstDash val="solid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4469" name="Freeform 56"/>
          <p:cNvSpPr>
            <a:spLocks/>
          </p:cNvSpPr>
          <p:nvPr/>
        </p:nvSpPr>
        <p:spPr bwMode="auto">
          <a:xfrm rot="12658527">
            <a:off x="4454525" y="2925763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334336 w 685800"/>
              <a:gd name="T3" fmla="*/ 6871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rgbClr val="FF0000"/>
            </a:solidFill>
            <a:prstDash val="solid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4470" name="Freeform 57"/>
          <p:cNvSpPr>
            <a:spLocks/>
          </p:cNvSpPr>
          <p:nvPr/>
        </p:nvSpPr>
        <p:spPr bwMode="auto">
          <a:xfrm rot="16200000">
            <a:off x="4191000" y="1941513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334336 w 685800"/>
              <a:gd name="T3" fmla="*/ 6871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rgbClr val="FF0000"/>
            </a:solidFill>
            <a:prstDash val="solid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4471" name="Freeform 58"/>
          <p:cNvSpPr>
            <a:spLocks/>
          </p:cNvSpPr>
          <p:nvPr/>
        </p:nvSpPr>
        <p:spPr bwMode="auto">
          <a:xfrm rot="19638800">
            <a:off x="4943475" y="1238250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334336 w 685800"/>
              <a:gd name="T3" fmla="*/ 6871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rgbClr val="FF0000"/>
            </a:solidFill>
            <a:prstDash val="solid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4473" name="TextBox 64"/>
          <p:cNvSpPr txBox="1">
            <a:spLocks noChangeArrowheads="1"/>
          </p:cNvSpPr>
          <p:nvPr/>
        </p:nvSpPr>
        <p:spPr bwMode="auto">
          <a:xfrm>
            <a:off x="5562600" y="1247775"/>
            <a:ext cx="2555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 dirty="0"/>
              <a:t>f</a:t>
            </a:r>
          </a:p>
        </p:txBody>
      </p:sp>
      <p:sp>
        <p:nvSpPr>
          <p:cNvPr id="104474" name="TextBox 65"/>
          <p:cNvSpPr txBox="1">
            <a:spLocks noChangeArrowheads="1"/>
          </p:cNvSpPr>
          <p:nvPr/>
        </p:nvSpPr>
        <p:spPr bwMode="auto">
          <a:xfrm>
            <a:off x="6173788" y="1839913"/>
            <a:ext cx="3032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/>
              <a:t>g</a:t>
            </a:r>
          </a:p>
        </p:txBody>
      </p:sp>
      <p:sp>
        <p:nvSpPr>
          <p:cNvPr id="104475" name="TextBox 66"/>
          <p:cNvSpPr txBox="1">
            <a:spLocks noChangeArrowheads="1"/>
          </p:cNvSpPr>
          <p:nvPr/>
        </p:nvSpPr>
        <p:spPr bwMode="auto">
          <a:xfrm>
            <a:off x="5932488" y="2727325"/>
            <a:ext cx="3063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/>
              <a:t>h</a:t>
            </a:r>
          </a:p>
        </p:txBody>
      </p:sp>
      <p:sp>
        <p:nvSpPr>
          <p:cNvPr id="104476" name="TextBox 67"/>
          <p:cNvSpPr txBox="1">
            <a:spLocks noChangeArrowheads="1"/>
          </p:cNvSpPr>
          <p:nvPr/>
        </p:nvSpPr>
        <p:spPr bwMode="auto">
          <a:xfrm>
            <a:off x="5140325" y="2952750"/>
            <a:ext cx="238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/>
              <a:t>i</a:t>
            </a:r>
          </a:p>
        </p:txBody>
      </p:sp>
      <p:sp>
        <p:nvSpPr>
          <p:cNvPr id="104477" name="TextBox 68"/>
          <p:cNvSpPr txBox="1">
            <a:spLocks noChangeArrowheads="1"/>
          </p:cNvSpPr>
          <p:nvPr/>
        </p:nvSpPr>
        <p:spPr bwMode="auto">
          <a:xfrm>
            <a:off x="4437063" y="2316163"/>
            <a:ext cx="2397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/>
              <a:t>j</a:t>
            </a:r>
          </a:p>
        </p:txBody>
      </p:sp>
      <p:sp>
        <p:nvSpPr>
          <p:cNvPr id="104478" name="TextBox 69"/>
          <p:cNvSpPr txBox="1">
            <a:spLocks noChangeArrowheads="1"/>
          </p:cNvSpPr>
          <p:nvPr/>
        </p:nvSpPr>
        <p:spPr bwMode="auto">
          <a:xfrm>
            <a:off x="4668838" y="1509713"/>
            <a:ext cx="3000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/>
              <a:t>e</a:t>
            </a:r>
          </a:p>
        </p:txBody>
      </p:sp>
      <p:sp>
        <p:nvSpPr>
          <p:cNvPr id="33" name="Rectangle 2"/>
          <p:cNvSpPr txBox="1">
            <a:spLocks noChangeArrowheads="1"/>
          </p:cNvSpPr>
          <p:nvPr/>
        </p:nvSpPr>
        <p:spPr>
          <a:xfrm>
            <a:off x="533400" y="0"/>
            <a:ext cx="8077200" cy="960437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 smtClean="0">
                <a:latin typeface="Calibri"/>
                <a:cs typeface="Calibri"/>
              </a:rPr>
              <a:t>From</a:t>
            </a:r>
            <a:r>
              <a:rPr lang="fr-FR" dirty="0" smtClean="0">
                <a:latin typeface="Calibri"/>
                <a:cs typeface="Calibri"/>
              </a:rPr>
              <a:t> </a:t>
            </a:r>
            <a:r>
              <a:rPr lang="fr-FR" dirty="0" err="1" smtClean="0">
                <a:latin typeface="Calibri"/>
                <a:cs typeface="Calibri"/>
              </a:rPr>
              <a:t>Linear</a:t>
            </a:r>
            <a:r>
              <a:rPr lang="fr-FR" dirty="0" smtClean="0">
                <a:latin typeface="Calibri"/>
                <a:cs typeface="Calibri"/>
              </a:rPr>
              <a:t> to </a:t>
            </a:r>
            <a:r>
              <a:rPr lang="fr-FR" dirty="0" err="1" smtClean="0">
                <a:latin typeface="Calibri"/>
                <a:cs typeface="Calibri"/>
              </a:rPr>
              <a:t>Circular</a:t>
            </a:r>
            <a:r>
              <a:rPr lang="fr-FR" dirty="0" smtClean="0">
                <a:latin typeface="Calibri"/>
                <a:cs typeface="Calibri"/>
              </a:rPr>
              <a:t> Chromosomes</a:t>
            </a:r>
            <a:endParaRPr lang="fr-FR" dirty="0">
              <a:latin typeface="Calibri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400" y="3352800"/>
            <a:ext cx="8915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                      (</a:t>
            </a:r>
            <a:r>
              <a:rPr lang="en-US" sz="2800" i="1" dirty="0" smtClean="0"/>
              <a:t>+a –b –d +c</a:t>
            </a:r>
            <a:r>
              <a:rPr lang="en-US" sz="2800" dirty="0" smtClean="0"/>
              <a:t>)     (</a:t>
            </a:r>
            <a:r>
              <a:rPr lang="en-US" sz="2800" i="1" dirty="0" smtClean="0"/>
              <a:t>+e +f +g +h +</a:t>
            </a:r>
            <a:r>
              <a:rPr lang="en-US" sz="2800" i="1" dirty="0" err="1" smtClean="0"/>
              <a:t>i</a:t>
            </a:r>
            <a:r>
              <a:rPr lang="en-US" sz="2800" i="1" dirty="0" smtClean="0"/>
              <a:t> +j</a:t>
            </a:r>
            <a:r>
              <a:rPr lang="en-US" sz="2800" dirty="0" smtClean="0"/>
              <a:t>) </a:t>
            </a:r>
          </a:p>
          <a:p>
            <a:pPr algn="ctr"/>
            <a:endParaRPr lang="en-US" sz="2800" dirty="0"/>
          </a:p>
          <a:p>
            <a:pPr algn="ctr"/>
            <a:r>
              <a:rPr lang="en-US" sz="2800" b="1" dirty="0"/>
              <a:t>Black</a:t>
            </a:r>
            <a:r>
              <a:rPr lang="en-US" sz="2800" dirty="0"/>
              <a:t> </a:t>
            </a:r>
            <a:r>
              <a:rPr lang="en-US" sz="2800" b="1" dirty="0"/>
              <a:t>directed</a:t>
            </a:r>
            <a:r>
              <a:rPr lang="en-US" sz="2800" dirty="0"/>
              <a:t> edges represent </a:t>
            </a:r>
            <a:r>
              <a:rPr lang="en-US" sz="2800" dirty="0" err="1"/>
              <a:t>synteny</a:t>
            </a:r>
            <a:r>
              <a:rPr lang="en-US" sz="2800" dirty="0"/>
              <a:t> </a:t>
            </a:r>
            <a:r>
              <a:rPr lang="en-US" sz="2800" dirty="0" smtClean="0"/>
              <a:t>blocks.</a:t>
            </a:r>
            <a:endParaRPr lang="en-US" sz="2800" dirty="0"/>
          </a:p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Red undirected </a:t>
            </a:r>
            <a:r>
              <a:rPr lang="en-US" sz="2800" dirty="0"/>
              <a:t>edges connect adjacent </a:t>
            </a:r>
            <a:r>
              <a:rPr lang="en-US" sz="2800" dirty="0" err="1"/>
              <a:t>synteny</a:t>
            </a:r>
            <a:r>
              <a:rPr lang="en-US" sz="2800" dirty="0"/>
              <a:t> blocks. </a:t>
            </a:r>
          </a:p>
        </p:txBody>
      </p:sp>
    </p:spTree>
    <p:extLst>
      <p:ext uri="{BB962C8B-B14F-4D97-AF65-F5344CB8AC3E}">
        <p14:creationId xmlns:p14="http://schemas.microsoft.com/office/powerpoint/2010/main" val="327227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4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4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4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4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4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04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4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04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4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04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3" grpId="0" animBg="1"/>
      <p:bldP spid="104454" grpId="0" animBg="1"/>
      <p:bldP spid="104455" grpId="0" animBg="1"/>
      <p:bldP spid="104462" grpId="0" animBg="1"/>
      <p:bldP spid="104466" grpId="0" animBg="1"/>
      <p:bldP spid="104467" grpId="0" animBg="1"/>
      <p:bldP spid="104468" grpId="0" animBg="1"/>
      <p:bldP spid="104469" grpId="0" animBg="1"/>
      <p:bldP spid="104470" grpId="0" animBg="1"/>
      <p:bldP spid="10447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Freeform 26"/>
          <p:cNvSpPr>
            <a:spLocks/>
          </p:cNvSpPr>
          <p:nvPr/>
        </p:nvSpPr>
        <p:spPr bwMode="auto">
          <a:xfrm>
            <a:off x="6345238" y="3946525"/>
            <a:ext cx="973137" cy="160338"/>
          </a:xfrm>
          <a:custGeom>
            <a:avLst/>
            <a:gdLst>
              <a:gd name="T0" fmla="*/ 0 w 2983"/>
              <a:gd name="T1" fmla="*/ 2147483647 h 492"/>
              <a:gd name="T2" fmla="*/ 2147483647 w 2983"/>
              <a:gd name="T3" fmla="*/ 2147483647 h 492"/>
              <a:gd name="T4" fmla="*/ 2147483647 w 2983"/>
              <a:gd name="T5" fmla="*/ 2147483647 h 492"/>
              <a:gd name="T6" fmla="*/ 2147483647 w 2983"/>
              <a:gd name="T7" fmla="*/ 2147483647 h 492"/>
              <a:gd name="T8" fmla="*/ 2147483647 w 2983"/>
              <a:gd name="T9" fmla="*/ 2147483647 h 492"/>
              <a:gd name="T10" fmla="*/ 2147483647 w 2983"/>
              <a:gd name="T11" fmla="*/ 2147483647 h 492"/>
              <a:gd name="T12" fmla="*/ 2147483647 w 2983"/>
              <a:gd name="T13" fmla="*/ 2147483647 h 492"/>
              <a:gd name="T14" fmla="*/ 2147483647 w 2983"/>
              <a:gd name="T15" fmla="*/ 2147483647 h 492"/>
              <a:gd name="T16" fmla="*/ 2147483647 w 2983"/>
              <a:gd name="T17" fmla="*/ 2147483647 h 492"/>
              <a:gd name="T18" fmla="*/ 2147483647 w 2983"/>
              <a:gd name="T19" fmla="*/ 2147483647 h 492"/>
              <a:gd name="T20" fmla="*/ 2147483647 w 2983"/>
              <a:gd name="T21" fmla="*/ 2147483647 h 492"/>
              <a:gd name="T22" fmla="*/ 2147483647 w 2983"/>
              <a:gd name="T23" fmla="*/ 2147483647 h 492"/>
              <a:gd name="T24" fmla="*/ 2147483647 w 2983"/>
              <a:gd name="T25" fmla="*/ 2147483647 h 492"/>
              <a:gd name="T26" fmla="*/ 2147483647 w 2983"/>
              <a:gd name="T27" fmla="*/ 2147483647 h 492"/>
              <a:gd name="T28" fmla="*/ 2147483647 w 2983"/>
              <a:gd name="T29" fmla="*/ 2147483647 h 492"/>
              <a:gd name="T30" fmla="*/ 2147483647 w 2983"/>
              <a:gd name="T31" fmla="*/ 2147483647 h 492"/>
              <a:gd name="T32" fmla="*/ 2147483647 w 2983"/>
              <a:gd name="T33" fmla="*/ 2147483647 h 492"/>
              <a:gd name="T34" fmla="*/ 2147483647 w 2983"/>
              <a:gd name="T35" fmla="*/ 2147483647 h 492"/>
              <a:gd name="T36" fmla="*/ 2147483647 w 2983"/>
              <a:gd name="T37" fmla="*/ 0 h 49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983"/>
              <a:gd name="T58" fmla="*/ 0 h 492"/>
              <a:gd name="T59" fmla="*/ 2983 w 2983"/>
              <a:gd name="T60" fmla="*/ 492 h 492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983" h="492">
                <a:moveTo>
                  <a:pt x="0" y="261"/>
                </a:moveTo>
                <a:lnTo>
                  <a:pt x="162" y="319"/>
                </a:lnTo>
                <a:lnTo>
                  <a:pt x="326" y="369"/>
                </a:lnTo>
                <a:lnTo>
                  <a:pt x="494" y="411"/>
                </a:lnTo>
                <a:lnTo>
                  <a:pt x="663" y="444"/>
                </a:lnTo>
                <a:lnTo>
                  <a:pt x="834" y="468"/>
                </a:lnTo>
                <a:lnTo>
                  <a:pt x="1006" y="484"/>
                </a:lnTo>
                <a:lnTo>
                  <a:pt x="1178" y="491"/>
                </a:lnTo>
                <a:lnTo>
                  <a:pt x="1351" y="489"/>
                </a:lnTo>
                <a:lnTo>
                  <a:pt x="1523" y="478"/>
                </a:lnTo>
                <a:lnTo>
                  <a:pt x="1695" y="459"/>
                </a:lnTo>
                <a:lnTo>
                  <a:pt x="1865" y="431"/>
                </a:lnTo>
                <a:lnTo>
                  <a:pt x="2034" y="394"/>
                </a:lnTo>
                <a:lnTo>
                  <a:pt x="2200" y="349"/>
                </a:lnTo>
                <a:lnTo>
                  <a:pt x="2363" y="295"/>
                </a:lnTo>
                <a:lnTo>
                  <a:pt x="2524" y="233"/>
                </a:lnTo>
                <a:lnTo>
                  <a:pt x="2681" y="163"/>
                </a:lnTo>
                <a:lnTo>
                  <a:pt x="2834" y="86"/>
                </a:lnTo>
                <a:lnTo>
                  <a:pt x="2982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714" name="Freeform 25"/>
          <p:cNvSpPr>
            <a:spLocks/>
          </p:cNvSpPr>
          <p:nvPr/>
        </p:nvSpPr>
        <p:spPr bwMode="auto">
          <a:xfrm>
            <a:off x="7732713" y="2659063"/>
            <a:ext cx="85725" cy="722312"/>
          </a:xfrm>
          <a:custGeom>
            <a:avLst/>
            <a:gdLst>
              <a:gd name="T0" fmla="*/ 2147483647 w 266"/>
              <a:gd name="T1" fmla="*/ 2147483647 h 2212"/>
              <a:gd name="T2" fmla="*/ 2147483647 w 266"/>
              <a:gd name="T3" fmla="*/ 2147483647 h 2212"/>
              <a:gd name="T4" fmla="*/ 2147483647 w 266"/>
              <a:gd name="T5" fmla="*/ 2147483647 h 2212"/>
              <a:gd name="T6" fmla="*/ 2147483647 w 266"/>
              <a:gd name="T7" fmla="*/ 2147483647 h 2212"/>
              <a:gd name="T8" fmla="*/ 2147483647 w 266"/>
              <a:gd name="T9" fmla="*/ 2147483647 h 2212"/>
              <a:gd name="T10" fmla="*/ 2147483647 w 266"/>
              <a:gd name="T11" fmla="*/ 2147483647 h 2212"/>
              <a:gd name="T12" fmla="*/ 2147483647 w 266"/>
              <a:gd name="T13" fmla="*/ 2147483647 h 2212"/>
              <a:gd name="T14" fmla="*/ 2147483647 w 266"/>
              <a:gd name="T15" fmla="*/ 2147483647 h 2212"/>
              <a:gd name="T16" fmla="*/ 2147483647 w 266"/>
              <a:gd name="T17" fmla="*/ 2147483647 h 2212"/>
              <a:gd name="T18" fmla="*/ 2147483647 w 266"/>
              <a:gd name="T19" fmla="*/ 2147483647 h 2212"/>
              <a:gd name="T20" fmla="*/ 2147483647 w 266"/>
              <a:gd name="T21" fmla="*/ 2147483647 h 2212"/>
              <a:gd name="T22" fmla="*/ 2147483647 w 266"/>
              <a:gd name="T23" fmla="*/ 2147483647 h 2212"/>
              <a:gd name="T24" fmla="*/ 2147483647 w 266"/>
              <a:gd name="T25" fmla="*/ 2147483647 h 2212"/>
              <a:gd name="T26" fmla="*/ 2147483647 w 266"/>
              <a:gd name="T27" fmla="*/ 2147483647 h 2212"/>
              <a:gd name="T28" fmla="*/ 2147483647 w 266"/>
              <a:gd name="T29" fmla="*/ 2147483647 h 2212"/>
              <a:gd name="T30" fmla="*/ 0 w 266"/>
              <a:gd name="T31" fmla="*/ 0 h 221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6"/>
              <a:gd name="T49" fmla="*/ 0 h 2212"/>
              <a:gd name="T50" fmla="*/ 266 w 266"/>
              <a:gd name="T51" fmla="*/ 2212 h 221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6" h="2212">
                <a:moveTo>
                  <a:pt x="113" y="2211"/>
                </a:moveTo>
                <a:lnTo>
                  <a:pt x="157" y="2066"/>
                </a:lnTo>
                <a:lnTo>
                  <a:pt x="193" y="1920"/>
                </a:lnTo>
                <a:lnTo>
                  <a:pt x="222" y="1772"/>
                </a:lnTo>
                <a:lnTo>
                  <a:pt x="244" y="1622"/>
                </a:lnTo>
                <a:lnTo>
                  <a:pt x="258" y="1472"/>
                </a:lnTo>
                <a:lnTo>
                  <a:pt x="265" y="1322"/>
                </a:lnTo>
                <a:lnTo>
                  <a:pt x="265" y="1171"/>
                </a:lnTo>
                <a:lnTo>
                  <a:pt x="257" y="1020"/>
                </a:lnTo>
                <a:lnTo>
                  <a:pt x="242" y="870"/>
                </a:lnTo>
                <a:lnTo>
                  <a:pt x="220" y="721"/>
                </a:lnTo>
                <a:lnTo>
                  <a:pt x="190" y="573"/>
                </a:lnTo>
                <a:lnTo>
                  <a:pt x="153" y="427"/>
                </a:lnTo>
                <a:lnTo>
                  <a:pt x="109" y="282"/>
                </a:lnTo>
                <a:lnTo>
                  <a:pt x="58" y="139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715" name="Freeform 27"/>
          <p:cNvSpPr>
            <a:spLocks/>
          </p:cNvSpPr>
          <p:nvPr/>
        </p:nvSpPr>
        <p:spPr bwMode="auto">
          <a:xfrm>
            <a:off x="5672138" y="2719388"/>
            <a:ext cx="73025" cy="752475"/>
          </a:xfrm>
          <a:custGeom>
            <a:avLst/>
            <a:gdLst>
              <a:gd name="T0" fmla="*/ 2147483647 w 226"/>
              <a:gd name="T1" fmla="*/ 0 h 2308"/>
              <a:gd name="T2" fmla="*/ 2147483647 w 226"/>
              <a:gd name="T3" fmla="*/ 2147483647 h 2308"/>
              <a:gd name="T4" fmla="*/ 2147483647 w 226"/>
              <a:gd name="T5" fmla="*/ 2147483647 h 2308"/>
              <a:gd name="T6" fmla="*/ 2147483647 w 226"/>
              <a:gd name="T7" fmla="*/ 2147483647 h 2308"/>
              <a:gd name="T8" fmla="*/ 2147483647 w 226"/>
              <a:gd name="T9" fmla="*/ 2147483647 h 2308"/>
              <a:gd name="T10" fmla="*/ 2147483647 w 226"/>
              <a:gd name="T11" fmla="*/ 2147483647 h 2308"/>
              <a:gd name="T12" fmla="*/ 2147483647 w 226"/>
              <a:gd name="T13" fmla="*/ 2147483647 h 2308"/>
              <a:gd name="T14" fmla="*/ 0 w 226"/>
              <a:gd name="T15" fmla="*/ 2147483647 h 2308"/>
              <a:gd name="T16" fmla="*/ 0 w 226"/>
              <a:gd name="T17" fmla="*/ 2147483647 h 2308"/>
              <a:gd name="T18" fmla="*/ 2147483647 w 226"/>
              <a:gd name="T19" fmla="*/ 2147483647 h 2308"/>
              <a:gd name="T20" fmla="*/ 2147483647 w 226"/>
              <a:gd name="T21" fmla="*/ 2147483647 h 2308"/>
              <a:gd name="T22" fmla="*/ 2147483647 w 226"/>
              <a:gd name="T23" fmla="*/ 2147483647 h 2308"/>
              <a:gd name="T24" fmla="*/ 2147483647 w 226"/>
              <a:gd name="T25" fmla="*/ 2147483647 h 2308"/>
              <a:gd name="T26" fmla="*/ 2147483647 w 226"/>
              <a:gd name="T27" fmla="*/ 2147483647 h 2308"/>
              <a:gd name="T28" fmla="*/ 2147483647 w 226"/>
              <a:gd name="T29" fmla="*/ 2147483647 h 2308"/>
              <a:gd name="T30" fmla="*/ 2147483647 w 226"/>
              <a:gd name="T31" fmla="*/ 2147483647 h 230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26"/>
              <a:gd name="T49" fmla="*/ 0 h 2308"/>
              <a:gd name="T50" fmla="*/ 226 w 226"/>
              <a:gd name="T51" fmla="*/ 2308 h 230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26" h="2308">
                <a:moveTo>
                  <a:pt x="225" y="0"/>
                </a:moveTo>
                <a:lnTo>
                  <a:pt x="170" y="148"/>
                </a:lnTo>
                <a:lnTo>
                  <a:pt x="122" y="299"/>
                </a:lnTo>
                <a:lnTo>
                  <a:pt x="82" y="451"/>
                </a:lnTo>
                <a:lnTo>
                  <a:pt x="49" y="605"/>
                </a:lnTo>
                <a:lnTo>
                  <a:pt x="25" y="761"/>
                </a:lnTo>
                <a:lnTo>
                  <a:pt x="9" y="917"/>
                </a:lnTo>
                <a:lnTo>
                  <a:pt x="0" y="1075"/>
                </a:lnTo>
                <a:lnTo>
                  <a:pt x="0" y="1232"/>
                </a:lnTo>
                <a:lnTo>
                  <a:pt x="8" y="1389"/>
                </a:lnTo>
                <a:lnTo>
                  <a:pt x="23" y="1546"/>
                </a:lnTo>
                <a:lnTo>
                  <a:pt x="47" y="1701"/>
                </a:lnTo>
                <a:lnTo>
                  <a:pt x="79" y="1856"/>
                </a:lnTo>
                <a:lnTo>
                  <a:pt x="118" y="2008"/>
                </a:lnTo>
                <a:lnTo>
                  <a:pt x="166" y="2159"/>
                </a:lnTo>
                <a:lnTo>
                  <a:pt x="221" y="2307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716" name="Freeform 24"/>
          <p:cNvSpPr>
            <a:spLocks/>
          </p:cNvSpPr>
          <p:nvPr/>
        </p:nvSpPr>
        <p:spPr bwMode="auto">
          <a:xfrm>
            <a:off x="6318250" y="2027238"/>
            <a:ext cx="850900" cy="100012"/>
          </a:xfrm>
          <a:custGeom>
            <a:avLst/>
            <a:gdLst>
              <a:gd name="T0" fmla="*/ 2147483647 w 2604"/>
              <a:gd name="T1" fmla="*/ 2147483647 h 305"/>
              <a:gd name="T2" fmla="*/ 2147483647 w 2604"/>
              <a:gd name="T3" fmla="*/ 2147483647 h 305"/>
              <a:gd name="T4" fmla="*/ 2147483647 w 2604"/>
              <a:gd name="T5" fmla="*/ 2147483647 h 305"/>
              <a:gd name="T6" fmla="*/ 2147483647 w 2604"/>
              <a:gd name="T7" fmla="*/ 2147483647 h 305"/>
              <a:gd name="T8" fmla="*/ 2147483647 w 2604"/>
              <a:gd name="T9" fmla="*/ 2147483647 h 305"/>
              <a:gd name="T10" fmla="*/ 2147483647 w 2604"/>
              <a:gd name="T11" fmla="*/ 2147483647 h 305"/>
              <a:gd name="T12" fmla="*/ 2147483647 w 2604"/>
              <a:gd name="T13" fmla="*/ 2147483647 h 305"/>
              <a:gd name="T14" fmla="*/ 2147483647 w 2604"/>
              <a:gd name="T15" fmla="*/ 0 h 305"/>
              <a:gd name="T16" fmla="*/ 2147483647 w 2604"/>
              <a:gd name="T17" fmla="*/ 2147483647 h 305"/>
              <a:gd name="T18" fmla="*/ 2147483647 w 2604"/>
              <a:gd name="T19" fmla="*/ 2147483647 h 305"/>
              <a:gd name="T20" fmla="*/ 2147483647 w 2604"/>
              <a:gd name="T21" fmla="*/ 2147483647 h 305"/>
              <a:gd name="T22" fmla="*/ 2147483647 w 2604"/>
              <a:gd name="T23" fmla="*/ 2147483647 h 305"/>
              <a:gd name="T24" fmla="*/ 2147483647 w 2604"/>
              <a:gd name="T25" fmla="*/ 2147483647 h 305"/>
              <a:gd name="T26" fmla="*/ 2147483647 w 2604"/>
              <a:gd name="T27" fmla="*/ 2147483647 h 305"/>
              <a:gd name="T28" fmla="*/ 2147483647 w 2604"/>
              <a:gd name="T29" fmla="*/ 2147483647 h 305"/>
              <a:gd name="T30" fmla="*/ 0 w 2604"/>
              <a:gd name="T31" fmla="*/ 2147483647 h 30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04"/>
              <a:gd name="T49" fmla="*/ 0 h 305"/>
              <a:gd name="T50" fmla="*/ 2604 w 2604"/>
              <a:gd name="T51" fmla="*/ 305 h 305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04" h="305">
                <a:moveTo>
                  <a:pt x="2603" y="219"/>
                </a:moveTo>
                <a:lnTo>
                  <a:pt x="2435" y="160"/>
                </a:lnTo>
                <a:lnTo>
                  <a:pt x="2264" y="111"/>
                </a:lnTo>
                <a:lnTo>
                  <a:pt x="2090" y="70"/>
                </a:lnTo>
                <a:lnTo>
                  <a:pt x="1915" y="39"/>
                </a:lnTo>
                <a:lnTo>
                  <a:pt x="1738" y="16"/>
                </a:lnTo>
                <a:lnTo>
                  <a:pt x="1560" y="4"/>
                </a:lnTo>
                <a:lnTo>
                  <a:pt x="1382" y="0"/>
                </a:lnTo>
                <a:lnTo>
                  <a:pt x="1203" y="6"/>
                </a:lnTo>
                <a:lnTo>
                  <a:pt x="1025" y="21"/>
                </a:lnTo>
                <a:lnTo>
                  <a:pt x="849" y="46"/>
                </a:lnTo>
                <a:lnTo>
                  <a:pt x="674" y="79"/>
                </a:lnTo>
                <a:lnTo>
                  <a:pt x="501" y="122"/>
                </a:lnTo>
                <a:lnTo>
                  <a:pt x="330" y="174"/>
                </a:lnTo>
                <a:lnTo>
                  <a:pt x="163" y="235"/>
                </a:lnTo>
                <a:lnTo>
                  <a:pt x="0" y="304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717" name="Freeform 15"/>
          <p:cNvSpPr>
            <a:spLocks/>
          </p:cNvSpPr>
          <p:nvPr/>
        </p:nvSpPr>
        <p:spPr bwMode="auto">
          <a:xfrm>
            <a:off x="1452563" y="3946525"/>
            <a:ext cx="973137" cy="160338"/>
          </a:xfrm>
          <a:custGeom>
            <a:avLst/>
            <a:gdLst>
              <a:gd name="T0" fmla="*/ 0 w 2983"/>
              <a:gd name="T1" fmla="*/ 2147483647 h 492"/>
              <a:gd name="T2" fmla="*/ 2147483647 w 2983"/>
              <a:gd name="T3" fmla="*/ 2147483647 h 492"/>
              <a:gd name="T4" fmla="*/ 2147483647 w 2983"/>
              <a:gd name="T5" fmla="*/ 2147483647 h 492"/>
              <a:gd name="T6" fmla="*/ 2147483647 w 2983"/>
              <a:gd name="T7" fmla="*/ 2147483647 h 492"/>
              <a:gd name="T8" fmla="*/ 2147483647 w 2983"/>
              <a:gd name="T9" fmla="*/ 2147483647 h 492"/>
              <a:gd name="T10" fmla="*/ 2147483647 w 2983"/>
              <a:gd name="T11" fmla="*/ 2147483647 h 492"/>
              <a:gd name="T12" fmla="*/ 2147483647 w 2983"/>
              <a:gd name="T13" fmla="*/ 2147483647 h 492"/>
              <a:gd name="T14" fmla="*/ 2147483647 w 2983"/>
              <a:gd name="T15" fmla="*/ 2147483647 h 492"/>
              <a:gd name="T16" fmla="*/ 2147483647 w 2983"/>
              <a:gd name="T17" fmla="*/ 2147483647 h 492"/>
              <a:gd name="T18" fmla="*/ 2147483647 w 2983"/>
              <a:gd name="T19" fmla="*/ 2147483647 h 492"/>
              <a:gd name="T20" fmla="*/ 2147483647 w 2983"/>
              <a:gd name="T21" fmla="*/ 2147483647 h 492"/>
              <a:gd name="T22" fmla="*/ 2147483647 w 2983"/>
              <a:gd name="T23" fmla="*/ 2147483647 h 492"/>
              <a:gd name="T24" fmla="*/ 2147483647 w 2983"/>
              <a:gd name="T25" fmla="*/ 2147483647 h 492"/>
              <a:gd name="T26" fmla="*/ 2147483647 w 2983"/>
              <a:gd name="T27" fmla="*/ 2147483647 h 492"/>
              <a:gd name="T28" fmla="*/ 2147483647 w 2983"/>
              <a:gd name="T29" fmla="*/ 2147483647 h 492"/>
              <a:gd name="T30" fmla="*/ 2147483647 w 2983"/>
              <a:gd name="T31" fmla="*/ 2147483647 h 492"/>
              <a:gd name="T32" fmla="*/ 2147483647 w 2983"/>
              <a:gd name="T33" fmla="*/ 2147483647 h 492"/>
              <a:gd name="T34" fmla="*/ 2147483647 w 2983"/>
              <a:gd name="T35" fmla="*/ 2147483647 h 492"/>
              <a:gd name="T36" fmla="*/ 2147483647 w 2983"/>
              <a:gd name="T37" fmla="*/ 0 h 49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983"/>
              <a:gd name="T58" fmla="*/ 0 h 492"/>
              <a:gd name="T59" fmla="*/ 2983 w 2983"/>
              <a:gd name="T60" fmla="*/ 492 h 492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983" h="492">
                <a:moveTo>
                  <a:pt x="0" y="261"/>
                </a:moveTo>
                <a:lnTo>
                  <a:pt x="162" y="319"/>
                </a:lnTo>
                <a:lnTo>
                  <a:pt x="326" y="369"/>
                </a:lnTo>
                <a:lnTo>
                  <a:pt x="494" y="411"/>
                </a:lnTo>
                <a:lnTo>
                  <a:pt x="663" y="444"/>
                </a:lnTo>
                <a:lnTo>
                  <a:pt x="834" y="468"/>
                </a:lnTo>
                <a:lnTo>
                  <a:pt x="1006" y="484"/>
                </a:lnTo>
                <a:lnTo>
                  <a:pt x="1178" y="491"/>
                </a:lnTo>
                <a:lnTo>
                  <a:pt x="1351" y="489"/>
                </a:lnTo>
                <a:lnTo>
                  <a:pt x="1523" y="478"/>
                </a:lnTo>
                <a:lnTo>
                  <a:pt x="1695" y="459"/>
                </a:lnTo>
                <a:lnTo>
                  <a:pt x="1865" y="431"/>
                </a:lnTo>
                <a:lnTo>
                  <a:pt x="2034" y="394"/>
                </a:lnTo>
                <a:lnTo>
                  <a:pt x="2200" y="349"/>
                </a:lnTo>
                <a:lnTo>
                  <a:pt x="2363" y="295"/>
                </a:lnTo>
                <a:lnTo>
                  <a:pt x="2524" y="233"/>
                </a:lnTo>
                <a:lnTo>
                  <a:pt x="2681" y="163"/>
                </a:lnTo>
                <a:lnTo>
                  <a:pt x="2834" y="86"/>
                </a:lnTo>
                <a:lnTo>
                  <a:pt x="2982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718" name="Freeform 17"/>
          <p:cNvSpPr>
            <a:spLocks/>
          </p:cNvSpPr>
          <p:nvPr/>
        </p:nvSpPr>
        <p:spPr bwMode="auto">
          <a:xfrm>
            <a:off x="749300" y="2719388"/>
            <a:ext cx="73025" cy="752475"/>
          </a:xfrm>
          <a:custGeom>
            <a:avLst/>
            <a:gdLst>
              <a:gd name="T0" fmla="*/ 2147483647 w 226"/>
              <a:gd name="T1" fmla="*/ 0 h 2308"/>
              <a:gd name="T2" fmla="*/ 2147483647 w 226"/>
              <a:gd name="T3" fmla="*/ 2147483647 h 2308"/>
              <a:gd name="T4" fmla="*/ 2147483647 w 226"/>
              <a:gd name="T5" fmla="*/ 2147483647 h 2308"/>
              <a:gd name="T6" fmla="*/ 2147483647 w 226"/>
              <a:gd name="T7" fmla="*/ 2147483647 h 2308"/>
              <a:gd name="T8" fmla="*/ 2147483647 w 226"/>
              <a:gd name="T9" fmla="*/ 2147483647 h 2308"/>
              <a:gd name="T10" fmla="*/ 2147483647 w 226"/>
              <a:gd name="T11" fmla="*/ 2147483647 h 2308"/>
              <a:gd name="T12" fmla="*/ 2147483647 w 226"/>
              <a:gd name="T13" fmla="*/ 2147483647 h 2308"/>
              <a:gd name="T14" fmla="*/ 0 w 226"/>
              <a:gd name="T15" fmla="*/ 2147483647 h 2308"/>
              <a:gd name="T16" fmla="*/ 0 w 226"/>
              <a:gd name="T17" fmla="*/ 2147483647 h 2308"/>
              <a:gd name="T18" fmla="*/ 2147483647 w 226"/>
              <a:gd name="T19" fmla="*/ 2147483647 h 2308"/>
              <a:gd name="T20" fmla="*/ 2147483647 w 226"/>
              <a:gd name="T21" fmla="*/ 2147483647 h 2308"/>
              <a:gd name="T22" fmla="*/ 2147483647 w 226"/>
              <a:gd name="T23" fmla="*/ 2147483647 h 2308"/>
              <a:gd name="T24" fmla="*/ 2147483647 w 226"/>
              <a:gd name="T25" fmla="*/ 2147483647 h 2308"/>
              <a:gd name="T26" fmla="*/ 2147483647 w 226"/>
              <a:gd name="T27" fmla="*/ 2147483647 h 2308"/>
              <a:gd name="T28" fmla="*/ 2147483647 w 226"/>
              <a:gd name="T29" fmla="*/ 2147483647 h 2308"/>
              <a:gd name="T30" fmla="*/ 2147483647 w 226"/>
              <a:gd name="T31" fmla="*/ 2147483647 h 230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26"/>
              <a:gd name="T49" fmla="*/ 0 h 2308"/>
              <a:gd name="T50" fmla="*/ 226 w 226"/>
              <a:gd name="T51" fmla="*/ 2308 h 230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26" h="2308">
                <a:moveTo>
                  <a:pt x="225" y="0"/>
                </a:moveTo>
                <a:lnTo>
                  <a:pt x="170" y="148"/>
                </a:lnTo>
                <a:lnTo>
                  <a:pt x="122" y="299"/>
                </a:lnTo>
                <a:lnTo>
                  <a:pt x="82" y="451"/>
                </a:lnTo>
                <a:lnTo>
                  <a:pt x="49" y="605"/>
                </a:lnTo>
                <a:lnTo>
                  <a:pt x="25" y="761"/>
                </a:lnTo>
                <a:lnTo>
                  <a:pt x="9" y="917"/>
                </a:lnTo>
                <a:lnTo>
                  <a:pt x="0" y="1075"/>
                </a:lnTo>
                <a:lnTo>
                  <a:pt x="0" y="1232"/>
                </a:lnTo>
                <a:lnTo>
                  <a:pt x="8" y="1389"/>
                </a:lnTo>
                <a:lnTo>
                  <a:pt x="23" y="1546"/>
                </a:lnTo>
                <a:lnTo>
                  <a:pt x="47" y="1701"/>
                </a:lnTo>
                <a:lnTo>
                  <a:pt x="79" y="1856"/>
                </a:lnTo>
                <a:lnTo>
                  <a:pt x="118" y="2008"/>
                </a:lnTo>
                <a:lnTo>
                  <a:pt x="166" y="2159"/>
                </a:lnTo>
                <a:lnTo>
                  <a:pt x="221" y="2307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719" name="Freeform 14"/>
          <p:cNvSpPr>
            <a:spLocks/>
          </p:cNvSpPr>
          <p:nvPr/>
        </p:nvSpPr>
        <p:spPr bwMode="auto">
          <a:xfrm>
            <a:off x="2809875" y="2706688"/>
            <a:ext cx="85725" cy="722312"/>
          </a:xfrm>
          <a:custGeom>
            <a:avLst/>
            <a:gdLst>
              <a:gd name="T0" fmla="*/ 2147483647 w 266"/>
              <a:gd name="T1" fmla="*/ 2147483647 h 2212"/>
              <a:gd name="T2" fmla="*/ 2147483647 w 266"/>
              <a:gd name="T3" fmla="*/ 2147483647 h 2212"/>
              <a:gd name="T4" fmla="*/ 2147483647 w 266"/>
              <a:gd name="T5" fmla="*/ 2147483647 h 2212"/>
              <a:gd name="T6" fmla="*/ 2147483647 w 266"/>
              <a:gd name="T7" fmla="*/ 2147483647 h 2212"/>
              <a:gd name="T8" fmla="*/ 2147483647 w 266"/>
              <a:gd name="T9" fmla="*/ 2147483647 h 2212"/>
              <a:gd name="T10" fmla="*/ 2147483647 w 266"/>
              <a:gd name="T11" fmla="*/ 2147483647 h 2212"/>
              <a:gd name="T12" fmla="*/ 2147483647 w 266"/>
              <a:gd name="T13" fmla="*/ 2147483647 h 2212"/>
              <a:gd name="T14" fmla="*/ 2147483647 w 266"/>
              <a:gd name="T15" fmla="*/ 2147483647 h 2212"/>
              <a:gd name="T16" fmla="*/ 2147483647 w 266"/>
              <a:gd name="T17" fmla="*/ 2147483647 h 2212"/>
              <a:gd name="T18" fmla="*/ 2147483647 w 266"/>
              <a:gd name="T19" fmla="*/ 2147483647 h 2212"/>
              <a:gd name="T20" fmla="*/ 2147483647 w 266"/>
              <a:gd name="T21" fmla="*/ 2147483647 h 2212"/>
              <a:gd name="T22" fmla="*/ 2147483647 w 266"/>
              <a:gd name="T23" fmla="*/ 2147483647 h 2212"/>
              <a:gd name="T24" fmla="*/ 2147483647 w 266"/>
              <a:gd name="T25" fmla="*/ 2147483647 h 2212"/>
              <a:gd name="T26" fmla="*/ 2147483647 w 266"/>
              <a:gd name="T27" fmla="*/ 2147483647 h 2212"/>
              <a:gd name="T28" fmla="*/ 2147483647 w 266"/>
              <a:gd name="T29" fmla="*/ 2147483647 h 2212"/>
              <a:gd name="T30" fmla="*/ 0 w 266"/>
              <a:gd name="T31" fmla="*/ 0 h 221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6"/>
              <a:gd name="T49" fmla="*/ 0 h 2212"/>
              <a:gd name="T50" fmla="*/ 266 w 266"/>
              <a:gd name="T51" fmla="*/ 2212 h 221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6" h="2212">
                <a:moveTo>
                  <a:pt x="113" y="2211"/>
                </a:moveTo>
                <a:lnTo>
                  <a:pt x="157" y="2066"/>
                </a:lnTo>
                <a:lnTo>
                  <a:pt x="193" y="1920"/>
                </a:lnTo>
                <a:lnTo>
                  <a:pt x="222" y="1772"/>
                </a:lnTo>
                <a:lnTo>
                  <a:pt x="244" y="1622"/>
                </a:lnTo>
                <a:lnTo>
                  <a:pt x="258" y="1472"/>
                </a:lnTo>
                <a:lnTo>
                  <a:pt x="265" y="1322"/>
                </a:lnTo>
                <a:lnTo>
                  <a:pt x="265" y="1171"/>
                </a:lnTo>
                <a:lnTo>
                  <a:pt x="257" y="1020"/>
                </a:lnTo>
                <a:lnTo>
                  <a:pt x="242" y="870"/>
                </a:lnTo>
                <a:lnTo>
                  <a:pt x="220" y="721"/>
                </a:lnTo>
                <a:lnTo>
                  <a:pt x="190" y="573"/>
                </a:lnTo>
                <a:lnTo>
                  <a:pt x="153" y="427"/>
                </a:lnTo>
                <a:lnTo>
                  <a:pt x="109" y="282"/>
                </a:lnTo>
                <a:lnTo>
                  <a:pt x="58" y="139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72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941" y="22412"/>
            <a:ext cx="9129059" cy="1146175"/>
          </a:xfrm>
        </p:spPr>
        <p:txBody>
          <a:bodyPr lIns="0" tIns="0" rIns="0" bIns="0" anchor="ctr">
            <a:normAutofit/>
          </a:bodyPr>
          <a:lstStyle/>
          <a:p>
            <a:pPr algn="ctr" defTabSz="457200" eaLnBrk="1" hangingPunct="1">
              <a:lnSpc>
                <a:spcPct val="102000"/>
              </a:lnSpc>
              <a:buClr>
                <a:srgbClr val="000000"/>
              </a:buClr>
              <a:buSzPct val="45000"/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sz="3200" dirty="0">
                <a:solidFill>
                  <a:srgbClr val="333333"/>
                </a:solidFill>
                <a:latin typeface="Calibri"/>
                <a:cs typeface="Calibri"/>
              </a:rPr>
              <a:t>Equivalent Representations of a Circular Genome</a:t>
            </a:r>
          </a:p>
        </p:txBody>
      </p:sp>
      <p:sp>
        <p:nvSpPr>
          <p:cNvPr id="115721" name="Text Box 5"/>
          <p:cNvSpPr txBox="1">
            <a:spLocks noChangeArrowheads="1"/>
          </p:cNvSpPr>
          <p:nvPr/>
        </p:nvSpPr>
        <p:spPr bwMode="auto">
          <a:xfrm>
            <a:off x="392112" y="4484688"/>
            <a:ext cx="8294687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414338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14338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14338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14338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14338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4000"/>
              </a:lnSpc>
              <a:buClr>
                <a:srgbClr val="000000"/>
              </a:buClr>
              <a:buSzPct val="45000"/>
            </a:pPr>
            <a:r>
              <a:rPr lang="en-GB" sz="2900" dirty="0">
                <a:solidFill>
                  <a:srgbClr val="000000"/>
                </a:solidFill>
                <a:latin typeface="FreeMono" charset="0"/>
              </a:rPr>
              <a:t>    </a:t>
            </a:r>
            <a:r>
              <a:rPr lang="en-GB" sz="2900" dirty="0" smtClean="0">
                <a:solidFill>
                  <a:srgbClr val="000000"/>
                </a:solidFill>
                <a:latin typeface="FreeMono" charset="0"/>
              </a:rPr>
              <a:t> </a:t>
            </a:r>
            <a:r>
              <a:rPr lang="en-GB" sz="2900" i="1" dirty="0" smtClean="0">
                <a:solidFill>
                  <a:srgbClr val="000000"/>
                </a:solidFill>
                <a:latin typeface="Calibri"/>
                <a:cs typeface="Calibri"/>
              </a:rPr>
              <a:t>Q</a:t>
            </a:r>
            <a:r>
              <a:rPr lang="en-GB" sz="2900" i="1" dirty="0">
                <a:solidFill>
                  <a:srgbClr val="000000"/>
                </a:solidFill>
                <a:latin typeface="Calibri"/>
                <a:cs typeface="Calibri"/>
              </a:rPr>
              <a:t>=(+</a:t>
            </a:r>
            <a:r>
              <a:rPr lang="en-GB" sz="2900" i="1" dirty="0" err="1">
                <a:solidFill>
                  <a:srgbClr val="000000"/>
                </a:solidFill>
                <a:latin typeface="Calibri"/>
                <a:cs typeface="Calibri"/>
              </a:rPr>
              <a:t>a-b-d+c</a:t>
            </a:r>
            <a:r>
              <a:rPr lang="en-GB" sz="2900" i="1" dirty="0">
                <a:solidFill>
                  <a:srgbClr val="000000"/>
                </a:solidFill>
                <a:latin typeface="Calibri"/>
                <a:cs typeface="Calibri"/>
              </a:rPr>
              <a:t>)                           </a:t>
            </a:r>
            <a:r>
              <a:rPr lang="en-GB" sz="2900" i="1" dirty="0" smtClean="0">
                <a:solidFill>
                  <a:srgbClr val="000000"/>
                </a:solidFill>
                <a:latin typeface="Calibri"/>
                <a:cs typeface="Calibri"/>
              </a:rPr>
              <a:t>        Q</a:t>
            </a:r>
            <a:r>
              <a:rPr lang="en-GB" sz="2900" i="1" dirty="0">
                <a:solidFill>
                  <a:srgbClr val="000000"/>
                </a:solidFill>
                <a:latin typeface="Calibri"/>
                <a:cs typeface="Calibri"/>
              </a:rPr>
              <a:t>=(+</a:t>
            </a:r>
            <a:r>
              <a:rPr lang="en-GB" sz="2900" i="1" dirty="0" err="1">
                <a:solidFill>
                  <a:srgbClr val="000000"/>
                </a:solidFill>
                <a:latin typeface="Calibri"/>
                <a:cs typeface="Calibri"/>
              </a:rPr>
              <a:t>a-b-d+c</a:t>
            </a:r>
            <a:r>
              <a:rPr lang="en-GB" sz="2900" dirty="0">
                <a:solidFill>
                  <a:srgbClr val="000000"/>
                </a:solidFill>
                <a:latin typeface="FreeMono" charset="0"/>
              </a:rPr>
              <a:t>)</a:t>
            </a:r>
          </a:p>
        </p:txBody>
      </p:sp>
      <p:sp>
        <p:nvSpPr>
          <p:cNvPr id="115722" name="Text Box 6"/>
          <p:cNvSpPr txBox="1">
            <a:spLocks noChangeArrowheads="1"/>
          </p:cNvSpPr>
          <p:nvPr/>
        </p:nvSpPr>
        <p:spPr bwMode="auto">
          <a:xfrm>
            <a:off x="549275" y="5335588"/>
            <a:ext cx="8515350" cy="91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414338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14338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14338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14338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14338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9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endParaRPr lang="en-GB" sz="29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15723" name="Freeform 19"/>
          <p:cNvSpPr>
            <a:spLocks/>
          </p:cNvSpPr>
          <p:nvPr/>
        </p:nvSpPr>
        <p:spPr bwMode="auto">
          <a:xfrm>
            <a:off x="5743575" y="2125663"/>
            <a:ext cx="542925" cy="561975"/>
          </a:xfrm>
          <a:custGeom>
            <a:avLst/>
            <a:gdLst>
              <a:gd name="T0" fmla="*/ 2147483647 w 1661"/>
              <a:gd name="T1" fmla="*/ 0 h 1719"/>
              <a:gd name="T2" fmla="*/ 2147483647 w 1661"/>
              <a:gd name="T3" fmla="*/ 2147483647 h 1719"/>
              <a:gd name="T4" fmla="*/ 2147483647 w 1661"/>
              <a:gd name="T5" fmla="*/ 2147483647 h 1719"/>
              <a:gd name="T6" fmla="*/ 2147483647 w 1661"/>
              <a:gd name="T7" fmla="*/ 2147483647 h 1719"/>
              <a:gd name="T8" fmla="*/ 2147483647 w 1661"/>
              <a:gd name="T9" fmla="*/ 2147483647 h 1719"/>
              <a:gd name="T10" fmla="*/ 2147483647 w 1661"/>
              <a:gd name="T11" fmla="*/ 2147483647 h 1719"/>
              <a:gd name="T12" fmla="*/ 2147483647 w 1661"/>
              <a:gd name="T13" fmla="*/ 2147483647 h 1719"/>
              <a:gd name="T14" fmla="*/ 2147483647 w 1661"/>
              <a:gd name="T15" fmla="*/ 2147483647 h 1719"/>
              <a:gd name="T16" fmla="*/ 2147483647 w 1661"/>
              <a:gd name="T17" fmla="*/ 2147483647 h 1719"/>
              <a:gd name="T18" fmla="*/ 2147483647 w 1661"/>
              <a:gd name="T19" fmla="*/ 2147483647 h 1719"/>
              <a:gd name="T20" fmla="*/ 2147483647 w 1661"/>
              <a:gd name="T21" fmla="*/ 2147483647 h 1719"/>
              <a:gd name="T22" fmla="*/ 2147483647 w 1661"/>
              <a:gd name="T23" fmla="*/ 2147483647 h 1719"/>
              <a:gd name="T24" fmla="*/ 2147483647 w 1661"/>
              <a:gd name="T25" fmla="*/ 2147483647 h 1719"/>
              <a:gd name="T26" fmla="*/ 2147483647 w 1661"/>
              <a:gd name="T27" fmla="*/ 2147483647 h 1719"/>
              <a:gd name="T28" fmla="*/ 2147483647 w 1661"/>
              <a:gd name="T29" fmla="*/ 2147483647 h 1719"/>
              <a:gd name="T30" fmla="*/ 0 w 1661"/>
              <a:gd name="T31" fmla="*/ 2147483647 h 171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61"/>
              <a:gd name="T49" fmla="*/ 0 h 1719"/>
              <a:gd name="T50" fmla="*/ 1661 w 1661"/>
              <a:gd name="T51" fmla="*/ 1719 h 171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61" h="1719">
                <a:moveTo>
                  <a:pt x="1660" y="0"/>
                </a:moveTo>
                <a:lnTo>
                  <a:pt x="1512" y="72"/>
                </a:lnTo>
                <a:lnTo>
                  <a:pt x="1367" y="152"/>
                </a:lnTo>
                <a:lnTo>
                  <a:pt x="1227" y="238"/>
                </a:lnTo>
                <a:lnTo>
                  <a:pt x="1092" y="331"/>
                </a:lnTo>
                <a:lnTo>
                  <a:pt x="962" y="430"/>
                </a:lnTo>
                <a:lnTo>
                  <a:pt x="837" y="536"/>
                </a:lnTo>
                <a:lnTo>
                  <a:pt x="717" y="648"/>
                </a:lnTo>
                <a:lnTo>
                  <a:pt x="604" y="765"/>
                </a:lnTo>
                <a:lnTo>
                  <a:pt x="497" y="888"/>
                </a:lnTo>
                <a:lnTo>
                  <a:pt x="396" y="1015"/>
                </a:lnTo>
                <a:lnTo>
                  <a:pt x="303" y="1148"/>
                </a:lnTo>
                <a:lnTo>
                  <a:pt x="216" y="1285"/>
                </a:lnTo>
                <a:lnTo>
                  <a:pt x="137" y="1426"/>
                </a:lnTo>
                <a:lnTo>
                  <a:pt x="65" y="1570"/>
                </a:lnTo>
                <a:lnTo>
                  <a:pt x="0" y="1718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724" name="Freeform 20"/>
          <p:cNvSpPr>
            <a:spLocks/>
          </p:cNvSpPr>
          <p:nvPr/>
        </p:nvSpPr>
        <p:spPr bwMode="auto">
          <a:xfrm>
            <a:off x="7300913" y="3389313"/>
            <a:ext cx="466725" cy="566737"/>
          </a:xfrm>
          <a:custGeom>
            <a:avLst/>
            <a:gdLst>
              <a:gd name="T0" fmla="*/ 0 w 1427"/>
              <a:gd name="T1" fmla="*/ 2147483647 h 1737"/>
              <a:gd name="T2" fmla="*/ 2147483647 w 1427"/>
              <a:gd name="T3" fmla="*/ 2147483647 h 1737"/>
              <a:gd name="T4" fmla="*/ 2147483647 w 1427"/>
              <a:gd name="T5" fmla="*/ 2147483647 h 1737"/>
              <a:gd name="T6" fmla="*/ 2147483647 w 1427"/>
              <a:gd name="T7" fmla="*/ 2147483647 h 1737"/>
              <a:gd name="T8" fmla="*/ 2147483647 w 1427"/>
              <a:gd name="T9" fmla="*/ 2147483647 h 1737"/>
              <a:gd name="T10" fmla="*/ 2147483647 w 1427"/>
              <a:gd name="T11" fmla="*/ 2147483647 h 1737"/>
              <a:gd name="T12" fmla="*/ 2147483647 w 1427"/>
              <a:gd name="T13" fmla="*/ 2147483647 h 1737"/>
              <a:gd name="T14" fmla="*/ 2147483647 w 1427"/>
              <a:gd name="T15" fmla="*/ 2147483647 h 1737"/>
              <a:gd name="T16" fmla="*/ 2147483647 w 1427"/>
              <a:gd name="T17" fmla="*/ 2147483647 h 1737"/>
              <a:gd name="T18" fmla="*/ 2147483647 w 1427"/>
              <a:gd name="T19" fmla="*/ 2147483647 h 1737"/>
              <a:gd name="T20" fmla="*/ 2147483647 w 1427"/>
              <a:gd name="T21" fmla="*/ 2147483647 h 1737"/>
              <a:gd name="T22" fmla="*/ 2147483647 w 1427"/>
              <a:gd name="T23" fmla="*/ 2147483647 h 1737"/>
              <a:gd name="T24" fmla="*/ 2147483647 w 1427"/>
              <a:gd name="T25" fmla="*/ 2147483647 h 1737"/>
              <a:gd name="T26" fmla="*/ 2147483647 w 1427"/>
              <a:gd name="T27" fmla="*/ 2147483647 h 1737"/>
              <a:gd name="T28" fmla="*/ 2147483647 w 1427"/>
              <a:gd name="T29" fmla="*/ 2147483647 h 1737"/>
              <a:gd name="T30" fmla="*/ 2147483647 w 1427"/>
              <a:gd name="T31" fmla="*/ 0 h 173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427"/>
              <a:gd name="T49" fmla="*/ 0 h 1737"/>
              <a:gd name="T50" fmla="*/ 1427 w 1427"/>
              <a:gd name="T51" fmla="*/ 1737 h 173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427" h="1737">
                <a:moveTo>
                  <a:pt x="0" y="1736"/>
                </a:moveTo>
                <a:lnTo>
                  <a:pt x="132" y="1655"/>
                </a:lnTo>
                <a:lnTo>
                  <a:pt x="259" y="1568"/>
                </a:lnTo>
                <a:lnTo>
                  <a:pt x="382" y="1475"/>
                </a:lnTo>
                <a:lnTo>
                  <a:pt x="501" y="1377"/>
                </a:lnTo>
                <a:lnTo>
                  <a:pt x="614" y="1273"/>
                </a:lnTo>
                <a:lnTo>
                  <a:pt x="722" y="1164"/>
                </a:lnTo>
                <a:lnTo>
                  <a:pt x="825" y="1050"/>
                </a:lnTo>
                <a:lnTo>
                  <a:pt x="922" y="932"/>
                </a:lnTo>
                <a:lnTo>
                  <a:pt x="1013" y="810"/>
                </a:lnTo>
                <a:lnTo>
                  <a:pt x="1098" y="683"/>
                </a:lnTo>
                <a:lnTo>
                  <a:pt x="1177" y="553"/>
                </a:lnTo>
                <a:lnTo>
                  <a:pt x="1249" y="419"/>
                </a:lnTo>
                <a:lnTo>
                  <a:pt x="1315" y="282"/>
                </a:lnTo>
                <a:lnTo>
                  <a:pt x="1374" y="142"/>
                </a:lnTo>
                <a:lnTo>
                  <a:pt x="1426" y="0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725" name="Text Box 21"/>
          <p:cNvSpPr txBox="1">
            <a:spLocks noChangeArrowheads="1"/>
          </p:cNvSpPr>
          <p:nvPr/>
        </p:nvSpPr>
        <p:spPr bwMode="auto">
          <a:xfrm>
            <a:off x="5780088" y="2928938"/>
            <a:ext cx="309562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3200" i="1">
                <a:latin typeface="Calibri" charset="0"/>
              </a:rPr>
              <a:t>a</a:t>
            </a:r>
          </a:p>
        </p:txBody>
      </p:sp>
      <p:sp>
        <p:nvSpPr>
          <p:cNvPr id="115726" name="Text Box 22"/>
          <p:cNvSpPr txBox="1">
            <a:spLocks noChangeArrowheads="1"/>
          </p:cNvSpPr>
          <p:nvPr/>
        </p:nvSpPr>
        <p:spPr bwMode="auto">
          <a:xfrm>
            <a:off x="7550150" y="2916238"/>
            <a:ext cx="1603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3200" i="1">
                <a:latin typeface="Calibri" charset="0"/>
              </a:rPr>
              <a:t>c</a:t>
            </a:r>
          </a:p>
        </p:txBody>
      </p:sp>
      <p:sp>
        <p:nvSpPr>
          <p:cNvPr id="115727" name="Text Box 23"/>
          <p:cNvSpPr txBox="1">
            <a:spLocks noChangeArrowheads="1"/>
          </p:cNvSpPr>
          <p:nvPr/>
        </p:nvSpPr>
        <p:spPr bwMode="auto">
          <a:xfrm>
            <a:off x="6762750" y="3781425"/>
            <a:ext cx="1555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3200" i="1">
                <a:latin typeface="Calibri" charset="0"/>
              </a:rPr>
              <a:t>d</a:t>
            </a:r>
          </a:p>
        </p:txBody>
      </p:sp>
      <p:sp>
        <p:nvSpPr>
          <p:cNvPr id="115728" name="Text Box 28"/>
          <p:cNvSpPr txBox="1">
            <a:spLocks noChangeArrowheads="1"/>
          </p:cNvSpPr>
          <p:nvPr/>
        </p:nvSpPr>
        <p:spPr bwMode="auto">
          <a:xfrm>
            <a:off x="6691313" y="2122488"/>
            <a:ext cx="2603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3200" i="1">
                <a:latin typeface="Calibri" charset="0"/>
              </a:rPr>
              <a:t>b</a:t>
            </a:r>
          </a:p>
        </p:txBody>
      </p:sp>
      <p:sp>
        <p:nvSpPr>
          <p:cNvPr id="115729" name="Line 29"/>
          <p:cNvSpPr>
            <a:spLocks noChangeShapeType="1"/>
          </p:cNvSpPr>
          <p:nvPr/>
        </p:nvSpPr>
        <p:spPr bwMode="auto">
          <a:xfrm flipH="1">
            <a:off x="6321425" y="2125663"/>
            <a:ext cx="825500" cy="1892300"/>
          </a:xfrm>
          <a:prstGeom prst="line">
            <a:avLst/>
          </a:prstGeom>
          <a:noFill/>
          <a:ln w="3600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730" name="Line 30"/>
          <p:cNvSpPr>
            <a:spLocks noChangeShapeType="1"/>
          </p:cNvSpPr>
          <p:nvPr/>
        </p:nvSpPr>
        <p:spPr bwMode="auto">
          <a:xfrm flipH="1">
            <a:off x="5786438" y="2619375"/>
            <a:ext cx="1922462" cy="892175"/>
          </a:xfrm>
          <a:prstGeom prst="line">
            <a:avLst/>
          </a:prstGeom>
          <a:noFill/>
          <a:ln w="3600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731" name="Freeform 7"/>
          <p:cNvSpPr>
            <a:spLocks/>
          </p:cNvSpPr>
          <p:nvPr/>
        </p:nvSpPr>
        <p:spPr bwMode="auto">
          <a:xfrm>
            <a:off x="2281238" y="2125663"/>
            <a:ext cx="538162" cy="552450"/>
          </a:xfrm>
          <a:custGeom>
            <a:avLst/>
            <a:gdLst>
              <a:gd name="T0" fmla="*/ 2147483647 w 1649"/>
              <a:gd name="T1" fmla="*/ 2147483647 h 1692"/>
              <a:gd name="T2" fmla="*/ 2147483647 w 1649"/>
              <a:gd name="T3" fmla="*/ 2147483647 h 1692"/>
              <a:gd name="T4" fmla="*/ 2147483647 w 1649"/>
              <a:gd name="T5" fmla="*/ 2147483647 h 1692"/>
              <a:gd name="T6" fmla="*/ 2147483647 w 1649"/>
              <a:gd name="T7" fmla="*/ 2147483647 h 1692"/>
              <a:gd name="T8" fmla="*/ 2147483647 w 1649"/>
              <a:gd name="T9" fmla="*/ 2147483647 h 1692"/>
              <a:gd name="T10" fmla="*/ 2147483647 w 1649"/>
              <a:gd name="T11" fmla="*/ 2147483647 h 1692"/>
              <a:gd name="T12" fmla="*/ 2147483647 w 1649"/>
              <a:gd name="T13" fmla="*/ 2147483647 h 1692"/>
              <a:gd name="T14" fmla="*/ 2147483647 w 1649"/>
              <a:gd name="T15" fmla="*/ 2147483647 h 1692"/>
              <a:gd name="T16" fmla="*/ 2147483647 w 1649"/>
              <a:gd name="T17" fmla="*/ 2147483647 h 1692"/>
              <a:gd name="T18" fmla="*/ 2147483647 w 1649"/>
              <a:gd name="T19" fmla="*/ 2147483647 h 1692"/>
              <a:gd name="T20" fmla="*/ 2147483647 w 1649"/>
              <a:gd name="T21" fmla="*/ 2147483647 h 1692"/>
              <a:gd name="T22" fmla="*/ 2147483647 w 1649"/>
              <a:gd name="T23" fmla="*/ 2147483647 h 1692"/>
              <a:gd name="T24" fmla="*/ 2147483647 w 1649"/>
              <a:gd name="T25" fmla="*/ 2147483647 h 1692"/>
              <a:gd name="T26" fmla="*/ 2147483647 w 1649"/>
              <a:gd name="T27" fmla="*/ 2147483647 h 1692"/>
              <a:gd name="T28" fmla="*/ 2147483647 w 1649"/>
              <a:gd name="T29" fmla="*/ 2147483647 h 1692"/>
              <a:gd name="T30" fmla="*/ 0 w 1649"/>
              <a:gd name="T31" fmla="*/ 0 h 169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49"/>
              <a:gd name="T49" fmla="*/ 0 h 1692"/>
              <a:gd name="T50" fmla="*/ 1649 w 1649"/>
              <a:gd name="T51" fmla="*/ 1692 h 169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49" h="1692">
                <a:moveTo>
                  <a:pt x="1648" y="1691"/>
                </a:moveTo>
                <a:lnTo>
                  <a:pt x="1583" y="1545"/>
                </a:lnTo>
                <a:lnTo>
                  <a:pt x="1511" y="1403"/>
                </a:lnTo>
                <a:lnTo>
                  <a:pt x="1432" y="1264"/>
                </a:lnTo>
                <a:lnTo>
                  <a:pt x="1345" y="1130"/>
                </a:lnTo>
                <a:lnTo>
                  <a:pt x="1251" y="999"/>
                </a:lnTo>
                <a:lnTo>
                  <a:pt x="1151" y="874"/>
                </a:lnTo>
                <a:lnTo>
                  <a:pt x="1045" y="753"/>
                </a:lnTo>
                <a:lnTo>
                  <a:pt x="932" y="638"/>
                </a:lnTo>
                <a:lnTo>
                  <a:pt x="814" y="528"/>
                </a:lnTo>
                <a:lnTo>
                  <a:pt x="690" y="424"/>
                </a:lnTo>
                <a:lnTo>
                  <a:pt x="561" y="326"/>
                </a:lnTo>
                <a:lnTo>
                  <a:pt x="428" y="235"/>
                </a:lnTo>
                <a:lnTo>
                  <a:pt x="289" y="150"/>
                </a:lnTo>
                <a:lnTo>
                  <a:pt x="147" y="72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732" name="Freeform 8"/>
          <p:cNvSpPr>
            <a:spLocks/>
          </p:cNvSpPr>
          <p:nvPr/>
        </p:nvSpPr>
        <p:spPr bwMode="auto">
          <a:xfrm>
            <a:off x="820738" y="2125663"/>
            <a:ext cx="542925" cy="561975"/>
          </a:xfrm>
          <a:custGeom>
            <a:avLst/>
            <a:gdLst>
              <a:gd name="T0" fmla="*/ 2147483647 w 1661"/>
              <a:gd name="T1" fmla="*/ 0 h 1719"/>
              <a:gd name="T2" fmla="*/ 2147483647 w 1661"/>
              <a:gd name="T3" fmla="*/ 2147483647 h 1719"/>
              <a:gd name="T4" fmla="*/ 2147483647 w 1661"/>
              <a:gd name="T5" fmla="*/ 2147483647 h 1719"/>
              <a:gd name="T6" fmla="*/ 2147483647 w 1661"/>
              <a:gd name="T7" fmla="*/ 2147483647 h 1719"/>
              <a:gd name="T8" fmla="*/ 2147483647 w 1661"/>
              <a:gd name="T9" fmla="*/ 2147483647 h 1719"/>
              <a:gd name="T10" fmla="*/ 2147483647 w 1661"/>
              <a:gd name="T11" fmla="*/ 2147483647 h 1719"/>
              <a:gd name="T12" fmla="*/ 2147483647 w 1661"/>
              <a:gd name="T13" fmla="*/ 2147483647 h 1719"/>
              <a:gd name="T14" fmla="*/ 2147483647 w 1661"/>
              <a:gd name="T15" fmla="*/ 2147483647 h 1719"/>
              <a:gd name="T16" fmla="*/ 2147483647 w 1661"/>
              <a:gd name="T17" fmla="*/ 2147483647 h 1719"/>
              <a:gd name="T18" fmla="*/ 2147483647 w 1661"/>
              <a:gd name="T19" fmla="*/ 2147483647 h 1719"/>
              <a:gd name="T20" fmla="*/ 2147483647 w 1661"/>
              <a:gd name="T21" fmla="*/ 2147483647 h 1719"/>
              <a:gd name="T22" fmla="*/ 2147483647 w 1661"/>
              <a:gd name="T23" fmla="*/ 2147483647 h 1719"/>
              <a:gd name="T24" fmla="*/ 2147483647 w 1661"/>
              <a:gd name="T25" fmla="*/ 2147483647 h 1719"/>
              <a:gd name="T26" fmla="*/ 2147483647 w 1661"/>
              <a:gd name="T27" fmla="*/ 2147483647 h 1719"/>
              <a:gd name="T28" fmla="*/ 2147483647 w 1661"/>
              <a:gd name="T29" fmla="*/ 2147483647 h 1719"/>
              <a:gd name="T30" fmla="*/ 0 w 1661"/>
              <a:gd name="T31" fmla="*/ 2147483647 h 171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61"/>
              <a:gd name="T49" fmla="*/ 0 h 1719"/>
              <a:gd name="T50" fmla="*/ 1661 w 1661"/>
              <a:gd name="T51" fmla="*/ 1719 h 171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61" h="1719">
                <a:moveTo>
                  <a:pt x="1660" y="0"/>
                </a:moveTo>
                <a:lnTo>
                  <a:pt x="1512" y="72"/>
                </a:lnTo>
                <a:lnTo>
                  <a:pt x="1367" y="152"/>
                </a:lnTo>
                <a:lnTo>
                  <a:pt x="1227" y="238"/>
                </a:lnTo>
                <a:lnTo>
                  <a:pt x="1092" y="331"/>
                </a:lnTo>
                <a:lnTo>
                  <a:pt x="962" y="430"/>
                </a:lnTo>
                <a:lnTo>
                  <a:pt x="837" y="536"/>
                </a:lnTo>
                <a:lnTo>
                  <a:pt x="717" y="648"/>
                </a:lnTo>
                <a:lnTo>
                  <a:pt x="604" y="765"/>
                </a:lnTo>
                <a:lnTo>
                  <a:pt x="497" y="888"/>
                </a:lnTo>
                <a:lnTo>
                  <a:pt x="396" y="1015"/>
                </a:lnTo>
                <a:lnTo>
                  <a:pt x="303" y="1148"/>
                </a:lnTo>
                <a:lnTo>
                  <a:pt x="216" y="1285"/>
                </a:lnTo>
                <a:lnTo>
                  <a:pt x="137" y="1426"/>
                </a:lnTo>
                <a:lnTo>
                  <a:pt x="65" y="1570"/>
                </a:lnTo>
                <a:lnTo>
                  <a:pt x="0" y="1718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733" name="Freeform 9"/>
          <p:cNvSpPr>
            <a:spLocks/>
          </p:cNvSpPr>
          <p:nvPr/>
        </p:nvSpPr>
        <p:spPr bwMode="auto">
          <a:xfrm>
            <a:off x="2378075" y="3389313"/>
            <a:ext cx="465138" cy="566737"/>
          </a:xfrm>
          <a:custGeom>
            <a:avLst/>
            <a:gdLst>
              <a:gd name="T0" fmla="*/ 0 w 1427"/>
              <a:gd name="T1" fmla="*/ 2147483647 h 1737"/>
              <a:gd name="T2" fmla="*/ 2147483647 w 1427"/>
              <a:gd name="T3" fmla="*/ 2147483647 h 1737"/>
              <a:gd name="T4" fmla="*/ 2147483647 w 1427"/>
              <a:gd name="T5" fmla="*/ 2147483647 h 1737"/>
              <a:gd name="T6" fmla="*/ 2147483647 w 1427"/>
              <a:gd name="T7" fmla="*/ 2147483647 h 1737"/>
              <a:gd name="T8" fmla="*/ 2147483647 w 1427"/>
              <a:gd name="T9" fmla="*/ 2147483647 h 1737"/>
              <a:gd name="T10" fmla="*/ 2147483647 w 1427"/>
              <a:gd name="T11" fmla="*/ 2147483647 h 1737"/>
              <a:gd name="T12" fmla="*/ 2147483647 w 1427"/>
              <a:gd name="T13" fmla="*/ 2147483647 h 1737"/>
              <a:gd name="T14" fmla="*/ 2147483647 w 1427"/>
              <a:gd name="T15" fmla="*/ 2147483647 h 1737"/>
              <a:gd name="T16" fmla="*/ 2147483647 w 1427"/>
              <a:gd name="T17" fmla="*/ 2147483647 h 1737"/>
              <a:gd name="T18" fmla="*/ 2147483647 w 1427"/>
              <a:gd name="T19" fmla="*/ 2147483647 h 1737"/>
              <a:gd name="T20" fmla="*/ 2147483647 w 1427"/>
              <a:gd name="T21" fmla="*/ 2147483647 h 1737"/>
              <a:gd name="T22" fmla="*/ 2147483647 w 1427"/>
              <a:gd name="T23" fmla="*/ 2147483647 h 1737"/>
              <a:gd name="T24" fmla="*/ 2147483647 w 1427"/>
              <a:gd name="T25" fmla="*/ 2147483647 h 1737"/>
              <a:gd name="T26" fmla="*/ 2147483647 w 1427"/>
              <a:gd name="T27" fmla="*/ 2147483647 h 1737"/>
              <a:gd name="T28" fmla="*/ 2147483647 w 1427"/>
              <a:gd name="T29" fmla="*/ 2147483647 h 1737"/>
              <a:gd name="T30" fmla="*/ 2147483647 w 1427"/>
              <a:gd name="T31" fmla="*/ 0 h 173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427"/>
              <a:gd name="T49" fmla="*/ 0 h 1737"/>
              <a:gd name="T50" fmla="*/ 1427 w 1427"/>
              <a:gd name="T51" fmla="*/ 1737 h 173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427" h="1737">
                <a:moveTo>
                  <a:pt x="0" y="1736"/>
                </a:moveTo>
                <a:lnTo>
                  <a:pt x="132" y="1655"/>
                </a:lnTo>
                <a:lnTo>
                  <a:pt x="259" y="1568"/>
                </a:lnTo>
                <a:lnTo>
                  <a:pt x="382" y="1475"/>
                </a:lnTo>
                <a:lnTo>
                  <a:pt x="501" y="1377"/>
                </a:lnTo>
                <a:lnTo>
                  <a:pt x="614" y="1273"/>
                </a:lnTo>
                <a:lnTo>
                  <a:pt x="722" y="1164"/>
                </a:lnTo>
                <a:lnTo>
                  <a:pt x="825" y="1050"/>
                </a:lnTo>
                <a:lnTo>
                  <a:pt x="922" y="932"/>
                </a:lnTo>
                <a:lnTo>
                  <a:pt x="1013" y="810"/>
                </a:lnTo>
                <a:lnTo>
                  <a:pt x="1098" y="683"/>
                </a:lnTo>
                <a:lnTo>
                  <a:pt x="1177" y="553"/>
                </a:lnTo>
                <a:lnTo>
                  <a:pt x="1249" y="419"/>
                </a:lnTo>
                <a:lnTo>
                  <a:pt x="1315" y="282"/>
                </a:lnTo>
                <a:lnTo>
                  <a:pt x="1374" y="142"/>
                </a:lnTo>
                <a:lnTo>
                  <a:pt x="1426" y="0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734" name="Text Box 10"/>
          <p:cNvSpPr txBox="1">
            <a:spLocks noChangeArrowheads="1"/>
          </p:cNvSpPr>
          <p:nvPr/>
        </p:nvSpPr>
        <p:spPr bwMode="auto">
          <a:xfrm>
            <a:off x="857250" y="2928938"/>
            <a:ext cx="309563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3200" i="1">
                <a:latin typeface="Calibri" charset="0"/>
              </a:rPr>
              <a:t>a</a:t>
            </a:r>
          </a:p>
        </p:txBody>
      </p:sp>
      <p:sp>
        <p:nvSpPr>
          <p:cNvPr id="115735" name="Text Box 11"/>
          <p:cNvSpPr txBox="1">
            <a:spLocks noChangeArrowheads="1"/>
          </p:cNvSpPr>
          <p:nvPr/>
        </p:nvSpPr>
        <p:spPr bwMode="auto">
          <a:xfrm>
            <a:off x="2625725" y="2916238"/>
            <a:ext cx="1603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3200" i="1">
                <a:latin typeface="Calibri" charset="0"/>
              </a:rPr>
              <a:t>d</a:t>
            </a:r>
          </a:p>
        </p:txBody>
      </p:sp>
      <p:sp>
        <p:nvSpPr>
          <p:cNvPr id="115736" name="Text Box 12"/>
          <p:cNvSpPr txBox="1">
            <a:spLocks noChangeArrowheads="1"/>
          </p:cNvSpPr>
          <p:nvPr/>
        </p:nvSpPr>
        <p:spPr bwMode="auto">
          <a:xfrm>
            <a:off x="1824038" y="3790950"/>
            <a:ext cx="1555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3200" i="1">
                <a:latin typeface="Calibri" charset="0"/>
              </a:rPr>
              <a:t>c</a:t>
            </a:r>
          </a:p>
        </p:txBody>
      </p:sp>
      <p:sp>
        <p:nvSpPr>
          <p:cNvPr id="115737" name="Freeform 13"/>
          <p:cNvSpPr>
            <a:spLocks/>
          </p:cNvSpPr>
          <p:nvPr/>
        </p:nvSpPr>
        <p:spPr bwMode="auto">
          <a:xfrm>
            <a:off x="1395413" y="2027238"/>
            <a:ext cx="850900" cy="100012"/>
          </a:xfrm>
          <a:custGeom>
            <a:avLst/>
            <a:gdLst>
              <a:gd name="T0" fmla="*/ 2147483647 w 2604"/>
              <a:gd name="T1" fmla="*/ 2147483647 h 305"/>
              <a:gd name="T2" fmla="*/ 2147483647 w 2604"/>
              <a:gd name="T3" fmla="*/ 2147483647 h 305"/>
              <a:gd name="T4" fmla="*/ 2147483647 w 2604"/>
              <a:gd name="T5" fmla="*/ 2147483647 h 305"/>
              <a:gd name="T6" fmla="*/ 2147483647 w 2604"/>
              <a:gd name="T7" fmla="*/ 2147483647 h 305"/>
              <a:gd name="T8" fmla="*/ 2147483647 w 2604"/>
              <a:gd name="T9" fmla="*/ 2147483647 h 305"/>
              <a:gd name="T10" fmla="*/ 2147483647 w 2604"/>
              <a:gd name="T11" fmla="*/ 2147483647 h 305"/>
              <a:gd name="T12" fmla="*/ 2147483647 w 2604"/>
              <a:gd name="T13" fmla="*/ 2147483647 h 305"/>
              <a:gd name="T14" fmla="*/ 2147483647 w 2604"/>
              <a:gd name="T15" fmla="*/ 0 h 305"/>
              <a:gd name="T16" fmla="*/ 2147483647 w 2604"/>
              <a:gd name="T17" fmla="*/ 2147483647 h 305"/>
              <a:gd name="T18" fmla="*/ 2147483647 w 2604"/>
              <a:gd name="T19" fmla="*/ 2147483647 h 305"/>
              <a:gd name="T20" fmla="*/ 2147483647 w 2604"/>
              <a:gd name="T21" fmla="*/ 2147483647 h 305"/>
              <a:gd name="T22" fmla="*/ 2147483647 w 2604"/>
              <a:gd name="T23" fmla="*/ 2147483647 h 305"/>
              <a:gd name="T24" fmla="*/ 2147483647 w 2604"/>
              <a:gd name="T25" fmla="*/ 2147483647 h 305"/>
              <a:gd name="T26" fmla="*/ 2147483647 w 2604"/>
              <a:gd name="T27" fmla="*/ 2147483647 h 305"/>
              <a:gd name="T28" fmla="*/ 2147483647 w 2604"/>
              <a:gd name="T29" fmla="*/ 2147483647 h 305"/>
              <a:gd name="T30" fmla="*/ 0 w 2604"/>
              <a:gd name="T31" fmla="*/ 2147483647 h 30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04"/>
              <a:gd name="T49" fmla="*/ 0 h 305"/>
              <a:gd name="T50" fmla="*/ 2604 w 2604"/>
              <a:gd name="T51" fmla="*/ 305 h 305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04" h="305">
                <a:moveTo>
                  <a:pt x="2603" y="219"/>
                </a:moveTo>
                <a:lnTo>
                  <a:pt x="2435" y="160"/>
                </a:lnTo>
                <a:lnTo>
                  <a:pt x="2264" y="111"/>
                </a:lnTo>
                <a:lnTo>
                  <a:pt x="2090" y="70"/>
                </a:lnTo>
                <a:lnTo>
                  <a:pt x="1915" y="39"/>
                </a:lnTo>
                <a:lnTo>
                  <a:pt x="1738" y="16"/>
                </a:lnTo>
                <a:lnTo>
                  <a:pt x="1560" y="4"/>
                </a:lnTo>
                <a:lnTo>
                  <a:pt x="1382" y="0"/>
                </a:lnTo>
                <a:lnTo>
                  <a:pt x="1203" y="6"/>
                </a:lnTo>
                <a:lnTo>
                  <a:pt x="1025" y="21"/>
                </a:lnTo>
                <a:lnTo>
                  <a:pt x="849" y="46"/>
                </a:lnTo>
                <a:lnTo>
                  <a:pt x="674" y="79"/>
                </a:lnTo>
                <a:lnTo>
                  <a:pt x="501" y="122"/>
                </a:lnTo>
                <a:lnTo>
                  <a:pt x="330" y="174"/>
                </a:lnTo>
                <a:lnTo>
                  <a:pt x="163" y="235"/>
                </a:lnTo>
                <a:lnTo>
                  <a:pt x="0" y="304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738" name="Freeform 16"/>
          <p:cNvSpPr>
            <a:spLocks/>
          </p:cNvSpPr>
          <p:nvPr/>
        </p:nvSpPr>
        <p:spPr bwMode="auto">
          <a:xfrm>
            <a:off x="820738" y="3440113"/>
            <a:ext cx="604837" cy="590550"/>
          </a:xfrm>
          <a:custGeom>
            <a:avLst/>
            <a:gdLst>
              <a:gd name="T0" fmla="*/ 0 w 1853"/>
              <a:gd name="T1" fmla="*/ 0 h 1809"/>
              <a:gd name="T2" fmla="*/ 2147483647 w 1853"/>
              <a:gd name="T3" fmla="*/ 2147483647 h 1809"/>
              <a:gd name="T4" fmla="*/ 2147483647 w 1853"/>
              <a:gd name="T5" fmla="*/ 2147483647 h 1809"/>
              <a:gd name="T6" fmla="*/ 2147483647 w 1853"/>
              <a:gd name="T7" fmla="*/ 2147483647 h 1809"/>
              <a:gd name="T8" fmla="*/ 2147483647 w 1853"/>
              <a:gd name="T9" fmla="*/ 2147483647 h 1809"/>
              <a:gd name="T10" fmla="*/ 2147483647 w 1853"/>
              <a:gd name="T11" fmla="*/ 2147483647 h 1809"/>
              <a:gd name="T12" fmla="*/ 2147483647 w 1853"/>
              <a:gd name="T13" fmla="*/ 2147483647 h 1809"/>
              <a:gd name="T14" fmla="*/ 2147483647 w 1853"/>
              <a:gd name="T15" fmla="*/ 2147483647 h 1809"/>
              <a:gd name="T16" fmla="*/ 2147483647 w 1853"/>
              <a:gd name="T17" fmla="*/ 2147483647 h 1809"/>
              <a:gd name="T18" fmla="*/ 2147483647 w 1853"/>
              <a:gd name="T19" fmla="*/ 2147483647 h 1809"/>
              <a:gd name="T20" fmla="*/ 2147483647 w 1853"/>
              <a:gd name="T21" fmla="*/ 2147483647 h 1809"/>
              <a:gd name="T22" fmla="*/ 2147483647 w 1853"/>
              <a:gd name="T23" fmla="*/ 2147483647 h 1809"/>
              <a:gd name="T24" fmla="*/ 2147483647 w 1853"/>
              <a:gd name="T25" fmla="*/ 2147483647 h 1809"/>
              <a:gd name="T26" fmla="*/ 2147483647 w 1853"/>
              <a:gd name="T27" fmla="*/ 2147483647 h 1809"/>
              <a:gd name="T28" fmla="*/ 2147483647 w 1853"/>
              <a:gd name="T29" fmla="*/ 2147483647 h 1809"/>
              <a:gd name="T30" fmla="*/ 2147483647 w 1853"/>
              <a:gd name="T31" fmla="*/ 2147483647 h 180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53"/>
              <a:gd name="T49" fmla="*/ 0 h 1809"/>
              <a:gd name="T50" fmla="*/ 1853 w 1853"/>
              <a:gd name="T51" fmla="*/ 1809 h 180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53" h="1809">
                <a:moveTo>
                  <a:pt x="0" y="0"/>
                </a:moveTo>
                <a:lnTo>
                  <a:pt x="70" y="161"/>
                </a:lnTo>
                <a:lnTo>
                  <a:pt x="148" y="318"/>
                </a:lnTo>
                <a:lnTo>
                  <a:pt x="236" y="470"/>
                </a:lnTo>
                <a:lnTo>
                  <a:pt x="332" y="618"/>
                </a:lnTo>
                <a:lnTo>
                  <a:pt x="436" y="760"/>
                </a:lnTo>
                <a:lnTo>
                  <a:pt x="548" y="897"/>
                </a:lnTo>
                <a:lnTo>
                  <a:pt x="668" y="1028"/>
                </a:lnTo>
                <a:lnTo>
                  <a:pt x="795" y="1152"/>
                </a:lnTo>
                <a:lnTo>
                  <a:pt x="929" y="1269"/>
                </a:lnTo>
                <a:lnTo>
                  <a:pt x="1069" y="1379"/>
                </a:lnTo>
                <a:lnTo>
                  <a:pt x="1216" y="1481"/>
                </a:lnTo>
                <a:lnTo>
                  <a:pt x="1367" y="1575"/>
                </a:lnTo>
                <a:lnTo>
                  <a:pt x="1524" y="1661"/>
                </a:lnTo>
                <a:lnTo>
                  <a:pt x="1686" y="1739"/>
                </a:lnTo>
                <a:lnTo>
                  <a:pt x="1852" y="1808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739" name="Text Box 18"/>
          <p:cNvSpPr txBox="1">
            <a:spLocks noChangeArrowheads="1"/>
          </p:cNvSpPr>
          <p:nvPr/>
        </p:nvSpPr>
        <p:spPr bwMode="auto">
          <a:xfrm>
            <a:off x="1768475" y="2122488"/>
            <a:ext cx="2603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3200" i="1">
                <a:latin typeface="Calibri" charset="0"/>
              </a:rPr>
              <a:t>b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62400" y="2438400"/>
            <a:ext cx="1219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/>
              <a:t>=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1884272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5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5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5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5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23" grpId="0" animBg="1"/>
      <p:bldP spid="115724" grpId="0" animBg="1"/>
      <p:bldP spid="115729" grpId="0" animBg="1"/>
      <p:bldP spid="11573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94" name="Freeform 15"/>
          <p:cNvSpPr>
            <a:spLocks/>
          </p:cNvSpPr>
          <p:nvPr/>
        </p:nvSpPr>
        <p:spPr bwMode="auto">
          <a:xfrm>
            <a:off x="1458913" y="3946525"/>
            <a:ext cx="973137" cy="160338"/>
          </a:xfrm>
          <a:custGeom>
            <a:avLst/>
            <a:gdLst>
              <a:gd name="T0" fmla="*/ 0 w 2983"/>
              <a:gd name="T1" fmla="*/ 2147483647 h 492"/>
              <a:gd name="T2" fmla="*/ 2147483647 w 2983"/>
              <a:gd name="T3" fmla="*/ 2147483647 h 492"/>
              <a:gd name="T4" fmla="*/ 2147483647 w 2983"/>
              <a:gd name="T5" fmla="*/ 2147483647 h 492"/>
              <a:gd name="T6" fmla="*/ 2147483647 w 2983"/>
              <a:gd name="T7" fmla="*/ 2147483647 h 492"/>
              <a:gd name="T8" fmla="*/ 2147483647 w 2983"/>
              <a:gd name="T9" fmla="*/ 2147483647 h 492"/>
              <a:gd name="T10" fmla="*/ 2147483647 w 2983"/>
              <a:gd name="T11" fmla="*/ 2147483647 h 492"/>
              <a:gd name="T12" fmla="*/ 2147483647 w 2983"/>
              <a:gd name="T13" fmla="*/ 2147483647 h 492"/>
              <a:gd name="T14" fmla="*/ 2147483647 w 2983"/>
              <a:gd name="T15" fmla="*/ 2147483647 h 492"/>
              <a:gd name="T16" fmla="*/ 2147483647 w 2983"/>
              <a:gd name="T17" fmla="*/ 2147483647 h 492"/>
              <a:gd name="T18" fmla="*/ 2147483647 w 2983"/>
              <a:gd name="T19" fmla="*/ 2147483647 h 492"/>
              <a:gd name="T20" fmla="*/ 2147483647 w 2983"/>
              <a:gd name="T21" fmla="*/ 2147483647 h 492"/>
              <a:gd name="T22" fmla="*/ 2147483647 w 2983"/>
              <a:gd name="T23" fmla="*/ 2147483647 h 492"/>
              <a:gd name="T24" fmla="*/ 2147483647 w 2983"/>
              <a:gd name="T25" fmla="*/ 2147483647 h 492"/>
              <a:gd name="T26" fmla="*/ 2147483647 w 2983"/>
              <a:gd name="T27" fmla="*/ 2147483647 h 492"/>
              <a:gd name="T28" fmla="*/ 2147483647 w 2983"/>
              <a:gd name="T29" fmla="*/ 2147483647 h 492"/>
              <a:gd name="T30" fmla="*/ 2147483647 w 2983"/>
              <a:gd name="T31" fmla="*/ 2147483647 h 492"/>
              <a:gd name="T32" fmla="*/ 2147483647 w 2983"/>
              <a:gd name="T33" fmla="*/ 2147483647 h 492"/>
              <a:gd name="T34" fmla="*/ 2147483647 w 2983"/>
              <a:gd name="T35" fmla="*/ 2147483647 h 492"/>
              <a:gd name="T36" fmla="*/ 2147483647 w 2983"/>
              <a:gd name="T37" fmla="*/ 0 h 49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983"/>
              <a:gd name="T58" fmla="*/ 0 h 492"/>
              <a:gd name="T59" fmla="*/ 2983 w 2983"/>
              <a:gd name="T60" fmla="*/ 492 h 492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983" h="492">
                <a:moveTo>
                  <a:pt x="0" y="261"/>
                </a:moveTo>
                <a:lnTo>
                  <a:pt x="162" y="319"/>
                </a:lnTo>
                <a:lnTo>
                  <a:pt x="326" y="369"/>
                </a:lnTo>
                <a:lnTo>
                  <a:pt x="494" y="411"/>
                </a:lnTo>
                <a:lnTo>
                  <a:pt x="663" y="444"/>
                </a:lnTo>
                <a:lnTo>
                  <a:pt x="834" y="468"/>
                </a:lnTo>
                <a:lnTo>
                  <a:pt x="1006" y="484"/>
                </a:lnTo>
                <a:lnTo>
                  <a:pt x="1178" y="491"/>
                </a:lnTo>
                <a:lnTo>
                  <a:pt x="1351" y="489"/>
                </a:lnTo>
                <a:lnTo>
                  <a:pt x="1523" y="478"/>
                </a:lnTo>
                <a:lnTo>
                  <a:pt x="1695" y="459"/>
                </a:lnTo>
                <a:lnTo>
                  <a:pt x="1865" y="431"/>
                </a:lnTo>
                <a:lnTo>
                  <a:pt x="2034" y="394"/>
                </a:lnTo>
                <a:lnTo>
                  <a:pt x="2200" y="349"/>
                </a:lnTo>
                <a:lnTo>
                  <a:pt x="2363" y="295"/>
                </a:lnTo>
                <a:lnTo>
                  <a:pt x="2524" y="233"/>
                </a:lnTo>
                <a:lnTo>
                  <a:pt x="2681" y="163"/>
                </a:lnTo>
                <a:lnTo>
                  <a:pt x="2834" y="86"/>
                </a:lnTo>
                <a:lnTo>
                  <a:pt x="2982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>
              <a:latin typeface="Calibri"/>
              <a:cs typeface="Calibri"/>
            </a:endParaRPr>
          </a:p>
        </p:txBody>
      </p:sp>
      <p:sp>
        <p:nvSpPr>
          <p:cNvPr id="105493" name="Freeform 14"/>
          <p:cNvSpPr>
            <a:spLocks/>
          </p:cNvSpPr>
          <p:nvPr/>
        </p:nvSpPr>
        <p:spPr bwMode="auto">
          <a:xfrm>
            <a:off x="2809875" y="2709863"/>
            <a:ext cx="85725" cy="722312"/>
          </a:xfrm>
          <a:custGeom>
            <a:avLst/>
            <a:gdLst>
              <a:gd name="T0" fmla="*/ 2147483647 w 266"/>
              <a:gd name="T1" fmla="*/ 2147483647 h 2212"/>
              <a:gd name="T2" fmla="*/ 2147483647 w 266"/>
              <a:gd name="T3" fmla="*/ 2147483647 h 2212"/>
              <a:gd name="T4" fmla="*/ 2147483647 w 266"/>
              <a:gd name="T5" fmla="*/ 2147483647 h 2212"/>
              <a:gd name="T6" fmla="*/ 2147483647 w 266"/>
              <a:gd name="T7" fmla="*/ 2147483647 h 2212"/>
              <a:gd name="T8" fmla="*/ 2147483647 w 266"/>
              <a:gd name="T9" fmla="*/ 2147483647 h 2212"/>
              <a:gd name="T10" fmla="*/ 2147483647 w 266"/>
              <a:gd name="T11" fmla="*/ 2147483647 h 2212"/>
              <a:gd name="T12" fmla="*/ 2147483647 w 266"/>
              <a:gd name="T13" fmla="*/ 2147483647 h 2212"/>
              <a:gd name="T14" fmla="*/ 2147483647 w 266"/>
              <a:gd name="T15" fmla="*/ 2147483647 h 2212"/>
              <a:gd name="T16" fmla="*/ 2147483647 w 266"/>
              <a:gd name="T17" fmla="*/ 2147483647 h 2212"/>
              <a:gd name="T18" fmla="*/ 2147483647 w 266"/>
              <a:gd name="T19" fmla="*/ 2147483647 h 2212"/>
              <a:gd name="T20" fmla="*/ 2147483647 w 266"/>
              <a:gd name="T21" fmla="*/ 2147483647 h 2212"/>
              <a:gd name="T22" fmla="*/ 2147483647 w 266"/>
              <a:gd name="T23" fmla="*/ 2147483647 h 2212"/>
              <a:gd name="T24" fmla="*/ 2147483647 w 266"/>
              <a:gd name="T25" fmla="*/ 2147483647 h 2212"/>
              <a:gd name="T26" fmla="*/ 2147483647 w 266"/>
              <a:gd name="T27" fmla="*/ 2147483647 h 2212"/>
              <a:gd name="T28" fmla="*/ 2147483647 w 266"/>
              <a:gd name="T29" fmla="*/ 2147483647 h 2212"/>
              <a:gd name="T30" fmla="*/ 0 w 266"/>
              <a:gd name="T31" fmla="*/ 0 h 221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6"/>
              <a:gd name="T49" fmla="*/ 0 h 2212"/>
              <a:gd name="T50" fmla="*/ 266 w 266"/>
              <a:gd name="T51" fmla="*/ 2212 h 221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6" h="2212">
                <a:moveTo>
                  <a:pt x="113" y="2211"/>
                </a:moveTo>
                <a:lnTo>
                  <a:pt x="157" y="2066"/>
                </a:lnTo>
                <a:lnTo>
                  <a:pt x="193" y="1920"/>
                </a:lnTo>
                <a:lnTo>
                  <a:pt x="222" y="1772"/>
                </a:lnTo>
                <a:lnTo>
                  <a:pt x="244" y="1622"/>
                </a:lnTo>
                <a:lnTo>
                  <a:pt x="258" y="1472"/>
                </a:lnTo>
                <a:lnTo>
                  <a:pt x="265" y="1322"/>
                </a:lnTo>
                <a:lnTo>
                  <a:pt x="265" y="1171"/>
                </a:lnTo>
                <a:lnTo>
                  <a:pt x="257" y="1020"/>
                </a:lnTo>
                <a:lnTo>
                  <a:pt x="242" y="870"/>
                </a:lnTo>
                <a:lnTo>
                  <a:pt x="220" y="721"/>
                </a:lnTo>
                <a:lnTo>
                  <a:pt x="190" y="573"/>
                </a:lnTo>
                <a:lnTo>
                  <a:pt x="153" y="427"/>
                </a:lnTo>
                <a:lnTo>
                  <a:pt x="109" y="282"/>
                </a:lnTo>
                <a:lnTo>
                  <a:pt x="58" y="139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>
              <a:latin typeface="Calibri"/>
              <a:cs typeface="Calibri"/>
            </a:endParaRPr>
          </a:p>
        </p:txBody>
      </p:sp>
      <p:sp>
        <p:nvSpPr>
          <p:cNvPr id="105492" name="Freeform 13"/>
          <p:cNvSpPr>
            <a:spLocks/>
          </p:cNvSpPr>
          <p:nvPr/>
        </p:nvSpPr>
        <p:spPr bwMode="auto">
          <a:xfrm>
            <a:off x="1408113" y="2027238"/>
            <a:ext cx="850900" cy="100012"/>
          </a:xfrm>
          <a:custGeom>
            <a:avLst/>
            <a:gdLst>
              <a:gd name="T0" fmla="*/ 2147483647 w 2604"/>
              <a:gd name="T1" fmla="*/ 2147483647 h 305"/>
              <a:gd name="T2" fmla="*/ 2147483647 w 2604"/>
              <a:gd name="T3" fmla="*/ 2147483647 h 305"/>
              <a:gd name="T4" fmla="*/ 2147483647 w 2604"/>
              <a:gd name="T5" fmla="*/ 2147483647 h 305"/>
              <a:gd name="T6" fmla="*/ 2147483647 w 2604"/>
              <a:gd name="T7" fmla="*/ 2147483647 h 305"/>
              <a:gd name="T8" fmla="*/ 2147483647 w 2604"/>
              <a:gd name="T9" fmla="*/ 2147483647 h 305"/>
              <a:gd name="T10" fmla="*/ 2147483647 w 2604"/>
              <a:gd name="T11" fmla="*/ 2147483647 h 305"/>
              <a:gd name="T12" fmla="*/ 2147483647 w 2604"/>
              <a:gd name="T13" fmla="*/ 2147483647 h 305"/>
              <a:gd name="T14" fmla="*/ 2147483647 w 2604"/>
              <a:gd name="T15" fmla="*/ 0 h 305"/>
              <a:gd name="T16" fmla="*/ 2147483647 w 2604"/>
              <a:gd name="T17" fmla="*/ 2147483647 h 305"/>
              <a:gd name="T18" fmla="*/ 2147483647 w 2604"/>
              <a:gd name="T19" fmla="*/ 2147483647 h 305"/>
              <a:gd name="T20" fmla="*/ 2147483647 w 2604"/>
              <a:gd name="T21" fmla="*/ 2147483647 h 305"/>
              <a:gd name="T22" fmla="*/ 2147483647 w 2604"/>
              <a:gd name="T23" fmla="*/ 2147483647 h 305"/>
              <a:gd name="T24" fmla="*/ 2147483647 w 2604"/>
              <a:gd name="T25" fmla="*/ 2147483647 h 305"/>
              <a:gd name="T26" fmla="*/ 2147483647 w 2604"/>
              <a:gd name="T27" fmla="*/ 2147483647 h 305"/>
              <a:gd name="T28" fmla="*/ 2147483647 w 2604"/>
              <a:gd name="T29" fmla="*/ 2147483647 h 305"/>
              <a:gd name="T30" fmla="*/ 0 w 2604"/>
              <a:gd name="T31" fmla="*/ 2147483647 h 30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04"/>
              <a:gd name="T49" fmla="*/ 0 h 305"/>
              <a:gd name="T50" fmla="*/ 2604 w 2604"/>
              <a:gd name="T51" fmla="*/ 305 h 305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04" h="305">
                <a:moveTo>
                  <a:pt x="2603" y="219"/>
                </a:moveTo>
                <a:lnTo>
                  <a:pt x="2435" y="160"/>
                </a:lnTo>
                <a:lnTo>
                  <a:pt x="2264" y="111"/>
                </a:lnTo>
                <a:lnTo>
                  <a:pt x="2090" y="70"/>
                </a:lnTo>
                <a:lnTo>
                  <a:pt x="1915" y="39"/>
                </a:lnTo>
                <a:lnTo>
                  <a:pt x="1738" y="16"/>
                </a:lnTo>
                <a:lnTo>
                  <a:pt x="1560" y="4"/>
                </a:lnTo>
                <a:lnTo>
                  <a:pt x="1382" y="0"/>
                </a:lnTo>
                <a:lnTo>
                  <a:pt x="1203" y="6"/>
                </a:lnTo>
                <a:lnTo>
                  <a:pt x="1025" y="21"/>
                </a:lnTo>
                <a:lnTo>
                  <a:pt x="849" y="46"/>
                </a:lnTo>
                <a:lnTo>
                  <a:pt x="674" y="79"/>
                </a:lnTo>
                <a:lnTo>
                  <a:pt x="501" y="122"/>
                </a:lnTo>
                <a:lnTo>
                  <a:pt x="330" y="174"/>
                </a:lnTo>
                <a:lnTo>
                  <a:pt x="163" y="235"/>
                </a:lnTo>
                <a:lnTo>
                  <a:pt x="0" y="304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>
              <a:latin typeface="Calibri"/>
              <a:cs typeface="Calibri"/>
            </a:endParaRPr>
          </a:p>
        </p:txBody>
      </p:sp>
      <p:sp>
        <p:nvSpPr>
          <p:cNvPr id="105496" name="Freeform 17"/>
          <p:cNvSpPr>
            <a:spLocks/>
          </p:cNvSpPr>
          <p:nvPr/>
        </p:nvSpPr>
        <p:spPr bwMode="auto">
          <a:xfrm>
            <a:off x="749300" y="2719388"/>
            <a:ext cx="73025" cy="752475"/>
          </a:xfrm>
          <a:custGeom>
            <a:avLst/>
            <a:gdLst>
              <a:gd name="T0" fmla="*/ 2147483647 w 226"/>
              <a:gd name="T1" fmla="*/ 0 h 2308"/>
              <a:gd name="T2" fmla="*/ 2147483647 w 226"/>
              <a:gd name="T3" fmla="*/ 2147483647 h 2308"/>
              <a:gd name="T4" fmla="*/ 2147483647 w 226"/>
              <a:gd name="T5" fmla="*/ 2147483647 h 2308"/>
              <a:gd name="T6" fmla="*/ 2147483647 w 226"/>
              <a:gd name="T7" fmla="*/ 2147483647 h 2308"/>
              <a:gd name="T8" fmla="*/ 2147483647 w 226"/>
              <a:gd name="T9" fmla="*/ 2147483647 h 2308"/>
              <a:gd name="T10" fmla="*/ 2147483647 w 226"/>
              <a:gd name="T11" fmla="*/ 2147483647 h 2308"/>
              <a:gd name="T12" fmla="*/ 2147483647 w 226"/>
              <a:gd name="T13" fmla="*/ 2147483647 h 2308"/>
              <a:gd name="T14" fmla="*/ 0 w 226"/>
              <a:gd name="T15" fmla="*/ 2147483647 h 2308"/>
              <a:gd name="T16" fmla="*/ 0 w 226"/>
              <a:gd name="T17" fmla="*/ 2147483647 h 2308"/>
              <a:gd name="T18" fmla="*/ 2147483647 w 226"/>
              <a:gd name="T19" fmla="*/ 2147483647 h 2308"/>
              <a:gd name="T20" fmla="*/ 2147483647 w 226"/>
              <a:gd name="T21" fmla="*/ 2147483647 h 2308"/>
              <a:gd name="T22" fmla="*/ 2147483647 w 226"/>
              <a:gd name="T23" fmla="*/ 2147483647 h 2308"/>
              <a:gd name="T24" fmla="*/ 2147483647 w 226"/>
              <a:gd name="T25" fmla="*/ 2147483647 h 2308"/>
              <a:gd name="T26" fmla="*/ 2147483647 w 226"/>
              <a:gd name="T27" fmla="*/ 2147483647 h 2308"/>
              <a:gd name="T28" fmla="*/ 2147483647 w 226"/>
              <a:gd name="T29" fmla="*/ 2147483647 h 2308"/>
              <a:gd name="T30" fmla="*/ 2147483647 w 226"/>
              <a:gd name="T31" fmla="*/ 2147483647 h 230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26"/>
              <a:gd name="T49" fmla="*/ 0 h 2308"/>
              <a:gd name="T50" fmla="*/ 226 w 226"/>
              <a:gd name="T51" fmla="*/ 2308 h 230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26" h="2308">
                <a:moveTo>
                  <a:pt x="225" y="0"/>
                </a:moveTo>
                <a:lnTo>
                  <a:pt x="170" y="148"/>
                </a:lnTo>
                <a:lnTo>
                  <a:pt x="122" y="299"/>
                </a:lnTo>
                <a:lnTo>
                  <a:pt x="82" y="451"/>
                </a:lnTo>
                <a:lnTo>
                  <a:pt x="49" y="605"/>
                </a:lnTo>
                <a:lnTo>
                  <a:pt x="25" y="761"/>
                </a:lnTo>
                <a:lnTo>
                  <a:pt x="9" y="917"/>
                </a:lnTo>
                <a:lnTo>
                  <a:pt x="0" y="1075"/>
                </a:lnTo>
                <a:lnTo>
                  <a:pt x="0" y="1232"/>
                </a:lnTo>
                <a:lnTo>
                  <a:pt x="8" y="1389"/>
                </a:lnTo>
                <a:lnTo>
                  <a:pt x="23" y="1546"/>
                </a:lnTo>
                <a:lnTo>
                  <a:pt x="47" y="1701"/>
                </a:lnTo>
                <a:lnTo>
                  <a:pt x="79" y="1856"/>
                </a:lnTo>
                <a:lnTo>
                  <a:pt x="118" y="2008"/>
                </a:lnTo>
                <a:lnTo>
                  <a:pt x="166" y="2159"/>
                </a:lnTo>
                <a:lnTo>
                  <a:pt x="221" y="2307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>
              <a:latin typeface="Calibri"/>
              <a:cs typeface="Calibri"/>
            </a:endParaRPr>
          </a:p>
        </p:txBody>
      </p:sp>
      <p:sp>
        <p:nvSpPr>
          <p:cNvPr id="10547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" y="0"/>
            <a:ext cx="9105900" cy="1146175"/>
          </a:xfrm>
        </p:spPr>
        <p:txBody>
          <a:bodyPr lIns="0" tIns="0" rIns="0" bIns="0" anchor="ctr">
            <a:normAutofit/>
          </a:bodyPr>
          <a:lstStyle/>
          <a:p>
            <a:pPr algn="ctr" defTabSz="457200" eaLnBrk="1" hangingPunct="1">
              <a:lnSpc>
                <a:spcPct val="102000"/>
              </a:lnSpc>
              <a:buClr>
                <a:srgbClr val="000000"/>
              </a:buClr>
              <a:buSzPct val="45000"/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sz="3600" dirty="0">
                <a:solidFill>
                  <a:srgbClr val="333333"/>
                </a:solidFill>
                <a:latin typeface="Calibri"/>
                <a:cs typeface="Calibri"/>
              </a:rPr>
              <a:t>Reversals on Circular </a:t>
            </a:r>
            <a:r>
              <a:rPr lang="en-GB" sz="3600" dirty="0" smtClean="0">
                <a:solidFill>
                  <a:srgbClr val="333333"/>
                </a:solidFill>
                <a:latin typeface="Calibri"/>
                <a:cs typeface="Calibri"/>
              </a:rPr>
              <a:t>Chromosomes</a:t>
            </a:r>
            <a:endParaRPr lang="en-GB" sz="3600" dirty="0">
              <a:solidFill>
                <a:srgbClr val="333333"/>
              </a:solidFill>
              <a:latin typeface="Calibri"/>
              <a:cs typeface="Calibri"/>
            </a:endParaRPr>
          </a:p>
        </p:txBody>
      </p:sp>
      <p:sp>
        <p:nvSpPr>
          <p:cNvPr id="105474" name="Line 3"/>
          <p:cNvSpPr>
            <a:spLocks noChangeShapeType="1"/>
          </p:cNvSpPr>
          <p:nvPr/>
        </p:nvSpPr>
        <p:spPr bwMode="auto">
          <a:xfrm>
            <a:off x="3413125" y="3152775"/>
            <a:ext cx="1727200" cy="1588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i="1">
              <a:latin typeface="Calibri"/>
              <a:cs typeface="Calibri"/>
            </a:endParaRPr>
          </a:p>
        </p:txBody>
      </p:sp>
      <p:sp>
        <p:nvSpPr>
          <p:cNvPr id="105475" name="Text Box 4"/>
          <p:cNvSpPr txBox="1">
            <a:spLocks noChangeArrowheads="1"/>
          </p:cNvSpPr>
          <p:nvPr/>
        </p:nvSpPr>
        <p:spPr bwMode="auto">
          <a:xfrm>
            <a:off x="3665538" y="2663825"/>
            <a:ext cx="1139825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414338" eaLnBrk="0" hangingPunct="0">
              <a:tabLst>
                <a:tab pos="6572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14338" eaLnBrk="0" hangingPunct="0">
              <a:tabLst>
                <a:tab pos="6572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14338" eaLnBrk="0" hangingPunct="0">
              <a:tabLst>
                <a:tab pos="6572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14338" eaLnBrk="0" hangingPunct="0">
              <a:tabLst>
                <a:tab pos="6572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14338" eaLnBrk="0" hangingPunct="0">
              <a:tabLst>
                <a:tab pos="6572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9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dirty="0">
                <a:latin typeface="Calibri"/>
                <a:cs typeface="Calibri"/>
              </a:rPr>
              <a:t>reversal</a:t>
            </a:r>
          </a:p>
        </p:txBody>
      </p:sp>
      <p:sp>
        <p:nvSpPr>
          <p:cNvPr id="105476" name="Text Box 5"/>
          <p:cNvSpPr txBox="1">
            <a:spLocks noChangeArrowheads="1"/>
          </p:cNvSpPr>
          <p:nvPr/>
        </p:nvSpPr>
        <p:spPr bwMode="auto">
          <a:xfrm>
            <a:off x="392112" y="4484688"/>
            <a:ext cx="7989887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414338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14338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14338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14338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14338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4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dirty="0">
                <a:solidFill>
                  <a:srgbClr val="000000"/>
                </a:solidFill>
                <a:latin typeface="FreeMono" charset="0"/>
              </a:rPr>
              <a:t>    </a:t>
            </a:r>
            <a:r>
              <a:rPr lang="en-GB" sz="2900" dirty="0" smtClean="0">
                <a:solidFill>
                  <a:srgbClr val="000000"/>
                </a:solidFill>
                <a:latin typeface="FreeMono" charset="0"/>
              </a:rPr>
              <a:t> </a:t>
            </a:r>
            <a:r>
              <a:rPr lang="en-GB" sz="2900" i="1" dirty="0" smtClean="0">
                <a:solidFill>
                  <a:srgbClr val="000000"/>
                </a:solidFill>
                <a:latin typeface="Calibri"/>
                <a:cs typeface="Calibri"/>
              </a:rPr>
              <a:t>P</a:t>
            </a:r>
            <a:r>
              <a:rPr lang="en-GB" sz="2900" i="1" dirty="0">
                <a:solidFill>
                  <a:srgbClr val="000000"/>
                </a:solidFill>
                <a:latin typeface="Calibri"/>
                <a:cs typeface="Calibri"/>
              </a:rPr>
              <a:t>=(+</a:t>
            </a:r>
            <a:r>
              <a:rPr lang="en-GB" sz="2900" i="1" dirty="0" err="1">
                <a:solidFill>
                  <a:srgbClr val="000000"/>
                </a:solidFill>
                <a:latin typeface="Calibri"/>
                <a:cs typeface="Calibri"/>
              </a:rPr>
              <a:t>a-b</a:t>
            </a:r>
            <a:r>
              <a:rPr lang="en-GB" sz="2900" i="1" u="sng" dirty="0" err="1">
                <a:solidFill>
                  <a:srgbClr val="000000"/>
                </a:solidFill>
                <a:latin typeface="Calibri"/>
                <a:cs typeface="Calibri"/>
              </a:rPr>
              <a:t>-c+d</a:t>
            </a:r>
            <a:r>
              <a:rPr lang="en-GB" sz="2900" i="1" dirty="0">
                <a:solidFill>
                  <a:srgbClr val="000000"/>
                </a:solidFill>
                <a:latin typeface="Calibri"/>
                <a:cs typeface="Calibri"/>
              </a:rPr>
              <a:t>)                     </a:t>
            </a:r>
            <a:r>
              <a:rPr lang="en-GB" sz="2900" i="1" dirty="0" smtClean="0">
                <a:solidFill>
                  <a:srgbClr val="000000"/>
                </a:solidFill>
                <a:latin typeface="Calibri"/>
                <a:cs typeface="Calibri"/>
              </a:rPr>
              <a:t>               </a:t>
            </a:r>
            <a:r>
              <a:rPr lang="en-GB" sz="2900" i="1" dirty="0">
                <a:solidFill>
                  <a:srgbClr val="000000"/>
                </a:solidFill>
                <a:latin typeface="Calibri"/>
                <a:cs typeface="Calibri"/>
              </a:rPr>
              <a:t>Q=(+</a:t>
            </a:r>
            <a:r>
              <a:rPr lang="en-GB" sz="2900" i="1" dirty="0" err="1">
                <a:solidFill>
                  <a:srgbClr val="000000"/>
                </a:solidFill>
                <a:latin typeface="Calibri"/>
                <a:cs typeface="Calibri"/>
              </a:rPr>
              <a:t>a-b-d+c</a:t>
            </a:r>
            <a:r>
              <a:rPr lang="en-GB" sz="2900" i="1" dirty="0">
                <a:solidFill>
                  <a:srgbClr val="000000"/>
                </a:solidFill>
                <a:latin typeface="Calibri"/>
                <a:cs typeface="Calibri"/>
              </a:rPr>
              <a:t>)</a:t>
            </a:r>
          </a:p>
        </p:txBody>
      </p:sp>
      <p:sp>
        <p:nvSpPr>
          <p:cNvPr id="105478" name="Text Box 21"/>
          <p:cNvSpPr txBox="1">
            <a:spLocks noChangeArrowheads="1"/>
          </p:cNvSpPr>
          <p:nvPr/>
        </p:nvSpPr>
        <p:spPr bwMode="auto">
          <a:xfrm>
            <a:off x="5780088" y="2928938"/>
            <a:ext cx="309562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Calibri"/>
                <a:cs typeface="Calibri"/>
              </a:rPr>
              <a:t>a</a:t>
            </a:r>
          </a:p>
        </p:txBody>
      </p:sp>
      <p:sp>
        <p:nvSpPr>
          <p:cNvPr id="105479" name="Text Box 22"/>
          <p:cNvSpPr txBox="1">
            <a:spLocks noChangeArrowheads="1"/>
          </p:cNvSpPr>
          <p:nvPr/>
        </p:nvSpPr>
        <p:spPr bwMode="auto">
          <a:xfrm>
            <a:off x="7550150" y="2916238"/>
            <a:ext cx="1603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Calibri"/>
                <a:cs typeface="Calibri"/>
              </a:rPr>
              <a:t>c</a:t>
            </a:r>
          </a:p>
        </p:txBody>
      </p:sp>
      <p:sp>
        <p:nvSpPr>
          <p:cNvPr id="105480" name="Text Box 23"/>
          <p:cNvSpPr txBox="1">
            <a:spLocks noChangeArrowheads="1"/>
          </p:cNvSpPr>
          <p:nvPr/>
        </p:nvSpPr>
        <p:spPr bwMode="auto">
          <a:xfrm>
            <a:off x="6840538" y="3744913"/>
            <a:ext cx="1555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Calibri"/>
                <a:cs typeface="Calibri"/>
              </a:rPr>
              <a:t>d</a:t>
            </a:r>
          </a:p>
        </p:txBody>
      </p:sp>
      <p:sp>
        <p:nvSpPr>
          <p:cNvPr id="105481" name="Freeform 24"/>
          <p:cNvSpPr>
            <a:spLocks/>
          </p:cNvSpPr>
          <p:nvPr/>
        </p:nvSpPr>
        <p:spPr bwMode="auto">
          <a:xfrm>
            <a:off x="6318250" y="2027238"/>
            <a:ext cx="850900" cy="100012"/>
          </a:xfrm>
          <a:custGeom>
            <a:avLst/>
            <a:gdLst>
              <a:gd name="T0" fmla="*/ 2147483647 w 2604"/>
              <a:gd name="T1" fmla="*/ 2147483647 h 305"/>
              <a:gd name="T2" fmla="*/ 2147483647 w 2604"/>
              <a:gd name="T3" fmla="*/ 2147483647 h 305"/>
              <a:gd name="T4" fmla="*/ 2147483647 w 2604"/>
              <a:gd name="T5" fmla="*/ 2147483647 h 305"/>
              <a:gd name="T6" fmla="*/ 2147483647 w 2604"/>
              <a:gd name="T7" fmla="*/ 2147483647 h 305"/>
              <a:gd name="T8" fmla="*/ 2147483647 w 2604"/>
              <a:gd name="T9" fmla="*/ 2147483647 h 305"/>
              <a:gd name="T10" fmla="*/ 2147483647 w 2604"/>
              <a:gd name="T11" fmla="*/ 2147483647 h 305"/>
              <a:gd name="T12" fmla="*/ 2147483647 w 2604"/>
              <a:gd name="T13" fmla="*/ 2147483647 h 305"/>
              <a:gd name="T14" fmla="*/ 2147483647 w 2604"/>
              <a:gd name="T15" fmla="*/ 0 h 305"/>
              <a:gd name="T16" fmla="*/ 2147483647 w 2604"/>
              <a:gd name="T17" fmla="*/ 2147483647 h 305"/>
              <a:gd name="T18" fmla="*/ 2147483647 w 2604"/>
              <a:gd name="T19" fmla="*/ 2147483647 h 305"/>
              <a:gd name="T20" fmla="*/ 2147483647 w 2604"/>
              <a:gd name="T21" fmla="*/ 2147483647 h 305"/>
              <a:gd name="T22" fmla="*/ 2147483647 w 2604"/>
              <a:gd name="T23" fmla="*/ 2147483647 h 305"/>
              <a:gd name="T24" fmla="*/ 2147483647 w 2604"/>
              <a:gd name="T25" fmla="*/ 2147483647 h 305"/>
              <a:gd name="T26" fmla="*/ 2147483647 w 2604"/>
              <a:gd name="T27" fmla="*/ 2147483647 h 305"/>
              <a:gd name="T28" fmla="*/ 2147483647 w 2604"/>
              <a:gd name="T29" fmla="*/ 2147483647 h 305"/>
              <a:gd name="T30" fmla="*/ 0 w 2604"/>
              <a:gd name="T31" fmla="*/ 2147483647 h 30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04"/>
              <a:gd name="T49" fmla="*/ 0 h 305"/>
              <a:gd name="T50" fmla="*/ 2604 w 2604"/>
              <a:gd name="T51" fmla="*/ 305 h 305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04" h="305">
                <a:moveTo>
                  <a:pt x="2603" y="219"/>
                </a:moveTo>
                <a:lnTo>
                  <a:pt x="2435" y="160"/>
                </a:lnTo>
                <a:lnTo>
                  <a:pt x="2264" y="111"/>
                </a:lnTo>
                <a:lnTo>
                  <a:pt x="2090" y="70"/>
                </a:lnTo>
                <a:lnTo>
                  <a:pt x="1915" y="39"/>
                </a:lnTo>
                <a:lnTo>
                  <a:pt x="1738" y="16"/>
                </a:lnTo>
                <a:lnTo>
                  <a:pt x="1560" y="4"/>
                </a:lnTo>
                <a:lnTo>
                  <a:pt x="1382" y="0"/>
                </a:lnTo>
                <a:lnTo>
                  <a:pt x="1203" y="6"/>
                </a:lnTo>
                <a:lnTo>
                  <a:pt x="1025" y="21"/>
                </a:lnTo>
                <a:lnTo>
                  <a:pt x="849" y="46"/>
                </a:lnTo>
                <a:lnTo>
                  <a:pt x="674" y="79"/>
                </a:lnTo>
                <a:lnTo>
                  <a:pt x="501" y="122"/>
                </a:lnTo>
                <a:lnTo>
                  <a:pt x="330" y="174"/>
                </a:lnTo>
                <a:lnTo>
                  <a:pt x="163" y="235"/>
                </a:lnTo>
                <a:lnTo>
                  <a:pt x="0" y="304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>
              <a:latin typeface="Calibri"/>
              <a:cs typeface="Calibri"/>
            </a:endParaRPr>
          </a:p>
        </p:txBody>
      </p:sp>
      <p:sp>
        <p:nvSpPr>
          <p:cNvPr id="105482" name="Freeform 25"/>
          <p:cNvSpPr>
            <a:spLocks/>
          </p:cNvSpPr>
          <p:nvPr/>
        </p:nvSpPr>
        <p:spPr bwMode="auto">
          <a:xfrm>
            <a:off x="7732713" y="2665413"/>
            <a:ext cx="85725" cy="722312"/>
          </a:xfrm>
          <a:custGeom>
            <a:avLst/>
            <a:gdLst>
              <a:gd name="T0" fmla="*/ 2147483647 w 266"/>
              <a:gd name="T1" fmla="*/ 2147483647 h 2212"/>
              <a:gd name="T2" fmla="*/ 2147483647 w 266"/>
              <a:gd name="T3" fmla="*/ 2147483647 h 2212"/>
              <a:gd name="T4" fmla="*/ 2147483647 w 266"/>
              <a:gd name="T5" fmla="*/ 2147483647 h 2212"/>
              <a:gd name="T6" fmla="*/ 2147483647 w 266"/>
              <a:gd name="T7" fmla="*/ 2147483647 h 2212"/>
              <a:gd name="T8" fmla="*/ 2147483647 w 266"/>
              <a:gd name="T9" fmla="*/ 2147483647 h 2212"/>
              <a:gd name="T10" fmla="*/ 2147483647 w 266"/>
              <a:gd name="T11" fmla="*/ 2147483647 h 2212"/>
              <a:gd name="T12" fmla="*/ 2147483647 w 266"/>
              <a:gd name="T13" fmla="*/ 2147483647 h 2212"/>
              <a:gd name="T14" fmla="*/ 2147483647 w 266"/>
              <a:gd name="T15" fmla="*/ 2147483647 h 2212"/>
              <a:gd name="T16" fmla="*/ 2147483647 w 266"/>
              <a:gd name="T17" fmla="*/ 2147483647 h 2212"/>
              <a:gd name="T18" fmla="*/ 2147483647 w 266"/>
              <a:gd name="T19" fmla="*/ 2147483647 h 2212"/>
              <a:gd name="T20" fmla="*/ 2147483647 w 266"/>
              <a:gd name="T21" fmla="*/ 2147483647 h 2212"/>
              <a:gd name="T22" fmla="*/ 2147483647 w 266"/>
              <a:gd name="T23" fmla="*/ 2147483647 h 2212"/>
              <a:gd name="T24" fmla="*/ 2147483647 w 266"/>
              <a:gd name="T25" fmla="*/ 2147483647 h 2212"/>
              <a:gd name="T26" fmla="*/ 2147483647 w 266"/>
              <a:gd name="T27" fmla="*/ 2147483647 h 2212"/>
              <a:gd name="T28" fmla="*/ 2147483647 w 266"/>
              <a:gd name="T29" fmla="*/ 2147483647 h 2212"/>
              <a:gd name="T30" fmla="*/ 0 w 266"/>
              <a:gd name="T31" fmla="*/ 0 h 221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6"/>
              <a:gd name="T49" fmla="*/ 0 h 2212"/>
              <a:gd name="T50" fmla="*/ 266 w 266"/>
              <a:gd name="T51" fmla="*/ 2212 h 221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6" h="2212">
                <a:moveTo>
                  <a:pt x="113" y="2211"/>
                </a:moveTo>
                <a:lnTo>
                  <a:pt x="157" y="2066"/>
                </a:lnTo>
                <a:lnTo>
                  <a:pt x="193" y="1920"/>
                </a:lnTo>
                <a:lnTo>
                  <a:pt x="222" y="1772"/>
                </a:lnTo>
                <a:lnTo>
                  <a:pt x="244" y="1622"/>
                </a:lnTo>
                <a:lnTo>
                  <a:pt x="258" y="1472"/>
                </a:lnTo>
                <a:lnTo>
                  <a:pt x="265" y="1322"/>
                </a:lnTo>
                <a:lnTo>
                  <a:pt x="265" y="1171"/>
                </a:lnTo>
                <a:lnTo>
                  <a:pt x="257" y="1020"/>
                </a:lnTo>
                <a:lnTo>
                  <a:pt x="242" y="870"/>
                </a:lnTo>
                <a:lnTo>
                  <a:pt x="220" y="721"/>
                </a:lnTo>
                <a:lnTo>
                  <a:pt x="190" y="573"/>
                </a:lnTo>
                <a:lnTo>
                  <a:pt x="153" y="427"/>
                </a:lnTo>
                <a:lnTo>
                  <a:pt x="109" y="282"/>
                </a:lnTo>
                <a:lnTo>
                  <a:pt x="58" y="139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>
              <a:latin typeface="Calibri"/>
              <a:cs typeface="Calibri"/>
            </a:endParaRPr>
          </a:p>
        </p:txBody>
      </p:sp>
      <p:sp>
        <p:nvSpPr>
          <p:cNvPr id="105483" name="Freeform 26"/>
          <p:cNvSpPr>
            <a:spLocks/>
          </p:cNvSpPr>
          <p:nvPr/>
        </p:nvSpPr>
        <p:spPr bwMode="auto">
          <a:xfrm>
            <a:off x="6351588" y="3946525"/>
            <a:ext cx="973137" cy="160338"/>
          </a:xfrm>
          <a:custGeom>
            <a:avLst/>
            <a:gdLst>
              <a:gd name="T0" fmla="*/ 0 w 2983"/>
              <a:gd name="T1" fmla="*/ 2147483647 h 492"/>
              <a:gd name="T2" fmla="*/ 2147483647 w 2983"/>
              <a:gd name="T3" fmla="*/ 2147483647 h 492"/>
              <a:gd name="T4" fmla="*/ 2147483647 w 2983"/>
              <a:gd name="T5" fmla="*/ 2147483647 h 492"/>
              <a:gd name="T6" fmla="*/ 2147483647 w 2983"/>
              <a:gd name="T7" fmla="*/ 2147483647 h 492"/>
              <a:gd name="T8" fmla="*/ 2147483647 w 2983"/>
              <a:gd name="T9" fmla="*/ 2147483647 h 492"/>
              <a:gd name="T10" fmla="*/ 2147483647 w 2983"/>
              <a:gd name="T11" fmla="*/ 2147483647 h 492"/>
              <a:gd name="T12" fmla="*/ 2147483647 w 2983"/>
              <a:gd name="T13" fmla="*/ 2147483647 h 492"/>
              <a:gd name="T14" fmla="*/ 2147483647 w 2983"/>
              <a:gd name="T15" fmla="*/ 2147483647 h 492"/>
              <a:gd name="T16" fmla="*/ 2147483647 w 2983"/>
              <a:gd name="T17" fmla="*/ 2147483647 h 492"/>
              <a:gd name="T18" fmla="*/ 2147483647 w 2983"/>
              <a:gd name="T19" fmla="*/ 2147483647 h 492"/>
              <a:gd name="T20" fmla="*/ 2147483647 w 2983"/>
              <a:gd name="T21" fmla="*/ 2147483647 h 492"/>
              <a:gd name="T22" fmla="*/ 2147483647 w 2983"/>
              <a:gd name="T23" fmla="*/ 2147483647 h 492"/>
              <a:gd name="T24" fmla="*/ 2147483647 w 2983"/>
              <a:gd name="T25" fmla="*/ 2147483647 h 492"/>
              <a:gd name="T26" fmla="*/ 2147483647 w 2983"/>
              <a:gd name="T27" fmla="*/ 2147483647 h 492"/>
              <a:gd name="T28" fmla="*/ 2147483647 w 2983"/>
              <a:gd name="T29" fmla="*/ 2147483647 h 492"/>
              <a:gd name="T30" fmla="*/ 2147483647 w 2983"/>
              <a:gd name="T31" fmla="*/ 2147483647 h 492"/>
              <a:gd name="T32" fmla="*/ 2147483647 w 2983"/>
              <a:gd name="T33" fmla="*/ 2147483647 h 492"/>
              <a:gd name="T34" fmla="*/ 2147483647 w 2983"/>
              <a:gd name="T35" fmla="*/ 2147483647 h 492"/>
              <a:gd name="T36" fmla="*/ 2147483647 w 2983"/>
              <a:gd name="T37" fmla="*/ 0 h 49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983"/>
              <a:gd name="T58" fmla="*/ 0 h 492"/>
              <a:gd name="T59" fmla="*/ 2983 w 2983"/>
              <a:gd name="T60" fmla="*/ 492 h 492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983" h="492">
                <a:moveTo>
                  <a:pt x="0" y="261"/>
                </a:moveTo>
                <a:lnTo>
                  <a:pt x="162" y="319"/>
                </a:lnTo>
                <a:lnTo>
                  <a:pt x="326" y="369"/>
                </a:lnTo>
                <a:lnTo>
                  <a:pt x="494" y="411"/>
                </a:lnTo>
                <a:lnTo>
                  <a:pt x="663" y="444"/>
                </a:lnTo>
                <a:lnTo>
                  <a:pt x="834" y="468"/>
                </a:lnTo>
                <a:lnTo>
                  <a:pt x="1006" y="484"/>
                </a:lnTo>
                <a:lnTo>
                  <a:pt x="1178" y="491"/>
                </a:lnTo>
                <a:lnTo>
                  <a:pt x="1351" y="489"/>
                </a:lnTo>
                <a:lnTo>
                  <a:pt x="1523" y="478"/>
                </a:lnTo>
                <a:lnTo>
                  <a:pt x="1695" y="459"/>
                </a:lnTo>
                <a:lnTo>
                  <a:pt x="1865" y="431"/>
                </a:lnTo>
                <a:lnTo>
                  <a:pt x="2034" y="394"/>
                </a:lnTo>
                <a:lnTo>
                  <a:pt x="2200" y="349"/>
                </a:lnTo>
                <a:lnTo>
                  <a:pt x="2363" y="295"/>
                </a:lnTo>
                <a:lnTo>
                  <a:pt x="2524" y="233"/>
                </a:lnTo>
                <a:lnTo>
                  <a:pt x="2681" y="163"/>
                </a:lnTo>
                <a:lnTo>
                  <a:pt x="2834" y="86"/>
                </a:lnTo>
                <a:lnTo>
                  <a:pt x="2982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>
              <a:latin typeface="Calibri"/>
              <a:cs typeface="Calibri"/>
            </a:endParaRPr>
          </a:p>
        </p:txBody>
      </p:sp>
      <p:sp>
        <p:nvSpPr>
          <p:cNvPr id="105484" name="Freeform 27"/>
          <p:cNvSpPr>
            <a:spLocks/>
          </p:cNvSpPr>
          <p:nvPr/>
        </p:nvSpPr>
        <p:spPr bwMode="auto">
          <a:xfrm>
            <a:off x="5672138" y="2719388"/>
            <a:ext cx="73025" cy="752475"/>
          </a:xfrm>
          <a:custGeom>
            <a:avLst/>
            <a:gdLst>
              <a:gd name="T0" fmla="*/ 2147483647 w 226"/>
              <a:gd name="T1" fmla="*/ 0 h 2308"/>
              <a:gd name="T2" fmla="*/ 2147483647 w 226"/>
              <a:gd name="T3" fmla="*/ 2147483647 h 2308"/>
              <a:gd name="T4" fmla="*/ 2147483647 w 226"/>
              <a:gd name="T5" fmla="*/ 2147483647 h 2308"/>
              <a:gd name="T6" fmla="*/ 2147483647 w 226"/>
              <a:gd name="T7" fmla="*/ 2147483647 h 2308"/>
              <a:gd name="T8" fmla="*/ 2147483647 w 226"/>
              <a:gd name="T9" fmla="*/ 2147483647 h 2308"/>
              <a:gd name="T10" fmla="*/ 2147483647 w 226"/>
              <a:gd name="T11" fmla="*/ 2147483647 h 2308"/>
              <a:gd name="T12" fmla="*/ 2147483647 w 226"/>
              <a:gd name="T13" fmla="*/ 2147483647 h 2308"/>
              <a:gd name="T14" fmla="*/ 0 w 226"/>
              <a:gd name="T15" fmla="*/ 2147483647 h 2308"/>
              <a:gd name="T16" fmla="*/ 0 w 226"/>
              <a:gd name="T17" fmla="*/ 2147483647 h 2308"/>
              <a:gd name="T18" fmla="*/ 2147483647 w 226"/>
              <a:gd name="T19" fmla="*/ 2147483647 h 2308"/>
              <a:gd name="T20" fmla="*/ 2147483647 w 226"/>
              <a:gd name="T21" fmla="*/ 2147483647 h 2308"/>
              <a:gd name="T22" fmla="*/ 2147483647 w 226"/>
              <a:gd name="T23" fmla="*/ 2147483647 h 2308"/>
              <a:gd name="T24" fmla="*/ 2147483647 w 226"/>
              <a:gd name="T25" fmla="*/ 2147483647 h 2308"/>
              <a:gd name="T26" fmla="*/ 2147483647 w 226"/>
              <a:gd name="T27" fmla="*/ 2147483647 h 2308"/>
              <a:gd name="T28" fmla="*/ 2147483647 w 226"/>
              <a:gd name="T29" fmla="*/ 2147483647 h 2308"/>
              <a:gd name="T30" fmla="*/ 2147483647 w 226"/>
              <a:gd name="T31" fmla="*/ 2147483647 h 230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26"/>
              <a:gd name="T49" fmla="*/ 0 h 2308"/>
              <a:gd name="T50" fmla="*/ 226 w 226"/>
              <a:gd name="T51" fmla="*/ 2308 h 230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26" h="2308">
                <a:moveTo>
                  <a:pt x="225" y="0"/>
                </a:moveTo>
                <a:lnTo>
                  <a:pt x="170" y="148"/>
                </a:lnTo>
                <a:lnTo>
                  <a:pt x="122" y="299"/>
                </a:lnTo>
                <a:lnTo>
                  <a:pt x="82" y="451"/>
                </a:lnTo>
                <a:lnTo>
                  <a:pt x="49" y="605"/>
                </a:lnTo>
                <a:lnTo>
                  <a:pt x="25" y="761"/>
                </a:lnTo>
                <a:lnTo>
                  <a:pt x="9" y="917"/>
                </a:lnTo>
                <a:lnTo>
                  <a:pt x="0" y="1075"/>
                </a:lnTo>
                <a:lnTo>
                  <a:pt x="0" y="1232"/>
                </a:lnTo>
                <a:lnTo>
                  <a:pt x="8" y="1389"/>
                </a:lnTo>
                <a:lnTo>
                  <a:pt x="23" y="1546"/>
                </a:lnTo>
                <a:lnTo>
                  <a:pt x="47" y="1701"/>
                </a:lnTo>
                <a:lnTo>
                  <a:pt x="79" y="1856"/>
                </a:lnTo>
                <a:lnTo>
                  <a:pt x="118" y="2008"/>
                </a:lnTo>
                <a:lnTo>
                  <a:pt x="166" y="2159"/>
                </a:lnTo>
                <a:lnTo>
                  <a:pt x="221" y="2307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>
              <a:latin typeface="Calibri"/>
              <a:cs typeface="Calibri"/>
            </a:endParaRPr>
          </a:p>
        </p:txBody>
      </p:sp>
      <p:sp>
        <p:nvSpPr>
          <p:cNvPr id="105485" name="Text Box 28"/>
          <p:cNvSpPr txBox="1">
            <a:spLocks noChangeArrowheads="1"/>
          </p:cNvSpPr>
          <p:nvPr/>
        </p:nvSpPr>
        <p:spPr bwMode="auto">
          <a:xfrm>
            <a:off x="6691313" y="2058988"/>
            <a:ext cx="2603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Calibri"/>
                <a:cs typeface="Calibri"/>
              </a:rPr>
              <a:t>b</a:t>
            </a:r>
          </a:p>
        </p:txBody>
      </p:sp>
      <p:sp>
        <p:nvSpPr>
          <p:cNvPr id="105486" name="Freeform 7"/>
          <p:cNvSpPr>
            <a:spLocks/>
          </p:cNvSpPr>
          <p:nvPr/>
        </p:nvSpPr>
        <p:spPr bwMode="auto">
          <a:xfrm>
            <a:off x="2281238" y="2125663"/>
            <a:ext cx="538162" cy="552450"/>
          </a:xfrm>
          <a:custGeom>
            <a:avLst/>
            <a:gdLst>
              <a:gd name="T0" fmla="*/ 2147483647 w 1649"/>
              <a:gd name="T1" fmla="*/ 2147483647 h 1692"/>
              <a:gd name="T2" fmla="*/ 2147483647 w 1649"/>
              <a:gd name="T3" fmla="*/ 2147483647 h 1692"/>
              <a:gd name="T4" fmla="*/ 2147483647 w 1649"/>
              <a:gd name="T5" fmla="*/ 2147483647 h 1692"/>
              <a:gd name="T6" fmla="*/ 2147483647 w 1649"/>
              <a:gd name="T7" fmla="*/ 2147483647 h 1692"/>
              <a:gd name="T8" fmla="*/ 2147483647 w 1649"/>
              <a:gd name="T9" fmla="*/ 2147483647 h 1692"/>
              <a:gd name="T10" fmla="*/ 2147483647 w 1649"/>
              <a:gd name="T11" fmla="*/ 2147483647 h 1692"/>
              <a:gd name="T12" fmla="*/ 2147483647 w 1649"/>
              <a:gd name="T13" fmla="*/ 2147483647 h 1692"/>
              <a:gd name="T14" fmla="*/ 2147483647 w 1649"/>
              <a:gd name="T15" fmla="*/ 2147483647 h 1692"/>
              <a:gd name="T16" fmla="*/ 2147483647 w 1649"/>
              <a:gd name="T17" fmla="*/ 2147483647 h 1692"/>
              <a:gd name="T18" fmla="*/ 2147483647 w 1649"/>
              <a:gd name="T19" fmla="*/ 2147483647 h 1692"/>
              <a:gd name="T20" fmla="*/ 2147483647 w 1649"/>
              <a:gd name="T21" fmla="*/ 2147483647 h 1692"/>
              <a:gd name="T22" fmla="*/ 2147483647 w 1649"/>
              <a:gd name="T23" fmla="*/ 2147483647 h 1692"/>
              <a:gd name="T24" fmla="*/ 2147483647 w 1649"/>
              <a:gd name="T25" fmla="*/ 2147483647 h 1692"/>
              <a:gd name="T26" fmla="*/ 2147483647 w 1649"/>
              <a:gd name="T27" fmla="*/ 2147483647 h 1692"/>
              <a:gd name="T28" fmla="*/ 2147483647 w 1649"/>
              <a:gd name="T29" fmla="*/ 2147483647 h 1692"/>
              <a:gd name="T30" fmla="*/ 0 w 1649"/>
              <a:gd name="T31" fmla="*/ 0 h 169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49"/>
              <a:gd name="T49" fmla="*/ 0 h 1692"/>
              <a:gd name="T50" fmla="*/ 1649 w 1649"/>
              <a:gd name="T51" fmla="*/ 1692 h 169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49" h="1692">
                <a:moveTo>
                  <a:pt x="1648" y="1691"/>
                </a:moveTo>
                <a:lnTo>
                  <a:pt x="1583" y="1545"/>
                </a:lnTo>
                <a:lnTo>
                  <a:pt x="1511" y="1403"/>
                </a:lnTo>
                <a:lnTo>
                  <a:pt x="1432" y="1264"/>
                </a:lnTo>
                <a:lnTo>
                  <a:pt x="1345" y="1130"/>
                </a:lnTo>
                <a:lnTo>
                  <a:pt x="1251" y="999"/>
                </a:lnTo>
                <a:lnTo>
                  <a:pt x="1151" y="874"/>
                </a:lnTo>
                <a:lnTo>
                  <a:pt x="1045" y="753"/>
                </a:lnTo>
                <a:lnTo>
                  <a:pt x="932" y="638"/>
                </a:lnTo>
                <a:lnTo>
                  <a:pt x="814" y="528"/>
                </a:lnTo>
                <a:lnTo>
                  <a:pt x="690" y="424"/>
                </a:lnTo>
                <a:lnTo>
                  <a:pt x="561" y="326"/>
                </a:lnTo>
                <a:lnTo>
                  <a:pt x="428" y="235"/>
                </a:lnTo>
                <a:lnTo>
                  <a:pt x="289" y="150"/>
                </a:lnTo>
                <a:lnTo>
                  <a:pt x="147" y="72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>
              <a:latin typeface="Calibri"/>
              <a:cs typeface="Calibri"/>
            </a:endParaRPr>
          </a:p>
        </p:txBody>
      </p:sp>
      <p:sp>
        <p:nvSpPr>
          <p:cNvPr id="105487" name="Freeform 8"/>
          <p:cNvSpPr>
            <a:spLocks/>
          </p:cNvSpPr>
          <p:nvPr/>
        </p:nvSpPr>
        <p:spPr bwMode="auto">
          <a:xfrm>
            <a:off x="820738" y="2125663"/>
            <a:ext cx="542925" cy="561975"/>
          </a:xfrm>
          <a:custGeom>
            <a:avLst/>
            <a:gdLst>
              <a:gd name="T0" fmla="*/ 2147483647 w 1661"/>
              <a:gd name="T1" fmla="*/ 0 h 1719"/>
              <a:gd name="T2" fmla="*/ 2147483647 w 1661"/>
              <a:gd name="T3" fmla="*/ 2147483647 h 1719"/>
              <a:gd name="T4" fmla="*/ 2147483647 w 1661"/>
              <a:gd name="T5" fmla="*/ 2147483647 h 1719"/>
              <a:gd name="T6" fmla="*/ 2147483647 w 1661"/>
              <a:gd name="T7" fmla="*/ 2147483647 h 1719"/>
              <a:gd name="T8" fmla="*/ 2147483647 w 1661"/>
              <a:gd name="T9" fmla="*/ 2147483647 h 1719"/>
              <a:gd name="T10" fmla="*/ 2147483647 w 1661"/>
              <a:gd name="T11" fmla="*/ 2147483647 h 1719"/>
              <a:gd name="T12" fmla="*/ 2147483647 w 1661"/>
              <a:gd name="T13" fmla="*/ 2147483647 h 1719"/>
              <a:gd name="T14" fmla="*/ 2147483647 w 1661"/>
              <a:gd name="T15" fmla="*/ 2147483647 h 1719"/>
              <a:gd name="T16" fmla="*/ 2147483647 w 1661"/>
              <a:gd name="T17" fmla="*/ 2147483647 h 1719"/>
              <a:gd name="T18" fmla="*/ 2147483647 w 1661"/>
              <a:gd name="T19" fmla="*/ 2147483647 h 1719"/>
              <a:gd name="T20" fmla="*/ 2147483647 w 1661"/>
              <a:gd name="T21" fmla="*/ 2147483647 h 1719"/>
              <a:gd name="T22" fmla="*/ 2147483647 w 1661"/>
              <a:gd name="T23" fmla="*/ 2147483647 h 1719"/>
              <a:gd name="T24" fmla="*/ 2147483647 w 1661"/>
              <a:gd name="T25" fmla="*/ 2147483647 h 1719"/>
              <a:gd name="T26" fmla="*/ 2147483647 w 1661"/>
              <a:gd name="T27" fmla="*/ 2147483647 h 1719"/>
              <a:gd name="T28" fmla="*/ 2147483647 w 1661"/>
              <a:gd name="T29" fmla="*/ 2147483647 h 1719"/>
              <a:gd name="T30" fmla="*/ 0 w 1661"/>
              <a:gd name="T31" fmla="*/ 2147483647 h 171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61"/>
              <a:gd name="T49" fmla="*/ 0 h 1719"/>
              <a:gd name="T50" fmla="*/ 1661 w 1661"/>
              <a:gd name="T51" fmla="*/ 1719 h 171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61" h="1719">
                <a:moveTo>
                  <a:pt x="1660" y="0"/>
                </a:moveTo>
                <a:lnTo>
                  <a:pt x="1512" y="72"/>
                </a:lnTo>
                <a:lnTo>
                  <a:pt x="1367" y="152"/>
                </a:lnTo>
                <a:lnTo>
                  <a:pt x="1227" y="238"/>
                </a:lnTo>
                <a:lnTo>
                  <a:pt x="1092" y="331"/>
                </a:lnTo>
                <a:lnTo>
                  <a:pt x="962" y="430"/>
                </a:lnTo>
                <a:lnTo>
                  <a:pt x="837" y="536"/>
                </a:lnTo>
                <a:lnTo>
                  <a:pt x="717" y="648"/>
                </a:lnTo>
                <a:lnTo>
                  <a:pt x="604" y="765"/>
                </a:lnTo>
                <a:lnTo>
                  <a:pt x="497" y="888"/>
                </a:lnTo>
                <a:lnTo>
                  <a:pt x="396" y="1015"/>
                </a:lnTo>
                <a:lnTo>
                  <a:pt x="303" y="1148"/>
                </a:lnTo>
                <a:lnTo>
                  <a:pt x="216" y="1285"/>
                </a:lnTo>
                <a:lnTo>
                  <a:pt x="137" y="1426"/>
                </a:lnTo>
                <a:lnTo>
                  <a:pt x="65" y="1570"/>
                </a:lnTo>
                <a:lnTo>
                  <a:pt x="0" y="1718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>
              <a:latin typeface="Calibri"/>
              <a:cs typeface="Calibri"/>
            </a:endParaRPr>
          </a:p>
        </p:txBody>
      </p:sp>
      <p:sp>
        <p:nvSpPr>
          <p:cNvPr id="105488" name="Freeform 9"/>
          <p:cNvSpPr>
            <a:spLocks/>
          </p:cNvSpPr>
          <p:nvPr/>
        </p:nvSpPr>
        <p:spPr bwMode="auto">
          <a:xfrm>
            <a:off x="2378075" y="3389313"/>
            <a:ext cx="465138" cy="566737"/>
          </a:xfrm>
          <a:custGeom>
            <a:avLst/>
            <a:gdLst>
              <a:gd name="T0" fmla="*/ 0 w 1427"/>
              <a:gd name="T1" fmla="*/ 2147483647 h 1737"/>
              <a:gd name="T2" fmla="*/ 2147483647 w 1427"/>
              <a:gd name="T3" fmla="*/ 2147483647 h 1737"/>
              <a:gd name="T4" fmla="*/ 2147483647 w 1427"/>
              <a:gd name="T5" fmla="*/ 2147483647 h 1737"/>
              <a:gd name="T6" fmla="*/ 2147483647 w 1427"/>
              <a:gd name="T7" fmla="*/ 2147483647 h 1737"/>
              <a:gd name="T8" fmla="*/ 2147483647 w 1427"/>
              <a:gd name="T9" fmla="*/ 2147483647 h 1737"/>
              <a:gd name="T10" fmla="*/ 2147483647 w 1427"/>
              <a:gd name="T11" fmla="*/ 2147483647 h 1737"/>
              <a:gd name="T12" fmla="*/ 2147483647 w 1427"/>
              <a:gd name="T13" fmla="*/ 2147483647 h 1737"/>
              <a:gd name="T14" fmla="*/ 2147483647 w 1427"/>
              <a:gd name="T15" fmla="*/ 2147483647 h 1737"/>
              <a:gd name="T16" fmla="*/ 2147483647 w 1427"/>
              <a:gd name="T17" fmla="*/ 2147483647 h 1737"/>
              <a:gd name="T18" fmla="*/ 2147483647 w 1427"/>
              <a:gd name="T19" fmla="*/ 2147483647 h 1737"/>
              <a:gd name="T20" fmla="*/ 2147483647 w 1427"/>
              <a:gd name="T21" fmla="*/ 2147483647 h 1737"/>
              <a:gd name="T22" fmla="*/ 2147483647 w 1427"/>
              <a:gd name="T23" fmla="*/ 2147483647 h 1737"/>
              <a:gd name="T24" fmla="*/ 2147483647 w 1427"/>
              <a:gd name="T25" fmla="*/ 2147483647 h 1737"/>
              <a:gd name="T26" fmla="*/ 2147483647 w 1427"/>
              <a:gd name="T27" fmla="*/ 2147483647 h 1737"/>
              <a:gd name="T28" fmla="*/ 2147483647 w 1427"/>
              <a:gd name="T29" fmla="*/ 2147483647 h 1737"/>
              <a:gd name="T30" fmla="*/ 2147483647 w 1427"/>
              <a:gd name="T31" fmla="*/ 0 h 173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427"/>
              <a:gd name="T49" fmla="*/ 0 h 1737"/>
              <a:gd name="T50" fmla="*/ 1427 w 1427"/>
              <a:gd name="T51" fmla="*/ 1737 h 173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427" h="1737">
                <a:moveTo>
                  <a:pt x="0" y="1736"/>
                </a:moveTo>
                <a:lnTo>
                  <a:pt x="132" y="1655"/>
                </a:lnTo>
                <a:lnTo>
                  <a:pt x="259" y="1568"/>
                </a:lnTo>
                <a:lnTo>
                  <a:pt x="382" y="1475"/>
                </a:lnTo>
                <a:lnTo>
                  <a:pt x="501" y="1377"/>
                </a:lnTo>
                <a:lnTo>
                  <a:pt x="614" y="1273"/>
                </a:lnTo>
                <a:lnTo>
                  <a:pt x="722" y="1164"/>
                </a:lnTo>
                <a:lnTo>
                  <a:pt x="825" y="1050"/>
                </a:lnTo>
                <a:lnTo>
                  <a:pt x="922" y="932"/>
                </a:lnTo>
                <a:lnTo>
                  <a:pt x="1013" y="810"/>
                </a:lnTo>
                <a:lnTo>
                  <a:pt x="1098" y="683"/>
                </a:lnTo>
                <a:lnTo>
                  <a:pt x="1177" y="553"/>
                </a:lnTo>
                <a:lnTo>
                  <a:pt x="1249" y="419"/>
                </a:lnTo>
                <a:lnTo>
                  <a:pt x="1315" y="282"/>
                </a:lnTo>
                <a:lnTo>
                  <a:pt x="1374" y="142"/>
                </a:lnTo>
                <a:lnTo>
                  <a:pt x="1426" y="0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>
              <a:latin typeface="Calibri"/>
              <a:cs typeface="Calibri"/>
            </a:endParaRPr>
          </a:p>
        </p:txBody>
      </p:sp>
      <p:sp>
        <p:nvSpPr>
          <p:cNvPr id="105489" name="Text Box 10"/>
          <p:cNvSpPr txBox="1">
            <a:spLocks noChangeArrowheads="1"/>
          </p:cNvSpPr>
          <p:nvPr/>
        </p:nvSpPr>
        <p:spPr bwMode="auto">
          <a:xfrm>
            <a:off x="857250" y="2928938"/>
            <a:ext cx="309563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Calibri"/>
                <a:cs typeface="Calibri"/>
              </a:rPr>
              <a:t>a</a:t>
            </a:r>
          </a:p>
        </p:txBody>
      </p:sp>
      <p:sp>
        <p:nvSpPr>
          <p:cNvPr id="105490" name="Text Box 11"/>
          <p:cNvSpPr txBox="1">
            <a:spLocks noChangeArrowheads="1"/>
          </p:cNvSpPr>
          <p:nvPr/>
        </p:nvSpPr>
        <p:spPr bwMode="auto">
          <a:xfrm>
            <a:off x="2625725" y="2916238"/>
            <a:ext cx="1603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Calibri"/>
                <a:cs typeface="Calibri"/>
              </a:rPr>
              <a:t>c</a:t>
            </a:r>
          </a:p>
        </p:txBody>
      </p:sp>
      <p:sp>
        <p:nvSpPr>
          <p:cNvPr id="105491" name="Text Box 12"/>
          <p:cNvSpPr txBox="1">
            <a:spLocks noChangeArrowheads="1"/>
          </p:cNvSpPr>
          <p:nvPr/>
        </p:nvSpPr>
        <p:spPr bwMode="auto">
          <a:xfrm>
            <a:off x="1914525" y="3744913"/>
            <a:ext cx="1555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Calibri"/>
                <a:cs typeface="Calibri"/>
              </a:rPr>
              <a:t>d</a:t>
            </a:r>
          </a:p>
        </p:txBody>
      </p:sp>
      <p:sp>
        <p:nvSpPr>
          <p:cNvPr id="105495" name="Freeform 16"/>
          <p:cNvSpPr>
            <a:spLocks/>
          </p:cNvSpPr>
          <p:nvPr/>
        </p:nvSpPr>
        <p:spPr bwMode="auto">
          <a:xfrm>
            <a:off x="820738" y="3440113"/>
            <a:ext cx="604837" cy="590550"/>
          </a:xfrm>
          <a:custGeom>
            <a:avLst/>
            <a:gdLst>
              <a:gd name="T0" fmla="*/ 0 w 1853"/>
              <a:gd name="T1" fmla="*/ 0 h 1809"/>
              <a:gd name="T2" fmla="*/ 2147483647 w 1853"/>
              <a:gd name="T3" fmla="*/ 2147483647 h 1809"/>
              <a:gd name="T4" fmla="*/ 2147483647 w 1853"/>
              <a:gd name="T5" fmla="*/ 2147483647 h 1809"/>
              <a:gd name="T6" fmla="*/ 2147483647 w 1853"/>
              <a:gd name="T7" fmla="*/ 2147483647 h 1809"/>
              <a:gd name="T8" fmla="*/ 2147483647 w 1853"/>
              <a:gd name="T9" fmla="*/ 2147483647 h 1809"/>
              <a:gd name="T10" fmla="*/ 2147483647 w 1853"/>
              <a:gd name="T11" fmla="*/ 2147483647 h 1809"/>
              <a:gd name="T12" fmla="*/ 2147483647 w 1853"/>
              <a:gd name="T13" fmla="*/ 2147483647 h 1809"/>
              <a:gd name="T14" fmla="*/ 2147483647 w 1853"/>
              <a:gd name="T15" fmla="*/ 2147483647 h 1809"/>
              <a:gd name="T16" fmla="*/ 2147483647 w 1853"/>
              <a:gd name="T17" fmla="*/ 2147483647 h 1809"/>
              <a:gd name="T18" fmla="*/ 2147483647 w 1853"/>
              <a:gd name="T19" fmla="*/ 2147483647 h 1809"/>
              <a:gd name="T20" fmla="*/ 2147483647 w 1853"/>
              <a:gd name="T21" fmla="*/ 2147483647 h 1809"/>
              <a:gd name="T22" fmla="*/ 2147483647 w 1853"/>
              <a:gd name="T23" fmla="*/ 2147483647 h 1809"/>
              <a:gd name="T24" fmla="*/ 2147483647 w 1853"/>
              <a:gd name="T25" fmla="*/ 2147483647 h 1809"/>
              <a:gd name="T26" fmla="*/ 2147483647 w 1853"/>
              <a:gd name="T27" fmla="*/ 2147483647 h 1809"/>
              <a:gd name="T28" fmla="*/ 2147483647 w 1853"/>
              <a:gd name="T29" fmla="*/ 2147483647 h 1809"/>
              <a:gd name="T30" fmla="*/ 2147483647 w 1853"/>
              <a:gd name="T31" fmla="*/ 2147483647 h 180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53"/>
              <a:gd name="T49" fmla="*/ 0 h 1809"/>
              <a:gd name="T50" fmla="*/ 1853 w 1853"/>
              <a:gd name="T51" fmla="*/ 1809 h 180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53" h="1809">
                <a:moveTo>
                  <a:pt x="0" y="0"/>
                </a:moveTo>
                <a:lnTo>
                  <a:pt x="70" y="161"/>
                </a:lnTo>
                <a:lnTo>
                  <a:pt x="148" y="318"/>
                </a:lnTo>
                <a:lnTo>
                  <a:pt x="236" y="470"/>
                </a:lnTo>
                <a:lnTo>
                  <a:pt x="332" y="618"/>
                </a:lnTo>
                <a:lnTo>
                  <a:pt x="436" y="760"/>
                </a:lnTo>
                <a:lnTo>
                  <a:pt x="548" y="897"/>
                </a:lnTo>
                <a:lnTo>
                  <a:pt x="668" y="1028"/>
                </a:lnTo>
                <a:lnTo>
                  <a:pt x="795" y="1152"/>
                </a:lnTo>
                <a:lnTo>
                  <a:pt x="929" y="1269"/>
                </a:lnTo>
                <a:lnTo>
                  <a:pt x="1069" y="1379"/>
                </a:lnTo>
                <a:lnTo>
                  <a:pt x="1216" y="1481"/>
                </a:lnTo>
                <a:lnTo>
                  <a:pt x="1367" y="1575"/>
                </a:lnTo>
                <a:lnTo>
                  <a:pt x="1524" y="1661"/>
                </a:lnTo>
                <a:lnTo>
                  <a:pt x="1686" y="1739"/>
                </a:lnTo>
                <a:lnTo>
                  <a:pt x="1852" y="1808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>
              <a:latin typeface="Calibri"/>
              <a:cs typeface="Calibri"/>
            </a:endParaRPr>
          </a:p>
        </p:txBody>
      </p:sp>
      <p:sp>
        <p:nvSpPr>
          <p:cNvPr id="105497" name="Text Box 18"/>
          <p:cNvSpPr txBox="1">
            <a:spLocks noChangeArrowheads="1"/>
          </p:cNvSpPr>
          <p:nvPr/>
        </p:nvSpPr>
        <p:spPr bwMode="auto">
          <a:xfrm>
            <a:off x="1768475" y="2058988"/>
            <a:ext cx="2603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Calibri"/>
                <a:cs typeface="Calibri"/>
              </a:rPr>
              <a:t>b</a:t>
            </a:r>
          </a:p>
        </p:txBody>
      </p:sp>
      <p:sp>
        <p:nvSpPr>
          <p:cNvPr id="27" name="Freeform 19"/>
          <p:cNvSpPr>
            <a:spLocks/>
          </p:cNvSpPr>
          <p:nvPr/>
        </p:nvSpPr>
        <p:spPr bwMode="auto">
          <a:xfrm>
            <a:off x="5743575" y="2125663"/>
            <a:ext cx="542925" cy="561975"/>
          </a:xfrm>
          <a:custGeom>
            <a:avLst/>
            <a:gdLst>
              <a:gd name="T0" fmla="*/ 2147483647 w 1661"/>
              <a:gd name="T1" fmla="*/ 0 h 1719"/>
              <a:gd name="T2" fmla="*/ 2147483647 w 1661"/>
              <a:gd name="T3" fmla="*/ 2147483647 h 1719"/>
              <a:gd name="T4" fmla="*/ 2147483647 w 1661"/>
              <a:gd name="T5" fmla="*/ 2147483647 h 1719"/>
              <a:gd name="T6" fmla="*/ 2147483647 w 1661"/>
              <a:gd name="T7" fmla="*/ 2147483647 h 1719"/>
              <a:gd name="T8" fmla="*/ 2147483647 w 1661"/>
              <a:gd name="T9" fmla="*/ 2147483647 h 1719"/>
              <a:gd name="T10" fmla="*/ 2147483647 w 1661"/>
              <a:gd name="T11" fmla="*/ 2147483647 h 1719"/>
              <a:gd name="T12" fmla="*/ 2147483647 w 1661"/>
              <a:gd name="T13" fmla="*/ 2147483647 h 1719"/>
              <a:gd name="T14" fmla="*/ 2147483647 w 1661"/>
              <a:gd name="T15" fmla="*/ 2147483647 h 1719"/>
              <a:gd name="T16" fmla="*/ 2147483647 w 1661"/>
              <a:gd name="T17" fmla="*/ 2147483647 h 1719"/>
              <a:gd name="T18" fmla="*/ 2147483647 w 1661"/>
              <a:gd name="T19" fmla="*/ 2147483647 h 1719"/>
              <a:gd name="T20" fmla="*/ 2147483647 w 1661"/>
              <a:gd name="T21" fmla="*/ 2147483647 h 1719"/>
              <a:gd name="T22" fmla="*/ 2147483647 w 1661"/>
              <a:gd name="T23" fmla="*/ 2147483647 h 1719"/>
              <a:gd name="T24" fmla="*/ 2147483647 w 1661"/>
              <a:gd name="T25" fmla="*/ 2147483647 h 1719"/>
              <a:gd name="T26" fmla="*/ 2147483647 w 1661"/>
              <a:gd name="T27" fmla="*/ 2147483647 h 1719"/>
              <a:gd name="T28" fmla="*/ 2147483647 w 1661"/>
              <a:gd name="T29" fmla="*/ 2147483647 h 1719"/>
              <a:gd name="T30" fmla="*/ 0 w 1661"/>
              <a:gd name="T31" fmla="*/ 2147483647 h 171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61"/>
              <a:gd name="T49" fmla="*/ 0 h 1719"/>
              <a:gd name="T50" fmla="*/ 1661 w 1661"/>
              <a:gd name="T51" fmla="*/ 1719 h 171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61" h="1719">
                <a:moveTo>
                  <a:pt x="1660" y="0"/>
                </a:moveTo>
                <a:lnTo>
                  <a:pt x="1512" y="72"/>
                </a:lnTo>
                <a:lnTo>
                  <a:pt x="1367" y="152"/>
                </a:lnTo>
                <a:lnTo>
                  <a:pt x="1227" y="238"/>
                </a:lnTo>
                <a:lnTo>
                  <a:pt x="1092" y="331"/>
                </a:lnTo>
                <a:lnTo>
                  <a:pt x="962" y="430"/>
                </a:lnTo>
                <a:lnTo>
                  <a:pt x="837" y="536"/>
                </a:lnTo>
                <a:lnTo>
                  <a:pt x="717" y="648"/>
                </a:lnTo>
                <a:lnTo>
                  <a:pt x="604" y="765"/>
                </a:lnTo>
                <a:lnTo>
                  <a:pt x="497" y="888"/>
                </a:lnTo>
                <a:lnTo>
                  <a:pt x="396" y="1015"/>
                </a:lnTo>
                <a:lnTo>
                  <a:pt x="303" y="1148"/>
                </a:lnTo>
                <a:lnTo>
                  <a:pt x="216" y="1285"/>
                </a:lnTo>
                <a:lnTo>
                  <a:pt x="137" y="1426"/>
                </a:lnTo>
                <a:lnTo>
                  <a:pt x="65" y="1570"/>
                </a:lnTo>
                <a:lnTo>
                  <a:pt x="0" y="1718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Line 29"/>
          <p:cNvSpPr>
            <a:spLocks noChangeShapeType="1"/>
          </p:cNvSpPr>
          <p:nvPr/>
        </p:nvSpPr>
        <p:spPr bwMode="auto">
          <a:xfrm flipH="1">
            <a:off x="6321425" y="2125663"/>
            <a:ext cx="825500" cy="1892300"/>
          </a:xfrm>
          <a:prstGeom prst="line">
            <a:avLst/>
          </a:prstGeom>
          <a:noFill/>
          <a:ln w="3600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Freeform 20"/>
          <p:cNvSpPr>
            <a:spLocks/>
          </p:cNvSpPr>
          <p:nvPr/>
        </p:nvSpPr>
        <p:spPr bwMode="auto">
          <a:xfrm>
            <a:off x="7300913" y="3389313"/>
            <a:ext cx="466725" cy="566737"/>
          </a:xfrm>
          <a:custGeom>
            <a:avLst/>
            <a:gdLst>
              <a:gd name="T0" fmla="*/ 0 w 1427"/>
              <a:gd name="T1" fmla="*/ 2147483647 h 1737"/>
              <a:gd name="T2" fmla="*/ 2147483647 w 1427"/>
              <a:gd name="T3" fmla="*/ 2147483647 h 1737"/>
              <a:gd name="T4" fmla="*/ 2147483647 w 1427"/>
              <a:gd name="T5" fmla="*/ 2147483647 h 1737"/>
              <a:gd name="T6" fmla="*/ 2147483647 w 1427"/>
              <a:gd name="T7" fmla="*/ 2147483647 h 1737"/>
              <a:gd name="T8" fmla="*/ 2147483647 w 1427"/>
              <a:gd name="T9" fmla="*/ 2147483647 h 1737"/>
              <a:gd name="T10" fmla="*/ 2147483647 w 1427"/>
              <a:gd name="T11" fmla="*/ 2147483647 h 1737"/>
              <a:gd name="T12" fmla="*/ 2147483647 w 1427"/>
              <a:gd name="T13" fmla="*/ 2147483647 h 1737"/>
              <a:gd name="T14" fmla="*/ 2147483647 w 1427"/>
              <a:gd name="T15" fmla="*/ 2147483647 h 1737"/>
              <a:gd name="T16" fmla="*/ 2147483647 w 1427"/>
              <a:gd name="T17" fmla="*/ 2147483647 h 1737"/>
              <a:gd name="T18" fmla="*/ 2147483647 w 1427"/>
              <a:gd name="T19" fmla="*/ 2147483647 h 1737"/>
              <a:gd name="T20" fmla="*/ 2147483647 w 1427"/>
              <a:gd name="T21" fmla="*/ 2147483647 h 1737"/>
              <a:gd name="T22" fmla="*/ 2147483647 w 1427"/>
              <a:gd name="T23" fmla="*/ 2147483647 h 1737"/>
              <a:gd name="T24" fmla="*/ 2147483647 w 1427"/>
              <a:gd name="T25" fmla="*/ 2147483647 h 1737"/>
              <a:gd name="T26" fmla="*/ 2147483647 w 1427"/>
              <a:gd name="T27" fmla="*/ 2147483647 h 1737"/>
              <a:gd name="T28" fmla="*/ 2147483647 w 1427"/>
              <a:gd name="T29" fmla="*/ 2147483647 h 1737"/>
              <a:gd name="T30" fmla="*/ 2147483647 w 1427"/>
              <a:gd name="T31" fmla="*/ 0 h 173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427"/>
              <a:gd name="T49" fmla="*/ 0 h 1737"/>
              <a:gd name="T50" fmla="*/ 1427 w 1427"/>
              <a:gd name="T51" fmla="*/ 1737 h 173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427" h="1737">
                <a:moveTo>
                  <a:pt x="0" y="1736"/>
                </a:moveTo>
                <a:lnTo>
                  <a:pt x="132" y="1655"/>
                </a:lnTo>
                <a:lnTo>
                  <a:pt x="259" y="1568"/>
                </a:lnTo>
                <a:lnTo>
                  <a:pt x="382" y="1475"/>
                </a:lnTo>
                <a:lnTo>
                  <a:pt x="501" y="1377"/>
                </a:lnTo>
                <a:lnTo>
                  <a:pt x="614" y="1273"/>
                </a:lnTo>
                <a:lnTo>
                  <a:pt x="722" y="1164"/>
                </a:lnTo>
                <a:lnTo>
                  <a:pt x="825" y="1050"/>
                </a:lnTo>
                <a:lnTo>
                  <a:pt x="922" y="932"/>
                </a:lnTo>
                <a:lnTo>
                  <a:pt x="1013" y="810"/>
                </a:lnTo>
                <a:lnTo>
                  <a:pt x="1098" y="683"/>
                </a:lnTo>
                <a:lnTo>
                  <a:pt x="1177" y="553"/>
                </a:lnTo>
                <a:lnTo>
                  <a:pt x="1249" y="419"/>
                </a:lnTo>
                <a:lnTo>
                  <a:pt x="1315" y="282"/>
                </a:lnTo>
                <a:lnTo>
                  <a:pt x="1374" y="142"/>
                </a:lnTo>
                <a:lnTo>
                  <a:pt x="1426" y="0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30"/>
          <p:cNvSpPr>
            <a:spLocks noChangeShapeType="1"/>
          </p:cNvSpPr>
          <p:nvPr/>
        </p:nvSpPr>
        <p:spPr bwMode="auto">
          <a:xfrm flipH="1">
            <a:off x="5786438" y="2619375"/>
            <a:ext cx="1922462" cy="892175"/>
          </a:xfrm>
          <a:prstGeom prst="line">
            <a:avLst/>
          </a:prstGeom>
          <a:noFill/>
          <a:ln w="3600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50"/>
          <p:cNvSpPr>
            <a:spLocks noChangeArrowheads="1"/>
          </p:cNvSpPr>
          <p:nvPr/>
        </p:nvSpPr>
        <p:spPr bwMode="auto">
          <a:xfrm>
            <a:off x="914400" y="3657600"/>
            <a:ext cx="296862" cy="322263"/>
          </a:xfrm>
          <a:custGeom>
            <a:avLst/>
            <a:gdLst>
              <a:gd name="T0" fmla="*/ 2147483647 w 780"/>
              <a:gd name="T1" fmla="*/ 0 h 907"/>
              <a:gd name="T2" fmla="*/ 2147483647 w 780"/>
              <a:gd name="T3" fmla="*/ 2147483647 h 907"/>
              <a:gd name="T4" fmla="*/ 2147483647 w 780"/>
              <a:gd name="T5" fmla="*/ 2147483647 h 907"/>
              <a:gd name="T6" fmla="*/ 2147483647 w 780"/>
              <a:gd name="T7" fmla="*/ 2147483647 h 907"/>
              <a:gd name="T8" fmla="*/ 2147483647 w 780"/>
              <a:gd name="T9" fmla="*/ 2147483647 h 907"/>
              <a:gd name="T10" fmla="*/ 2147483647 w 780"/>
              <a:gd name="T11" fmla="*/ 2147483647 h 907"/>
              <a:gd name="T12" fmla="*/ 2147483647 w 780"/>
              <a:gd name="T13" fmla="*/ 2147483647 h 907"/>
              <a:gd name="T14" fmla="*/ 2147483647 w 780"/>
              <a:gd name="T15" fmla="*/ 2147483647 h 907"/>
              <a:gd name="T16" fmla="*/ 0 w 780"/>
              <a:gd name="T17" fmla="*/ 2147483647 h 907"/>
              <a:gd name="T18" fmla="*/ 2147483647 w 780"/>
              <a:gd name="T19" fmla="*/ 2147483647 h 907"/>
              <a:gd name="T20" fmla="*/ 0 w 780"/>
              <a:gd name="T21" fmla="*/ 2147483647 h 907"/>
              <a:gd name="T22" fmla="*/ 2147483647 w 780"/>
              <a:gd name="T23" fmla="*/ 2147483647 h 907"/>
              <a:gd name="T24" fmla="*/ 2147483647 w 780"/>
              <a:gd name="T25" fmla="*/ 0 h 90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780"/>
              <a:gd name="T40" fmla="*/ 0 h 907"/>
              <a:gd name="T41" fmla="*/ 780 w 780"/>
              <a:gd name="T42" fmla="*/ 907 h 90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780" h="907">
                <a:moveTo>
                  <a:pt x="390" y="0"/>
                </a:moveTo>
                <a:lnTo>
                  <a:pt x="492" y="276"/>
                </a:lnTo>
                <a:lnTo>
                  <a:pt x="780" y="228"/>
                </a:lnTo>
                <a:lnTo>
                  <a:pt x="594" y="457"/>
                </a:lnTo>
                <a:lnTo>
                  <a:pt x="780" y="679"/>
                </a:lnTo>
                <a:lnTo>
                  <a:pt x="492" y="631"/>
                </a:lnTo>
                <a:lnTo>
                  <a:pt x="390" y="907"/>
                </a:lnTo>
                <a:lnTo>
                  <a:pt x="288" y="631"/>
                </a:lnTo>
                <a:lnTo>
                  <a:pt x="0" y="679"/>
                </a:lnTo>
                <a:lnTo>
                  <a:pt x="186" y="457"/>
                </a:lnTo>
                <a:lnTo>
                  <a:pt x="0" y="228"/>
                </a:lnTo>
                <a:lnTo>
                  <a:pt x="288" y="276"/>
                </a:lnTo>
                <a:lnTo>
                  <a:pt x="390" y="0"/>
                </a:lnTo>
                <a:close/>
              </a:path>
            </a:pathLst>
          </a:custGeom>
          <a:solidFill>
            <a:srgbClr val="FFFF00"/>
          </a:solidFill>
          <a:ln w="360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Freeform 50"/>
          <p:cNvSpPr>
            <a:spLocks noChangeArrowheads="1"/>
          </p:cNvSpPr>
          <p:nvPr/>
        </p:nvSpPr>
        <p:spPr bwMode="auto">
          <a:xfrm>
            <a:off x="2438400" y="2209800"/>
            <a:ext cx="296862" cy="322263"/>
          </a:xfrm>
          <a:custGeom>
            <a:avLst/>
            <a:gdLst>
              <a:gd name="T0" fmla="*/ 2147483647 w 780"/>
              <a:gd name="T1" fmla="*/ 0 h 907"/>
              <a:gd name="T2" fmla="*/ 2147483647 w 780"/>
              <a:gd name="T3" fmla="*/ 2147483647 h 907"/>
              <a:gd name="T4" fmla="*/ 2147483647 w 780"/>
              <a:gd name="T5" fmla="*/ 2147483647 h 907"/>
              <a:gd name="T6" fmla="*/ 2147483647 w 780"/>
              <a:gd name="T7" fmla="*/ 2147483647 h 907"/>
              <a:gd name="T8" fmla="*/ 2147483647 w 780"/>
              <a:gd name="T9" fmla="*/ 2147483647 h 907"/>
              <a:gd name="T10" fmla="*/ 2147483647 w 780"/>
              <a:gd name="T11" fmla="*/ 2147483647 h 907"/>
              <a:gd name="T12" fmla="*/ 2147483647 w 780"/>
              <a:gd name="T13" fmla="*/ 2147483647 h 907"/>
              <a:gd name="T14" fmla="*/ 2147483647 w 780"/>
              <a:gd name="T15" fmla="*/ 2147483647 h 907"/>
              <a:gd name="T16" fmla="*/ 0 w 780"/>
              <a:gd name="T17" fmla="*/ 2147483647 h 907"/>
              <a:gd name="T18" fmla="*/ 2147483647 w 780"/>
              <a:gd name="T19" fmla="*/ 2147483647 h 907"/>
              <a:gd name="T20" fmla="*/ 0 w 780"/>
              <a:gd name="T21" fmla="*/ 2147483647 h 907"/>
              <a:gd name="T22" fmla="*/ 2147483647 w 780"/>
              <a:gd name="T23" fmla="*/ 2147483647 h 907"/>
              <a:gd name="T24" fmla="*/ 2147483647 w 780"/>
              <a:gd name="T25" fmla="*/ 0 h 90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780"/>
              <a:gd name="T40" fmla="*/ 0 h 907"/>
              <a:gd name="T41" fmla="*/ 780 w 780"/>
              <a:gd name="T42" fmla="*/ 907 h 90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780" h="907">
                <a:moveTo>
                  <a:pt x="390" y="0"/>
                </a:moveTo>
                <a:lnTo>
                  <a:pt x="492" y="276"/>
                </a:lnTo>
                <a:lnTo>
                  <a:pt x="780" y="228"/>
                </a:lnTo>
                <a:lnTo>
                  <a:pt x="594" y="457"/>
                </a:lnTo>
                <a:lnTo>
                  <a:pt x="780" y="679"/>
                </a:lnTo>
                <a:lnTo>
                  <a:pt x="492" y="631"/>
                </a:lnTo>
                <a:lnTo>
                  <a:pt x="390" y="907"/>
                </a:lnTo>
                <a:lnTo>
                  <a:pt x="288" y="631"/>
                </a:lnTo>
                <a:lnTo>
                  <a:pt x="0" y="679"/>
                </a:lnTo>
                <a:lnTo>
                  <a:pt x="186" y="457"/>
                </a:lnTo>
                <a:lnTo>
                  <a:pt x="0" y="228"/>
                </a:lnTo>
                <a:lnTo>
                  <a:pt x="288" y="276"/>
                </a:lnTo>
                <a:lnTo>
                  <a:pt x="390" y="0"/>
                </a:lnTo>
                <a:close/>
              </a:path>
            </a:pathLst>
          </a:custGeom>
          <a:solidFill>
            <a:srgbClr val="FFFF00"/>
          </a:solidFill>
          <a:ln w="360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14300" y="5029200"/>
            <a:ext cx="8915400" cy="753283"/>
          </a:xfrm>
          <a:prstGeom prst="rect">
            <a:avLst/>
          </a:prstGeom>
          <a:solidFill>
            <a:srgbClr val="C6D9F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69000"/>
              </a:lnSpc>
              <a:buClr>
                <a:srgbClr val="000000"/>
              </a:buClr>
              <a:buSzPct val="45000"/>
            </a:pPr>
            <a:r>
              <a:rPr lang="en-GB" sz="3000" dirty="0">
                <a:solidFill>
                  <a:srgbClr val="000000"/>
                </a:solidFill>
                <a:cs typeface="Calibri"/>
              </a:rPr>
              <a:t>A reversal deletes two red edges and replaces them by </a:t>
            </a:r>
            <a:r>
              <a:rPr lang="en-GB" sz="3000" dirty="0" smtClean="0">
                <a:solidFill>
                  <a:srgbClr val="000000"/>
                </a:solidFill>
                <a:cs typeface="Calibri"/>
              </a:rPr>
              <a:t>two other </a:t>
            </a:r>
            <a:r>
              <a:rPr lang="en-GB" sz="3000" dirty="0">
                <a:solidFill>
                  <a:srgbClr val="000000"/>
                </a:solidFill>
                <a:cs typeface="Calibri"/>
              </a:rPr>
              <a:t>red edges (on the same 4 nodes</a:t>
            </a:r>
            <a:r>
              <a:rPr lang="en-GB" sz="3000" dirty="0" smtClean="0">
                <a:solidFill>
                  <a:srgbClr val="000000"/>
                </a:solidFill>
                <a:cs typeface="Calibri"/>
              </a:rPr>
              <a:t>)</a:t>
            </a:r>
            <a:endParaRPr lang="en-GB" sz="3000" dirty="0">
              <a:solidFill>
                <a:srgbClr val="0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43050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Freeform 27"/>
          <p:cNvSpPr>
            <a:spLocks/>
          </p:cNvSpPr>
          <p:nvPr/>
        </p:nvSpPr>
        <p:spPr bwMode="auto">
          <a:xfrm>
            <a:off x="5672138" y="2719388"/>
            <a:ext cx="73025" cy="752475"/>
          </a:xfrm>
          <a:custGeom>
            <a:avLst/>
            <a:gdLst>
              <a:gd name="T0" fmla="*/ 2147483647 w 226"/>
              <a:gd name="T1" fmla="*/ 0 h 2308"/>
              <a:gd name="T2" fmla="*/ 2147483647 w 226"/>
              <a:gd name="T3" fmla="*/ 2147483647 h 2308"/>
              <a:gd name="T4" fmla="*/ 2147483647 w 226"/>
              <a:gd name="T5" fmla="*/ 2147483647 h 2308"/>
              <a:gd name="T6" fmla="*/ 2147483647 w 226"/>
              <a:gd name="T7" fmla="*/ 2147483647 h 2308"/>
              <a:gd name="T8" fmla="*/ 2147483647 w 226"/>
              <a:gd name="T9" fmla="*/ 2147483647 h 2308"/>
              <a:gd name="T10" fmla="*/ 2147483647 w 226"/>
              <a:gd name="T11" fmla="*/ 2147483647 h 2308"/>
              <a:gd name="T12" fmla="*/ 2147483647 w 226"/>
              <a:gd name="T13" fmla="*/ 2147483647 h 2308"/>
              <a:gd name="T14" fmla="*/ 0 w 226"/>
              <a:gd name="T15" fmla="*/ 2147483647 h 2308"/>
              <a:gd name="T16" fmla="*/ 0 w 226"/>
              <a:gd name="T17" fmla="*/ 2147483647 h 2308"/>
              <a:gd name="T18" fmla="*/ 2147483647 w 226"/>
              <a:gd name="T19" fmla="*/ 2147483647 h 2308"/>
              <a:gd name="T20" fmla="*/ 2147483647 w 226"/>
              <a:gd name="T21" fmla="*/ 2147483647 h 2308"/>
              <a:gd name="T22" fmla="*/ 2147483647 w 226"/>
              <a:gd name="T23" fmla="*/ 2147483647 h 2308"/>
              <a:gd name="T24" fmla="*/ 2147483647 w 226"/>
              <a:gd name="T25" fmla="*/ 2147483647 h 2308"/>
              <a:gd name="T26" fmla="*/ 2147483647 w 226"/>
              <a:gd name="T27" fmla="*/ 2147483647 h 2308"/>
              <a:gd name="T28" fmla="*/ 2147483647 w 226"/>
              <a:gd name="T29" fmla="*/ 2147483647 h 2308"/>
              <a:gd name="T30" fmla="*/ 2147483647 w 226"/>
              <a:gd name="T31" fmla="*/ 2147483647 h 230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26"/>
              <a:gd name="T49" fmla="*/ 0 h 2308"/>
              <a:gd name="T50" fmla="*/ 226 w 226"/>
              <a:gd name="T51" fmla="*/ 2308 h 230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26" h="2308">
                <a:moveTo>
                  <a:pt x="225" y="0"/>
                </a:moveTo>
                <a:lnTo>
                  <a:pt x="170" y="148"/>
                </a:lnTo>
                <a:lnTo>
                  <a:pt x="122" y="299"/>
                </a:lnTo>
                <a:lnTo>
                  <a:pt x="82" y="451"/>
                </a:lnTo>
                <a:lnTo>
                  <a:pt x="49" y="605"/>
                </a:lnTo>
                <a:lnTo>
                  <a:pt x="25" y="761"/>
                </a:lnTo>
                <a:lnTo>
                  <a:pt x="9" y="917"/>
                </a:lnTo>
                <a:lnTo>
                  <a:pt x="0" y="1075"/>
                </a:lnTo>
                <a:lnTo>
                  <a:pt x="0" y="1232"/>
                </a:lnTo>
                <a:lnTo>
                  <a:pt x="8" y="1389"/>
                </a:lnTo>
                <a:lnTo>
                  <a:pt x="23" y="1546"/>
                </a:lnTo>
                <a:lnTo>
                  <a:pt x="47" y="1701"/>
                </a:lnTo>
                <a:lnTo>
                  <a:pt x="79" y="1856"/>
                </a:lnTo>
                <a:lnTo>
                  <a:pt x="118" y="2008"/>
                </a:lnTo>
                <a:lnTo>
                  <a:pt x="166" y="2159"/>
                </a:lnTo>
                <a:lnTo>
                  <a:pt x="221" y="2307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19810" name="Freeform 26"/>
          <p:cNvSpPr>
            <a:spLocks/>
          </p:cNvSpPr>
          <p:nvPr/>
        </p:nvSpPr>
        <p:spPr bwMode="auto">
          <a:xfrm>
            <a:off x="6361113" y="3946525"/>
            <a:ext cx="973137" cy="160338"/>
          </a:xfrm>
          <a:custGeom>
            <a:avLst/>
            <a:gdLst>
              <a:gd name="T0" fmla="*/ 0 w 2983"/>
              <a:gd name="T1" fmla="*/ 2147483647 h 492"/>
              <a:gd name="T2" fmla="*/ 2147483647 w 2983"/>
              <a:gd name="T3" fmla="*/ 2147483647 h 492"/>
              <a:gd name="T4" fmla="*/ 2147483647 w 2983"/>
              <a:gd name="T5" fmla="*/ 2147483647 h 492"/>
              <a:gd name="T6" fmla="*/ 2147483647 w 2983"/>
              <a:gd name="T7" fmla="*/ 2147483647 h 492"/>
              <a:gd name="T8" fmla="*/ 2147483647 w 2983"/>
              <a:gd name="T9" fmla="*/ 2147483647 h 492"/>
              <a:gd name="T10" fmla="*/ 2147483647 w 2983"/>
              <a:gd name="T11" fmla="*/ 2147483647 h 492"/>
              <a:gd name="T12" fmla="*/ 2147483647 w 2983"/>
              <a:gd name="T13" fmla="*/ 2147483647 h 492"/>
              <a:gd name="T14" fmla="*/ 2147483647 w 2983"/>
              <a:gd name="T15" fmla="*/ 2147483647 h 492"/>
              <a:gd name="T16" fmla="*/ 2147483647 w 2983"/>
              <a:gd name="T17" fmla="*/ 2147483647 h 492"/>
              <a:gd name="T18" fmla="*/ 2147483647 w 2983"/>
              <a:gd name="T19" fmla="*/ 2147483647 h 492"/>
              <a:gd name="T20" fmla="*/ 2147483647 w 2983"/>
              <a:gd name="T21" fmla="*/ 2147483647 h 492"/>
              <a:gd name="T22" fmla="*/ 2147483647 w 2983"/>
              <a:gd name="T23" fmla="*/ 2147483647 h 492"/>
              <a:gd name="T24" fmla="*/ 2147483647 w 2983"/>
              <a:gd name="T25" fmla="*/ 2147483647 h 492"/>
              <a:gd name="T26" fmla="*/ 2147483647 w 2983"/>
              <a:gd name="T27" fmla="*/ 2147483647 h 492"/>
              <a:gd name="T28" fmla="*/ 2147483647 w 2983"/>
              <a:gd name="T29" fmla="*/ 2147483647 h 492"/>
              <a:gd name="T30" fmla="*/ 2147483647 w 2983"/>
              <a:gd name="T31" fmla="*/ 2147483647 h 492"/>
              <a:gd name="T32" fmla="*/ 2147483647 w 2983"/>
              <a:gd name="T33" fmla="*/ 2147483647 h 492"/>
              <a:gd name="T34" fmla="*/ 2147483647 w 2983"/>
              <a:gd name="T35" fmla="*/ 2147483647 h 492"/>
              <a:gd name="T36" fmla="*/ 2147483647 w 2983"/>
              <a:gd name="T37" fmla="*/ 0 h 49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983"/>
              <a:gd name="T58" fmla="*/ 0 h 492"/>
              <a:gd name="T59" fmla="*/ 2983 w 2983"/>
              <a:gd name="T60" fmla="*/ 492 h 492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983" h="492">
                <a:moveTo>
                  <a:pt x="0" y="261"/>
                </a:moveTo>
                <a:lnTo>
                  <a:pt x="162" y="319"/>
                </a:lnTo>
                <a:lnTo>
                  <a:pt x="326" y="369"/>
                </a:lnTo>
                <a:lnTo>
                  <a:pt x="494" y="411"/>
                </a:lnTo>
                <a:lnTo>
                  <a:pt x="663" y="444"/>
                </a:lnTo>
                <a:lnTo>
                  <a:pt x="834" y="468"/>
                </a:lnTo>
                <a:lnTo>
                  <a:pt x="1006" y="484"/>
                </a:lnTo>
                <a:lnTo>
                  <a:pt x="1178" y="491"/>
                </a:lnTo>
                <a:lnTo>
                  <a:pt x="1351" y="489"/>
                </a:lnTo>
                <a:lnTo>
                  <a:pt x="1523" y="478"/>
                </a:lnTo>
                <a:lnTo>
                  <a:pt x="1695" y="459"/>
                </a:lnTo>
                <a:lnTo>
                  <a:pt x="1865" y="431"/>
                </a:lnTo>
                <a:lnTo>
                  <a:pt x="2034" y="394"/>
                </a:lnTo>
                <a:lnTo>
                  <a:pt x="2200" y="349"/>
                </a:lnTo>
                <a:lnTo>
                  <a:pt x="2363" y="295"/>
                </a:lnTo>
                <a:lnTo>
                  <a:pt x="2524" y="233"/>
                </a:lnTo>
                <a:lnTo>
                  <a:pt x="2681" y="163"/>
                </a:lnTo>
                <a:lnTo>
                  <a:pt x="2834" y="86"/>
                </a:lnTo>
                <a:lnTo>
                  <a:pt x="2982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19811" name="Freeform 25"/>
          <p:cNvSpPr>
            <a:spLocks/>
          </p:cNvSpPr>
          <p:nvPr/>
        </p:nvSpPr>
        <p:spPr bwMode="auto">
          <a:xfrm>
            <a:off x="7732713" y="2674938"/>
            <a:ext cx="85725" cy="722312"/>
          </a:xfrm>
          <a:custGeom>
            <a:avLst/>
            <a:gdLst>
              <a:gd name="T0" fmla="*/ 2147483647 w 266"/>
              <a:gd name="T1" fmla="*/ 2147483647 h 2212"/>
              <a:gd name="T2" fmla="*/ 2147483647 w 266"/>
              <a:gd name="T3" fmla="*/ 2147483647 h 2212"/>
              <a:gd name="T4" fmla="*/ 2147483647 w 266"/>
              <a:gd name="T5" fmla="*/ 2147483647 h 2212"/>
              <a:gd name="T6" fmla="*/ 2147483647 w 266"/>
              <a:gd name="T7" fmla="*/ 2147483647 h 2212"/>
              <a:gd name="T8" fmla="*/ 2147483647 w 266"/>
              <a:gd name="T9" fmla="*/ 2147483647 h 2212"/>
              <a:gd name="T10" fmla="*/ 2147483647 w 266"/>
              <a:gd name="T11" fmla="*/ 2147483647 h 2212"/>
              <a:gd name="T12" fmla="*/ 2147483647 w 266"/>
              <a:gd name="T13" fmla="*/ 2147483647 h 2212"/>
              <a:gd name="T14" fmla="*/ 2147483647 w 266"/>
              <a:gd name="T15" fmla="*/ 2147483647 h 2212"/>
              <a:gd name="T16" fmla="*/ 2147483647 w 266"/>
              <a:gd name="T17" fmla="*/ 2147483647 h 2212"/>
              <a:gd name="T18" fmla="*/ 2147483647 w 266"/>
              <a:gd name="T19" fmla="*/ 2147483647 h 2212"/>
              <a:gd name="T20" fmla="*/ 2147483647 w 266"/>
              <a:gd name="T21" fmla="*/ 2147483647 h 2212"/>
              <a:gd name="T22" fmla="*/ 2147483647 w 266"/>
              <a:gd name="T23" fmla="*/ 2147483647 h 2212"/>
              <a:gd name="T24" fmla="*/ 2147483647 w 266"/>
              <a:gd name="T25" fmla="*/ 2147483647 h 2212"/>
              <a:gd name="T26" fmla="*/ 2147483647 w 266"/>
              <a:gd name="T27" fmla="*/ 2147483647 h 2212"/>
              <a:gd name="T28" fmla="*/ 2147483647 w 266"/>
              <a:gd name="T29" fmla="*/ 2147483647 h 2212"/>
              <a:gd name="T30" fmla="*/ 0 w 266"/>
              <a:gd name="T31" fmla="*/ 0 h 221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6"/>
              <a:gd name="T49" fmla="*/ 0 h 2212"/>
              <a:gd name="T50" fmla="*/ 266 w 266"/>
              <a:gd name="T51" fmla="*/ 2212 h 221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6" h="2212">
                <a:moveTo>
                  <a:pt x="113" y="2211"/>
                </a:moveTo>
                <a:lnTo>
                  <a:pt x="157" y="2066"/>
                </a:lnTo>
                <a:lnTo>
                  <a:pt x="193" y="1920"/>
                </a:lnTo>
                <a:lnTo>
                  <a:pt x="222" y="1772"/>
                </a:lnTo>
                <a:lnTo>
                  <a:pt x="244" y="1622"/>
                </a:lnTo>
                <a:lnTo>
                  <a:pt x="258" y="1472"/>
                </a:lnTo>
                <a:lnTo>
                  <a:pt x="265" y="1322"/>
                </a:lnTo>
                <a:lnTo>
                  <a:pt x="265" y="1171"/>
                </a:lnTo>
                <a:lnTo>
                  <a:pt x="257" y="1020"/>
                </a:lnTo>
                <a:lnTo>
                  <a:pt x="242" y="870"/>
                </a:lnTo>
                <a:lnTo>
                  <a:pt x="220" y="721"/>
                </a:lnTo>
                <a:lnTo>
                  <a:pt x="190" y="573"/>
                </a:lnTo>
                <a:lnTo>
                  <a:pt x="153" y="427"/>
                </a:lnTo>
                <a:lnTo>
                  <a:pt x="109" y="282"/>
                </a:lnTo>
                <a:lnTo>
                  <a:pt x="58" y="139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19812" name="Freeform 24"/>
          <p:cNvSpPr>
            <a:spLocks/>
          </p:cNvSpPr>
          <p:nvPr/>
        </p:nvSpPr>
        <p:spPr bwMode="auto">
          <a:xfrm>
            <a:off x="6318250" y="2027238"/>
            <a:ext cx="850900" cy="100012"/>
          </a:xfrm>
          <a:custGeom>
            <a:avLst/>
            <a:gdLst>
              <a:gd name="T0" fmla="*/ 2147483647 w 2604"/>
              <a:gd name="T1" fmla="*/ 2147483647 h 305"/>
              <a:gd name="T2" fmla="*/ 2147483647 w 2604"/>
              <a:gd name="T3" fmla="*/ 2147483647 h 305"/>
              <a:gd name="T4" fmla="*/ 2147483647 w 2604"/>
              <a:gd name="T5" fmla="*/ 2147483647 h 305"/>
              <a:gd name="T6" fmla="*/ 2147483647 w 2604"/>
              <a:gd name="T7" fmla="*/ 2147483647 h 305"/>
              <a:gd name="T8" fmla="*/ 2147483647 w 2604"/>
              <a:gd name="T9" fmla="*/ 2147483647 h 305"/>
              <a:gd name="T10" fmla="*/ 2147483647 w 2604"/>
              <a:gd name="T11" fmla="*/ 2147483647 h 305"/>
              <a:gd name="T12" fmla="*/ 2147483647 w 2604"/>
              <a:gd name="T13" fmla="*/ 2147483647 h 305"/>
              <a:gd name="T14" fmla="*/ 2147483647 w 2604"/>
              <a:gd name="T15" fmla="*/ 0 h 305"/>
              <a:gd name="T16" fmla="*/ 2147483647 w 2604"/>
              <a:gd name="T17" fmla="*/ 2147483647 h 305"/>
              <a:gd name="T18" fmla="*/ 2147483647 w 2604"/>
              <a:gd name="T19" fmla="*/ 2147483647 h 305"/>
              <a:gd name="T20" fmla="*/ 2147483647 w 2604"/>
              <a:gd name="T21" fmla="*/ 2147483647 h 305"/>
              <a:gd name="T22" fmla="*/ 2147483647 w 2604"/>
              <a:gd name="T23" fmla="*/ 2147483647 h 305"/>
              <a:gd name="T24" fmla="*/ 2147483647 w 2604"/>
              <a:gd name="T25" fmla="*/ 2147483647 h 305"/>
              <a:gd name="T26" fmla="*/ 2147483647 w 2604"/>
              <a:gd name="T27" fmla="*/ 2147483647 h 305"/>
              <a:gd name="T28" fmla="*/ 2147483647 w 2604"/>
              <a:gd name="T29" fmla="*/ 2147483647 h 305"/>
              <a:gd name="T30" fmla="*/ 0 w 2604"/>
              <a:gd name="T31" fmla="*/ 2147483647 h 30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04"/>
              <a:gd name="T49" fmla="*/ 0 h 305"/>
              <a:gd name="T50" fmla="*/ 2604 w 2604"/>
              <a:gd name="T51" fmla="*/ 305 h 305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04" h="305">
                <a:moveTo>
                  <a:pt x="2603" y="219"/>
                </a:moveTo>
                <a:lnTo>
                  <a:pt x="2435" y="160"/>
                </a:lnTo>
                <a:lnTo>
                  <a:pt x="2264" y="111"/>
                </a:lnTo>
                <a:lnTo>
                  <a:pt x="2090" y="70"/>
                </a:lnTo>
                <a:lnTo>
                  <a:pt x="1915" y="39"/>
                </a:lnTo>
                <a:lnTo>
                  <a:pt x="1738" y="16"/>
                </a:lnTo>
                <a:lnTo>
                  <a:pt x="1560" y="4"/>
                </a:lnTo>
                <a:lnTo>
                  <a:pt x="1382" y="0"/>
                </a:lnTo>
                <a:lnTo>
                  <a:pt x="1203" y="6"/>
                </a:lnTo>
                <a:lnTo>
                  <a:pt x="1025" y="21"/>
                </a:lnTo>
                <a:lnTo>
                  <a:pt x="849" y="46"/>
                </a:lnTo>
                <a:lnTo>
                  <a:pt x="674" y="79"/>
                </a:lnTo>
                <a:lnTo>
                  <a:pt x="501" y="122"/>
                </a:lnTo>
                <a:lnTo>
                  <a:pt x="330" y="174"/>
                </a:lnTo>
                <a:lnTo>
                  <a:pt x="163" y="235"/>
                </a:lnTo>
                <a:lnTo>
                  <a:pt x="0" y="304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19813" name="Freeform 17"/>
          <p:cNvSpPr>
            <a:spLocks/>
          </p:cNvSpPr>
          <p:nvPr/>
        </p:nvSpPr>
        <p:spPr bwMode="auto">
          <a:xfrm>
            <a:off x="749300" y="2719388"/>
            <a:ext cx="73025" cy="752475"/>
          </a:xfrm>
          <a:custGeom>
            <a:avLst/>
            <a:gdLst>
              <a:gd name="T0" fmla="*/ 2147483647 w 226"/>
              <a:gd name="T1" fmla="*/ 0 h 2308"/>
              <a:gd name="T2" fmla="*/ 2147483647 w 226"/>
              <a:gd name="T3" fmla="*/ 2147483647 h 2308"/>
              <a:gd name="T4" fmla="*/ 2147483647 w 226"/>
              <a:gd name="T5" fmla="*/ 2147483647 h 2308"/>
              <a:gd name="T6" fmla="*/ 2147483647 w 226"/>
              <a:gd name="T7" fmla="*/ 2147483647 h 2308"/>
              <a:gd name="T8" fmla="*/ 2147483647 w 226"/>
              <a:gd name="T9" fmla="*/ 2147483647 h 2308"/>
              <a:gd name="T10" fmla="*/ 2147483647 w 226"/>
              <a:gd name="T11" fmla="*/ 2147483647 h 2308"/>
              <a:gd name="T12" fmla="*/ 2147483647 w 226"/>
              <a:gd name="T13" fmla="*/ 2147483647 h 2308"/>
              <a:gd name="T14" fmla="*/ 0 w 226"/>
              <a:gd name="T15" fmla="*/ 2147483647 h 2308"/>
              <a:gd name="T16" fmla="*/ 0 w 226"/>
              <a:gd name="T17" fmla="*/ 2147483647 h 2308"/>
              <a:gd name="T18" fmla="*/ 2147483647 w 226"/>
              <a:gd name="T19" fmla="*/ 2147483647 h 2308"/>
              <a:gd name="T20" fmla="*/ 2147483647 w 226"/>
              <a:gd name="T21" fmla="*/ 2147483647 h 2308"/>
              <a:gd name="T22" fmla="*/ 2147483647 w 226"/>
              <a:gd name="T23" fmla="*/ 2147483647 h 2308"/>
              <a:gd name="T24" fmla="*/ 2147483647 w 226"/>
              <a:gd name="T25" fmla="*/ 2147483647 h 2308"/>
              <a:gd name="T26" fmla="*/ 2147483647 w 226"/>
              <a:gd name="T27" fmla="*/ 2147483647 h 2308"/>
              <a:gd name="T28" fmla="*/ 2147483647 w 226"/>
              <a:gd name="T29" fmla="*/ 2147483647 h 2308"/>
              <a:gd name="T30" fmla="*/ 2147483647 w 226"/>
              <a:gd name="T31" fmla="*/ 2147483647 h 230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26"/>
              <a:gd name="T49" fmla="*/ 0 h 2308"/>
              <a:gd name="T50" fmla="*/ 226 w 226"/>
              <a:gd name="T51" fmla="*/ 2308 h 230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26" h="2308">
                <a:moveTo>
                  <a:pt x="225" y="0"/>
                </a:moveTo>
                <a:lnTo>
                  <a:pt x="170" y="148"/>
                </a:lnTo>
                <a:lnTo>
                  <a:pt x="122" y="299"/>
                </a:lnTo>
                <a:lnTo>
                  <a:pt x="82" y="451"/>
                </a:lnTo>
                <a:lnTo>
                  <a:pt x="49" y="605"/>
                </a:lnTo>
                <a:lnTo>
                  <a:pt x="25" y="761"/>
                </a:lnTo>
                <a:lnTo>
                  <a:pt x="9" y="917"/>
                </a:lnTo>
                <a:lnTo>
                  <a:pt x="0" y="1075"/>
                </a:lnTo>
                <a:lnTo>
                  <a:pt x="0" y="1232"/>
                </a:lnTo>
                <a:lnTo>
                  <a:pt x="8" y="1389"/>
                </a:lnTo>
                <a:lnTo>
                  <a:pt x="23" y="1546"/>
                </a:lnTo>
                <a:lnTo>
                  <a:pt x="47" y="1701"/>
                </a:lnTo>
                <a:lnTo>
                  <a:pt x="79" y="1856"/>
                </a:lnTo>
                <a:lnTo>
                  <a:pt x="118" y="2008"/>
                </a:lnTo>
                <a:lnTo>
                  <a:pt x="166" y="2159"/>
                </a:lnTo>
                <a:lnTo>
                  <a:pt x="221" y="2307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19814" name="Freeform 15"/>
          <p:cNvSpPr>
            <a:spLocks/>
          </p:cNvSpPr>
          <p:nvPr/>
        </p:nvSpPr>
        <p:spPr bwMode="auto">
          <a:xfrm>
            <a:off x="1452563" y="3946525"/>
            <a:ext cx="973137" cy="160338"/>
          </a:xfrm>
          <a:custGeom>
            <a:avLst/>
            <a:gdLst>
              <a:gd name="T0" fmla="*/ 0 w 2983"/>
              <a:gd name="T1" fmla="*/ 2147483647 h 492"/>
              <a:gd name="T2" fmla="*/ 2147483647 w 2983"/>
              <a:gd name="T3" fmla="*/ 2147483647 h 492"/>
              <a:gd name="T4" fmla="*/ 2147483647 w 2983"/>
              <a:gd name="T5" fmla="*/ 2147483647 h 492"/>
              <a:gd name="T6" fmla="*/ 2147483647 w 2983"/>
              <a:gd name="T7" fmla="*/ 2147483647 h 492"/>
              <a:gd name="T8" fmla="*/ 2147483647 w 2983"/>
              <a:gd name="T9" fmla="*/ 2147483647 h 492"/>
              <a:gd name="T10" fmla="*/ 2147483647 w 2983"/>
              <a:gd name="T11" fmla="*/ 2147483647 h 492"/>
              <a:gd name="T12" fmla="*/ 2147483647 w 2983"/>
              <a:gd name="T13" fmla="*/ 2147483647 h 492"/>
              <a:gd name="T14" fmla="*/ 2147483647 w 2983"/>
              <a:gd name="T15" fmla="*/ 2147483647 h 492"/>
              <a:gd name="T16" fmla="*/ 2147483647 w 2983"/>
              <a:gd name="T17" fmla="*/ 2147483647 h 492"/>
              <a:gd name="T18" fmla="*/ 2147483647 w 2983"/>
              <a:gd name="T19" fmla="*/ 2147483647 h 492"/>
              <a:gd name="T20" fmla="*/ 2147483647 w 2983"/>
              <a:gd name="T21" fmla="*/ 2147483647 h 492"/>
              <a:gd name="T22" fmla="*/ 2147483647 w 2983"/>
              <a:gd name="T23" fmla="*/ 2147483647 h 492"/>
              <a:gd name="T24" fmla="*/ 2147483647 w 2983"/>
              <a:gd name="T25" fmla="*/ 2147483647 h 492"/>
              <a:gd name="T26" fmla="*/ 2147483647 w 2983"/>
              <a:gd name="T27" fmla="*/ 2147483647 h 492"/>
              <a:gd name="T28" fmla="*/ 2147483647 w 2983"/>
              <a:gd name="T29" fmla="*/ 2147483647 h 492"/>
              <a:gd name="T30" fmla="*/ 2147483647 w 2983"/>
              <a:gd name="T31" fmla="*/ 2147483647 h 492"/>
              <a:gd name="T32" fmla="*/ 2147483647 w 2983"/>
              <a:gd name="T33" fmla="*/ 2147483647 h 492"/>
              <a:gd name="T34" fmla="*/ 2147483647 w 2983"/>
              <a:gd name="T35" fmla="*/ 2147483647 h 492"/>
              <a:gd name="T36" fmla="*/ 2147483647 w 2983"/>
              <a:gd name="T37" fmla="*/ 0 h 49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983"/>
              <a:gd name="T58" fmla="*/ 0 h 492"/>
              <a:gd name="T59" fmla="*/ 2983 w 2983"/>
              <a:gd name="T60" fmla="*/ 492 h 492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983" h="492">
                <a:moveTo>
                  <a:pt x="0" y="261"/>
                </a:moveTo>
                <a:lnTo>
                  <a:pt x="162" y="319"/>
                </a:lnTo>
                <a:lnTo>
                  <a:pt x="326" y="369"/>
                </a:lnTo>
                <a:lnTo>
                  <a:pt x="494" y="411"/>
                </a:lnTo>
                <a:lnTo>
                  <a:pt x="663" y="444"/>
                </a:lnTo>
                <a:lnTo>
                  <a:pt x="834" y="468"/>
                </a:lnTo>
                <a:lnTo>
                  <a:pt x="1006" y="484"/>
                </a:lnTo>
                <a:lnTo>
                  <a:pt x="1178" y="491"/>
                </a:lnTo>
                <a:lnTo>
                  <a:pt x="1351" y="489"/>
                </a:lnTo>
                <a:lnTo>
                  <a:pt x="1523" y="478"/>
                </a:lnTo>
                <a:lnTo>
                  <a:pt x="1695" y="459"/>
                </a:lnTo>
                <a:lnTo>
                  <a:pt x="1865" y="431"/>
                </a:lnTo>
                <a:lnTo>
                  <a:pt x="2034" y="394"/>
                </a:lnTo>
                <a:lnTo>
                  <a:pt x="2200" y="349"/>
                </a:lnTo>
                <a:lnTo>
                  <a:pt x="2363" y="295"/>
                </a:lnTo>
                <a:lnTo>
                  <a:pt x="2524" y="233"/>
                </a:lnTo>
                <a:lnTo>
                  <a:pt x="2681" y="163"/>
                </a:lnTo>
                <a:lnTo>
                  <a:pt x="2834" y="86"/>
                </a:lnTo>
                <a:lnTo>
                  <a:pt x="2982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19815" name="Freeform 14"/>
          <p:cNvSpPr>
            <a:spLocks/>
          </p:cNvSpPr>
          <p:nvPr/>
        </p:nvSpPr>
        <p:spPr bwMode="auto">
          <a:xfrm>
            <a:off x="2809875" y="2706688"/>
            <a:ext cx="85725" cy="722312"/>
          </a:xfrm>
          <a:custGeom>
            <a:avLst/>
            <a:gdLst>
              <a:gd name="T0" fmla="*/ 2147483647 w 266"/>
              <a:gd name="T1" fmla="*/ 2147483647 h 2212"/>
              <a:gd name="T2" fmla="*/ 2147483647 w 266"/>
              <a:gd name="T3" fmla="*/ 2147483647 h 2212"/>
              <a:gd name="T4" fmla="*/ 2147483647 w 266"/>
              <a:gd name="T5" fmla="*/ 2147483647 h 2212"/>
              <a:gd name="T6" fmla="*/ 2147483647 w 266"/>
              <a:gd name="T7" fmla="*/ 2147483647 h 2212"/>
              <a:gd name="T8" fmla="*/ 2147483647 w 266"/>
              <a:gd name="T9" fmla="*/ 2147483647 h 2212"/>
              <a:gd name="T10" fmla="*/ 2147483647 w 266"/>
              <a:gd name="T11" fmla="*/ 2147483647 h 2212"/>
              <a:gd name="T12" fmla="*/ 2147483647 w 266"/>
              <a:gd name="T13" fmla="*/ 2147483647 h 2212"/>
              <a:gd name="T14" fmla="*/ 2147483647 w 266"/>
              <a:gd name="T15" fmla="*/ 2147483647 h 2212"/>
              <a:gd name="T16" fmla="*/ 2147483647 w 266"/>
              <a:gd name="T17" fmla="*/ 2147483647 h 2212"/>
              <a:gd name="T18" fmla="*/ 2147483647 w 266"/>
              <a:gd name="T19" fmla="*/ 2147483647 h 2212"/>
              <a:gd name="T20" fmla="*/ 2147483647 w 266"/>
              <a:gd name="T21" fmla="*/ 2147483647 h 2212"/>
              <a:gd name="T22" fmla="*/ 2147483647 w 266"/>
              <a:gd name="T23" fmla="*/ 2147483647 h 2212"/>
              <a:gd name="T24" fmla="*/ 2147483647 w 266"/>
              <a:gd name="T25" fmla="*/ 2147483647 h 2212"/>
              <a:gd name="T26" fmla="*/ 2147483647 w 266"/>
              <a:gd name="T27" fmla="*/ 2147483647 h 2212"/>
              <a:gd name="T28" fmla="*/ 2147483647 w 266"/>
              <a:gd name="T29" fmla="*/ 2147483647 h 2212"/>
              <a:gd name="T30" fmla="*/ 0 w 266"/>
              <a:gd name="T31" fmla="*/ 0 h 221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6"/>
              <a:gd name="T49" fmla="*/ 0 h 2212"/>
              <a:gd name="T50" fmla="*/ 266 w 266"/>
              <a:gd name="T51" fmla="*/ 2212 h 221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6" h="2212">
                <a:moveTo>
                  <a:pt x="113" y="2211"/>
                </a:moveTo>
                <a:lnTo>
                  <a:pt x="157" y="2066"/>
                </a:lnTo>
                <a:lnTo>
                  <a:pt x="193" y="1920"/>
                </a:lnTo>
                <a:lnTo>
                  <a:pt x="222" y="1772"/>
                </a:lnTo>
                <a:lnTo>
                  <a:pt x="244" y="1622"/>
                </a:lnTo>
                <a:lnTo>
                  <a:pt x="258" y="1472"/>
                </a:lnTo>
                <a:lnTo>
                  <a:pt x="265" y="1322"/>
                </a:lnTo>
                <a:lnTo>
                  <a:pt x="265" y="1171"/>
                </a:lnTo>
                <a:lnTo>
                  <a:pt x="257" y="1020"/>
                </a:lnTo>
                <a:lnTo>
                  <a:pt x="242" y="870"/>
                </a:lnTo>
                <a:lnTo>
                  <a:pt x="220" y="721"/>
                </a:lnTo>
                <a:lnTo>
                  <a:pt x="190" y="573"/>
                </a:lnTo>
                <a:lnTo>
                  <a:pt x="153" y="427"/>
                </a:lnTo>
                <a:lnTo>
                  <a:pt x="109" y="282"/>
                </a:lnTo>
                <a:lnTo>
                  <a:pt x="58" y="139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19816" name="Freeform 13"/>
          <p:cNvSpPr>
            <a:spLocks/>
          </p:cNvSpPr>
          <p:nvPr/>
        </p:nvSpPr>
        <p:spPr bwMode="auto">
          <a:xfrm>
            <a:off x="1395413" y="2027238"/>
            <a:ext cx="850900" cy="100012"/>
          </a:xfrm>
          <a:custGeom>
            <a:avLst/>
            <a:gdLst>
              <a:gd name="T0" fmla="*/ 2147483647 w 2604"/>
              <a:gd name="T1" fmla="*/ 2147483647 h 305"/>
              <a:gd name="T2" fmla="*/ 2147483647 w 2604"/>
              <a:gd name="T3" fmla="*/ 2147483647 h 305"/>
              <a:gd name="T4" fmla="*/ 2147483647 w 2604"/>
              <a:gd name="T5" fmla="*/ 2147483647 h 305"/>
              <a:gd name="T6" fmla="*/ 2147483647 w 2604"/>
              <a:gd name="T7" fmla="*/ 2147483647 h 305"/>
              <a:gd name="T8" fmla="*/ 2147483647 w 2604"/>
              <a:gd name="T9" fmla="*/ 2147483647 h 305"/>
              <a:gd name="T10" fmla="*/ 2147483647 w 2604"/>
              <a:gd name="T11" fmla="*/ 2147483647 h 305"/>
              <a:gd name="T12" fmla="*/ 2147483647 w 2604"/>
              <a:gd name="T13" fmla="*/ 2147483647 h 305"/>
              <a:gd name="T14" fmla="*/ 2147483647 w 2604"/>
              <a:gd name="T15" fmla="*/ 0 h 305"/>
              <a:gd name="T16" fmla="*/ 2147483647 w 2604"/>
              <a:gd name="T17" fmla="*/ 2147483647 h 305"/>
              <a:gd name="T18" fmla="*/ 2147483647 w 2604"/>
              <a:gd name="T19" fmla="*/ 2147483647 h 305"/>
              <a:gd name="T20" fmla="*/ 2147483647 w 2604"/>
              <a:gd name="T21" fmla="*/ 2147483647 h 305"/>
              <a:gd name="T22" fmla="*/ 2147483647 w 2604"/>
              <a:gd name="T23" fmla="*/ 2147483647 h 305"/>
              <a:gd name="T24" fmla="*/ 2147483647 w 2604"/>
              <a:gd name="T25" fmla="*/ 2147483647 h 305"/>
              <a:gd name="T26" fmla="*/ 2147483647 w 2604"/>
              <a:gd name="T27" fmla="*/ 2147483647 h 305"/>
              <a:gd name="T28" fmla="*/ 2147483647 w 2604"/>
              <a:gd name="T29" fmla="*/ 2147483647 h 305"/>
              <a:gd name="T30" fmla="*/ 0 w 2604"/>
              <a:gd name="T31" fmla="*/ 2147483647 h 30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04"/>
              <a:gd name="T49" fmla="*/ 0 h 305"/>
              <a:gd name="T50" fmla="*/ 2604 w 2604"/>
              <a:gd name="T51" fmla="*/ 305 h 305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04" h="305">
                <a:moveTo>
                  <a:pt x="2603" y="219"/>
                </a:moveTo>
                <a:lnTo>
                  <a:pt x="2435" y="160"/>
                </a:lnTo>
                <a:lnTo>
                  <a:pt x="2264" y="111"/>
                </a:lnTo>
                <a:lnTo>
                  <a:pt x="2090" y="70"/>
                </a:lnTo>
                <a:lnTo>
                  <a:pt x="1915" y="39"/>
                </a:lnTo>
                <a:lnTo>
                  <a:pt x="1738" y="16"/>
                </a:lnTo>
                <a:lnTo>
                  <a:pt x="1560" y="4"/>
                </a:lnTo>
                <a:lnTo>
                  <a:pt x="1382" y="0"/>
                </a:lnTo>
                <a:lnTo>
                  <a:pt x="1203" y="6"/>
                </a:lnTo>
                <a:lnTo>
                  <a:pt x="1025" y="21"/>
                </a:lnTo>
                <a:lnTo>
                  <a:pt x="849" y="46"/>
                </a:lnTo>
                <a:lnTo>
                  <a:pt x="674" y="79"/>
                </a:lnTo>
                <a:lnTo>
                  <a:pt x="501" y="122"/>
                </a:lnTo>
                <a:lnTo>
                  <a:pt x="330" y="174"/>
                </a:lnTo>
                <a:lnTo>
                  <a:pt x="163" y="235"/>
                </a:lnTo>
                <a:lnTo>
                  <a:pt x="0" y="304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19818" name="Line 3"/>
          <p:cNvSpPr>
            <a:spLocks noChangeShapeType="1"/>
          </p:cNvSpPr>
          <p:nvPr/>
        </p:nvSpPr>
        <p:spPr bwMode="auto">
          <a:xfrm>
            <a:off x="3371850" y="2687638"/>
            <a:ext cx="1727200" cy="1587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19819" name="Text Box 4"/>
          <p:cNvSpPr txBox="1">
            <a:spLocks noChangeArrowheads="1"/>
          </p:cNvSpPr>
          <p:nvPr/>
        </p:nvSpPr>
        <p:spPr bwMode="auto">
          <a:xfrm>
            <a:off x="3665538" y="2378075"/>
            <a:ext cx="1139825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414338" eaLnBrk="0" hangingPunct="0">
              <a:tabLst>
                <a:tab pos="6572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14338" eaLnBrk="0" hangingPunct="0">
              <a:tabLst>
                <a:tab pos="6572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14338" eaLnBrk="0" hangingPunct="0">
              <a:tabLst>
                <a:tab pos="6572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14338" eaLnBrk="0" hangingPunct="0">
              <a:tabLst>
                <a:tab pos="6572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14338" eaLnBrk="0" hangingPunct="0">
              <a:tabLst>
                <a:tab pos="6572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69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800" dirty="0">
                <a:latin typeface="Calibri" charset="0"/>
              </a:rPr>
              <a:t>fission</a:t>
            </a:r>
          </a:p>
        </p:txBody>
      </p:sp>
      <p:sp>
        <p:nvSpPr>
          <p:cNvPr id="119820" name="Text Box 5"/>
          <p:cNvSpPr txBox="1">
            <a:spLocks noChangeArrowheads="1"/>
          </p:cNvSpPr>
          <p:nvPr/>
        </p:nvSpPr>
        <p:spPr bwMode="auto">
          <a:xfrm>
            <a:off x="392113" y="4484688"/>
            <a:ext cx="75501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414338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14338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14338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14338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14338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4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 dirty="0">
                <a:solidFill>
                  <a:srgbClr val="000000"/>
                </a:solidFill>
                <a:latin typeface="FreeMono" charset="0"/>
              </a:rPr>
              <a:t>    P=(+</a:t>
            </a:r>
            <a:r>
              <a:rPr lang="en-GB" sz="2900" i="1" dirty="0" err="1">
                <a:solidFill>
                  <a:srgbClr val="000000"/>
                </a:solidFill>
                <a:latin typeface="FreeMono" charset="0"/>
              </a:rPr>
              <a:t>a-b-c+d</a:t>
            </a:r>
            <a:r>
              <a:rPr lang="en-GB" sz="2900" i="1" dirty="0">
                <a:solidFill>
                  <a:srgbClr val="000000"/>
                </a:solidFill>
                <a:latin typeface="FreeMono" charset="0"/>
              </a:rPr>
              <a:t>)                      </a:t>
            </a:r>
            <a:r>
              <a:rPr lang="en-GB" sz="2900" i="1" dirty="0" smtClean="0">
                <a:solidFill>
                  <a:srgbClr val="000000"/>
                </a:solidFill>
                <a:latin typeface="FreeMono" charset="0"/>
              </a:rPr>
              <a:t> Q= (</a:t>
            </a:r>
            <a:r>
              <a:rPr lang="en-GB" sz="2900" i="1" dirty="0">
                <a:solidFill>
                  <a:srgbClr val="000000"/>
                </a:solidFill>
                <a:latin typeface="FreeMono" charset="0"/>
              </a:rPr>
              <a:t>+a-</a:t>
            </a:r>
            <a:r>
              <a:rPr lang="en-GB" sz="2900" i="1" dirty="0" smtClean="0">
                <a:solidFill>
                  <a:srgbClr val="000000"/>
                </a:solidFill>
                <a:latin typeface="FreeMono" charset="0"/>
              </a:rPr>
              <a:t>b) (-</a:t>
            </a:r>
            <a:r>
              <a:rPr lang="en-GB" sz="2900" i="1" dirty="0" err="1" smtClean="0">
                <a:solidFill>
                  <a:srgbClr val="000000"/>
                </a:solidFill>
                <a:latin typeface="FreeMono" charset="0"/>
              </a:rPr>
              <a:t>c+d</a:t>
            </a:r>
            <a:r>
              <a:rPr lang="en-GB" sz="2900" i="1" dirty="0" smtClean="0">
                <a:solidFill>
                  <a:srgbClr val="000000"/>
                </a:solidFill>
                <a:latin typeface="FreeMono" charset="0"/>
              </a:rPr>
              <a:t>)</a:t>
            </a:r>
            <a:endParaRPr lang="en-GB" sz="2900" i="1" dirty="0">
              <a:solidFill>
                <a:srgbClr val="000000"/>
              </a:solidFill>
              <a:latin typeface="FreeMono" charset="0"/>
            </a:endParaRPr>
          </a:p>
        </p:txBody>
      </p:sp>
      <p:sp>
        <p:nvSpPr>
          <p:cNvPr id="119822" name="Freeform 19"/>
          <p:cNvSpPr>
            <a:spLocks/>
          </p:cNvSpPr>
          <p:nvPr/>
        </p:nvSpPr>
        <p:spPr bwMode="auto">
          <a:xfrm>
            <a:off x="5743575" y="2125663"/>
            <a:ext cx="542925" cy="561975"/>
          </a:xfrm>
          <a:custGeom>
            <a:avLst/>
            <a:gdLst>
              <a:gd name="T0" fmla="*/ 2147483647 w 1661"/>
              <a:gd name="T1" fmla="*/ 0 h 1719"/>
              <a:gd name="T2" fmla="*/ 2147483647 w 1661"/>
              <a:gd name="T3" fmla="*/ 2147483647 h 1719"/>
              <a:gd name="T4" fmla="*/ 2147483647 w 1661"/>
              <a:gd name="T5" fmla="*/ 2147483647 h 1719"/>
              <a:gd name="T6" fmla="*/ 2147483647 w 1661"/>
              <a:gd name="T7" fmla="*/ 2147483647 h 1719"/>
              <a:gd name="T8" fmla="*/ 2147483647 w 1661"/>
              <a:gd name="T9" fmla="*/ 2147483647 h 1719"/>
              <a:gd name="T10" fmla="*/ 2147483647 w 1661"/>
              <a:gd name="T11" fmla="*/ 2147483647 h 1719"/>
              <a:gd name="T12" fmla="*/ 2147483647 w 1661"/>
              <a:gd name="T13" fmla="*/ 2147483647 h 1719"/>
              <a:gd name="T14" fmla="*/ 2147483647 w 1661"/>
              <a:gd name="T15" fmla="*/ 2147483647 h 1719"/>
              <a:gd name="T16" fmla="*/ 2147483647 w 1661"/>
              <a:gd name="T17" fmla="*/ 2147483647 h 1719"/>
              <a:gd name="T18" fmla="*/ 2147483647 w 1661"/>
              <a:gd name="T19" fmla="*/ 2147483647 h 1719"/>
              <a:gd name="T20" fmla="*/ 2147483647 w 1661"/>
              <a:gd name="T21" fmla="*/ 2147483647 h 1719"/>
              <a:gd name="T22" fmla="*/ 2147483647 w 1661"/>
              <a:gd name="T23" fmla="*/ 2147483647 h 1719"/>
              <a:gd name="T24" fmla="*/ 2147483647 w 1661"/>
              <a:gd name="T25" fmla="*/ 2147483647 h 1719"/>
              <a:gd name="T26" fmla="*/ 2147483647 w 1661"/>
              <a:gd name="T27" fmla="*/ 2147483647 h 1719"/>
              <a:gd name="T28" fmla="*/ 2147483647 w 1661"/>
              <a:gd name="T29" fmla="*/ 2147483647 h 1719"/>
              <a:gd name="T30" fmla="*/ 0 w 1661"/>
              <a:gd name="T31" fmla="*/ 2147483647 h 171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61"/>
              <a:gd name="T49" fmla="*/ 0 h 1719"/>
              <a:gd name="T50" fmla="*/ 1661 w 1661"/>
              <a:gd name="T51" fmla="*/ 1719 h 171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61" h="1719">
                <a:moveTo>
                  <a:pt x="1660" y="0"/>
                </a:moveTo>
                <a:lnTo>
                  <a:pt x="1512" y="72"/>
                </a:lnTo>
                <a:lnTo>
                  <a:pt x="1367" y="152"/>
                </a:lnTo>
                <a:lnTo>
                  <a:pt x="1227" y="238"/>
                </a:lnTo>
                <a:lnTo>
                  <a:pt x="1092" y="331"/>
                </a:lnTo>
                <a:lnTo>
                  <a:pt x="962" y="430"/>
                </a:lnTo>
                <a:lnTo>
                  <a:pt x="837" y="536"/>
                </a:lnTo>
                <a:lnTo>
                  <a:pt x="717" y="648"/>
                </a:lnTo>
                <a:lnTo>
                  <a:pt x="604" y="765"/>
                </a:lnTo>
                <a:lnTo>
                  <a:pt x="497" y="888"/>
                </a:lnTo>
                <a:lnTo>
                  <a:pt x="396" y="1015"/>
                </a:lnTo>
                <a:lnTo>
                  <a:pt x="303" y="1148"/>
                </a:lnTo>
                <a:lnTo>
                  <a:pt x="216" y="1285"/>
                </a:lnTo>
                <a:lnTo>
                  <a:pt x="137" y="1426"/>
                </a:lnTo>
                <a:lnTo>
                  <a:pt x="65" y="1570"/>
                </a:lnTo>
                <a:lnTo>
                  <a:pt x="0" y="1718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19823" name="Freeform 20"/>
          <p:cNvSpPr>
            <a:spLocks/>
          </p:cNvSpPr>
          <p:nvPr/>
        </p:nvSpPr>
        <p:spPr bwMode="auto">
          <a:xfrm>
            <a:off x="7300913" y="3389313"/>
            <a:ext cx="466725" cy="566737"/>
          </a:xfrm>
          <a:custGeom>
            <a:avLst/>
            <a:gdLst>
              <a:gd name="T0" fmla="*/ 0 w 1427"/>
              <a:gd name="T1" fmla="*/ 2147483647 h 1737"/>
              <a:gd name="T2" fmla="*/ 2147483647 w 1427"/>
              <a:gd name="T3" fmla="*/ 2147483647 h 1737"/>
              <a:gd name="T4" fmla="*/ 2147483647 w 1427"/>
              <a:gd name="T5" fmla="*/ 2147483647 h 1737"/>
              <a:gd name="T6" fmla="*/ 2147483647 w 1427"/>
              <a:gd name="T7" fmla="*/ 2147483647 h 1737"/>
              <a:gd name="T8" fmla="*/ 2147483647 w 1427"/>
              <a:gd name="T9" fmla="*/ 2147483647 h 1737"/>
              <a:gd name="T10" fmla="*/ 2147483647 w 1427"/>
              <a:gd name="T11" fmla="*/ 2147483647 h 1737"/>
              <a:gd name="T12" fmla="*/ 2147483647 w 1427"/>
              <a:gd name="T13" fmla="*/ 2147483647 h 1737"/>
              <a:gd name="T14" fmla="*/ 2147483647 w 1427"/>
              <a:gd name="T15" fmla="*/ 2147483647 h 1737"/>
              <a:gd name="T16" fmla="*/ 2147483647 w 1427"/>
              <a:gd name="T17" fmla="*/ 2147483647 h 1737"/>
              <a:gd name="T18" fmla="*/ 2147483647 w 1427"/>
              <a:gd name="T19" fmla="*/ 2147483647 h 1737"/>
              <a:gd name="T20" fmla="*/ 2147483647 w 1427"/>
              <a:gd name="T21" fmla="*/ 2147483647 h 1737"/>
              <a:gd name="T22" fmla="*/ 2147483647 w 1427"/>
              <a:gd name="T23" fmla="*/ 2147483647 h 1737"/>
              <a:gd name="T24" fmla="*/ 2147483647 w 1427"/>
              <a:gd name="T25" fmla="*/ 2147483647 h 1737"/>
              <a:gd name="T26" fmla="*/ 2147483647 w 1427"/>
              <a:gd name="T27" fmla="*/ 2147483647 h 1737"/>
              <a:gd name="T28" fmla="*/ 2147483647 w 1427"/>
              <a:gd name="T29" fmla="*/ 2147483647 h 1737"/>
              <a:gd name="T30" fmla="*/ 2147483647 w 1427"/>
              <a:gd name="T31" fmla="*/ 0 h 173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427"/>
              <a:gd name="T49" fmla="*/ 0 h 1737"/>
              <a:gd name="T50" fmla="*/ 1427 w 1427"/>
              <a:gd name="T51" fmla="*/ 1737 h 173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427" h="1737">
                <a:moveTo>
                  <a:pt x="0" y="1736"/>
                </a:moveTo>
                <a:lnTo>
                  <a:pt x="132" y="1655"/>
                </a:lnTo>
                <a:lnTo>
                  <a:pt x="259" y="1568"/>
                </a:lnTo>
                <a:lnTo>
                  <a:pt x="382" y="1475"/>
                </a:lnTo>
                <a:lnTo>
                  <a:pt x="501" y="1377"/>
                </a:lnTo>
                <a:lnTo>
                  <a:pt x="614" y="1273"/>
                </a:lnTo>
                <a:lnTo>
                  <a:pt x="722" y="1164"/>
                </a:lnTo>
                <a:lnTo>
                  <a:pt x="825" y="1050"/>
                </a:lnTo>
                <a:lnTo>
                  <a:pt x="922" y="932"/>
                </a:lnTo>
                <a:lnTo>
                  <a:pt x="1013" y="810"/>
                </a:lnTo>
                <a:lnTo>
                  <a:pt x="1098" y="683"/>
                </a:lnTo>
                <a:lnTo>
                  <a:pt x="1177" y="553"/>
                </a:lnTo>
                <a:lnTo>
                  <a:pt x="1249" y="419"/>
                </a:lnTo>
                <a:lnTo>
                  <a:pt x="1315" y="282"/>
                </a:lnTo>
                <a:lnTo>
                  <a:pt x="1374" y="142"/>
                </a:lnTo>
                <a:lnTo>
                  <a:pt x="1426" y="0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19824" name="Text Box 21"/>
          <p:cNvSpPr txBox="1">
            <a:spLocks noChangeArrowheads="1"/>
          </p:cNvSpPr>
          <p:nvPr/>
        </p:nvSpPr>
        <p:spPr bwMode="auto">
          <a:xfrm>
            <a:off x="5780088" y="2928938"/>
            <a:ext cx="309562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3200" i="1">
                <a:latin typeface="Calibri" charset="0"/>
              </a:rPr>
              <a:t>a</a:t>
            </a:r>
          </a:p>
        </p:txBody>
      </p:sp>
      <p:sp>
        <p:nvSpPr>
          <p:cNvPr id="119825" name="Text Box 22"/>
          <p:cNvSpPr txBox="1">
            <a:spLocks noChangeArrowheads="1"/>
          </p:cNvSpPr>
          <p:nvPr/>
        </p:nvSpPr>
        <p:spPr bwMode="auto">
          <a:xfrm>
            <a:off x="7550150" y="2916238"/>
            <a:ext cx="1603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3200" i="1">
                <a:latin typeface="Calibri" charset="0"/>
              </a:rPr>
              <a:t>c</a:t>
            </a:r>
          </a:p>
        </p:txBody>
      </p:sp>
      <p:sp>
        <p:nvSpPr>
          <p:cNvPr id="119826" name="Text Box 23"/>
          <p:cNvSpPr txBox="1">
            <a:spLocks noChangeArrowheads="1"/>
          </p:cNvSpPr>
          <p:nvPr/>
        </p:nvSpPr>
        <p:spPr bwMode="auto">
          <a:xfrm>
            <a:off x="6748463" y="3754438"/>
            <a:ext cx="1555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3200" i="1">
                <a:latin typeface="Calibri" charset="0"/>
              </a:rPr>
              <a:t>d</a:t>
            </a:r>
          </a:p>
        </p:txBody>
      </p:sp>
      <p:sp>
        <p:nvSpPr>
          <p:cNvPr id="119827" name="Text Box 28"/>
          <p:cNvSpPr txBox="1">
            <a:spLocks noChangeArrowheads="1"/>
          </p:cNvSpPr>
          <p:nvPr/>
        </p:nvSpPr>
        <p:spPr bwMode="auto">
          <a:xfrm>
            <a:off x="6664325" y="2138363"/>
            <a:ext cx="2603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3200" i="1">
                <a:latin typeface="Calibri" charset="0"/>
              </a:rPr>
              <a:t>b</a:t>
            </a:r>
          </a:p>
        </p:txBody>
      </p:sp>
      <p:sp>
        <p:nvSpPr>
          <p:cNvPr id="119828" name="Line 29"/>
          <p:cNvSpPr>
            <a:spLocks noChangeShapeType="1"/>
          </p:cNvSpPr>
          <p:nvPr/>
        </p:nvSpPr>
        <p:spPr bwMode="auto">
          <a:xfrm flipH="1">
            <a:off x="5786438" y="2125663"/>
            <a:ext cx="1360487" cy="1385887"/>
          </a:xfrm>
          <a:prstGeom prst="line">
            <a:avLst/>
          </a:prstGeom>
          <a:noFill/>
          <a:ln w="3600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19829" name="Line 30"/>
          <p:cNvSpPr>
            <a:spLocks noChangeShapeType="1"/>
          </p:cNvSpPr>
          <p:nvPr/>
        </p:nvSpPr>
        <p:spPr bwMode="auto">
          <a:xfrm flipH="1">
            <a:off x="6345238" y="2644775"/>
            <a:ext cx="1365250" cy="1382713"/>
          </a:xfrm>
          <a:prstGeom prst="line">
            <a:avLst/>
          </a:prstGeom>
          <a:noFill/>
          <a:ln w="3600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19830" name="Freeform 7"/>
          <p:cNvSpPr>
            <a:spLocks/>
          </p:cNvSpPr>
          <p:nvPr/>
        </p:nvSpPr>
        <p:spPr bwMode="auto">
          <a:xfrm>
            <a:off x="2281238" y="2125663"/>
            <a:ext cx="538162" cy="552450"/>
          </a:xfrm>
          <a:custGeom>
            <a:avLst/>
            <a:gdLst>
              <a:gd name="T0" fmla="*/ 2147483647 w 1649"/>
              <a:gd name="T1" fmla="*/ 2147483647 h 1692"/>
              <a:gd name="T2" fmla="*/ 2147483647 w 1649"/>
              <a:gd name="T3" fmla="*/ 2147483647 h 1692"/>
              <a:gd name="T4" fmla="*/ 2147483647 w 1649"/>
              <a:gd name="T5" fmla="*/ 2147483647 h 1692"/>
              <a:gd name="T6" fmla="*/ 2147483647 w 1649"/>
              <a:gd name="T7" fmla="*/ 2147483647 h 1692"/>
              <a:gd name="T8" fmla="*/ 2147483647 w 1649"/>
              <a:gd name="T9" fmla="*/ 2147483647 h 1692"/>
              <a:gd name="T10" fmla="*/ 2147483647 w 1649"/>
              <a:gd name="T11" fmla="*/ 2147483647 h 1692"/>
              <a:gd name="T12" fmla="*/ 2147483647 w 1649"/>
              <a:gd name="T13" fmla="*/ 2147483647 h 1692"/>
              <a:gd name="T14" fmla="*/ 2147483647 w 1649"/>
              <a:gd name="T15" fmla="*/ 2147483647 h 1692"/>
              <a:gd name="T16" fmla="*/ 2147483647 w 1649"/>
              <a:gd name="T17" fmla="*/ 2147483647 h 1692"/>
              <a:gd name="T18" fmla="*/ 2147483647 w 1649"/>
              <a:gd name="T19" fmla="*/ 2147483647 h 1692"/>
              <a:gd name="T20" fmla="*/ 2147483647 w 1649"/>
              <a:gd name="T21" fmla="*/ 2147483647 h 1692"/>
              <a:gd name="T22" fmla="*/ 2147483647 w 1649"/>
              <a:gd name="T23" fmla="*/ 2147483647 h 1692"/>
              <a:gd name="T24" fmla="*/ 2147483647 w 1649"/>
              <a:gd name="T25" fmla="*/ 2147483647 h 1692"/>
              <a:gd name="T26" fmla="*/ 2147483647 w 1649"/>
              <a:gd name="T27" fmla="*/ 2147483647 h 1692"/>
              <a:gd name="T28" fmla="*/ 2147483647 w 1649"/>
              <a:gd name="T29" fmla="*/ 2147483647 h 1692"/>
              <a:gd name="T30" fmla="*/ 0 w 1649"/>
              <a:gd name="T31" fmla="*/ 0 h 169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49"/>
              <a:gd name="T49" fmla="*/ 0 h 1692"/>
              <a:gd name="T50" fmla="*/ 1649 w 1649"/>
              <a:gd name="T51" fmla="*/ 1692 h 169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49" h="1692">
                <a:moveTo>
                  <a:pt x="1648" y="1691"/>
                </a:moveTo>
                <a:lnTo>
                  <a:pt x="1583" y="1545"/>
                </a:lnTo>
                <a:lnTo>
                  <a:pt x="1511" y="1403"/>
                </a:lnTo>
                <a:lnTo>
                  <a:pt x="1432" y="1264"/>
                </a:lnTo>
                <a:lnTo>
                  <a:pt x="1345" y="1130"/>
                </a:lnTo>
                <a:lnTo>
                  <a:pt x="1251" y="999"/>
                </a:lnTo>
                <a:lnTo>
                  <a:pt x="1151" y="874"/>
                </a:lnTo>
                <a:lnTo>
                  <a:pt x="1045" y="753"/>
                </a:lnTo>
                <a:lnTo>
                  <a:pt x="932" y="638"/>
                </a:lnTo>
                <a:lnTo>
                  <a:pt x="814" y="528"/>
                </a:lnTo>
                <a:lnTo>
                  <a:pt x="690" y="424"/>
                </a:lnTo>
                <a:lnTo>
                  <a:pt x="561" y="326"/>
                </a:lnTo>
                <a:lnTo>
                  <a:pt x="428" y="235"/>
                </a:lnTo>
                <a:lnTo>
                  <a:pt x="289" y="150"/>
                </a:lnTo>
                <a:lnTo>
                  <a:pt x="147" y="72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19831" name="Freeform 8"/>
          <p:cNvSpPr>
            <a:spLocks/>
          </p:cNvSpPr>
          <p:nvPr/>
        </p:nvSpPr>
        <p:spPr bwMode="auto">
          <a:xfrm>
            <a:off x="820738" y="2125663"/>
            <a:ext cx="542925" cy="561975"/>
          </a:xfrm>
          <a:custGeom>
            <a:avLst/>
            <a:gdLst>
              <a:gd name="T0" fmla="*/ 2147483647 w 1661"/>
              <a:gd name="T1" fmla="*/ 0 h 1719"/>
              <a:gd name="T2" fmla="*/ 2147483647 w 1661"/>
              <a:gd name="T3" fmla="*/ 2147483647 h 1719"/>
              <a:gd name="T4" fmla="*/ 2147483647 w 1661"/>
              <a:gd name="T5" fmla="*/ 2147483647 h 1719"/>
              <a:gd name="T6" fmla="*/ 2147483647 w 1661"/>
              <a:gd name="T7" fmla="*/ 2147483647 h 1719"/>
              <a:gd name="T8" fmla="*/ 2147483647 w 1661"/>
              <a:gd name="T9" fmla="*/ 2147483647 h 1719"/>
              <a:gd name="T10" fmla="*/ 2147483647 w 1661"/>
              <a:gd name="T11" fmla="*/ 2147483647 h 1719"/>
              <a:gd name="T12" fmla="*/ 2147483647 w 1661"/>
              <a:gd name="T13" fmla="*/ 2147483647 h 1719"/>
              <a:gd name="T14" fmla="*/ 2147483647 w 1661"/>
              <a:gd name="T15" fmla="*/ 2147483647 h 1719"/>
              <a:gd name="T16" fmla="*/ 2147483647 w 1661"/>
              <a:gd name="T17" fmla="*/ 2147483647 h 1719"/>
              <a:gd name="T18" fmla="*/ 2147483647 w 1661"/>
              <a:gd name="T19" fmla="*/ 2147483647 h 1719"/>
              <a:gd name="T20" fmla="*/ 2147483647 w 1661"/>
              <a:gd name="T21" fmla="*/ 2147483647 h 1719"/>
              <a:gd name="T22" fmla="*/ 2147483647 w 1661"/>
              <a:gd name="T23" fmla="*/ 2147483647 h 1719"/>
              <a:gd name="T24" fmla="*/ 2147483647 w 1661"/>
              <a:gd name="T25" fmla="*/ 2147483647 h 1719"/>
              <a:gd name="T26" fmla="*/ 2147483647 w 1661"/>
              <a:gd name="T27" fmla="*/ 2147483647 h 1719"/>
              <a:gd name="T28" fmla="*/ 2147483647 w 1661"/>
              <a:gd name="T29" fmla="*/ 2147483647 h 1719"/>
              <a:gd name="T30" fmla="*/ 0 w 1661"/>
              <a:gd name="T31" fmla="*/ 2147483647 h 171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61"/>
              <a:gd name="T49" fmla="*/ 0 h 1719"/>
              <a:gd name="T50" fmla="*/ 1661 w 1661"/>
              <a:gd name="T51" fmla="*/ 1719 h 171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61" h="1719">
                <a:moveTo>
                  <a:pt x="1660" y="0"/>
                </a:moveTo>
                <a:lnTo>
                  <a:pt x="1512" y="72"/>
                </a:lnTo>
                <a:lnTo>
                  <a:pt x="1367" y="152"/>
                </a:lnTo>
                <a:lnTo>
                  <a:pt x="1227" y="238"/>
                </a:lnTo>
                <a:lnTo>
                  <a:pt x="1092" y="331"/>
                </a:lnTo>
                <a:lnTo>
                  <a:pt x="962" y="430"/>
                </a:lnTo>
                <a:lnTo>
                  <a:pt x="837" y="536"/>
                </a:lnTo>
                <a:lnTo>
                  <a:pt x="717" y="648"/>
                </a:lnTo>
                <a:lnTo>
                  <a:pt x="604" y="765"/>
                </a:lnTo>
                <a:lnTo>
                  <a:pt x="497" y="888"/>
                </a:lnTo>
                <a:lnTo>
                  <a:pt x="396" y="1015"/>
                </a:lnTo>
                <a:lnTo>
                  <a:pt x="303" y="1148"/>
                </a:lnTo>
                <a:lnTo>
                  <a:pt x="216" y="1285"/>
                </a:lnTo>
                <a:lnTo>
                  <a:pt x="137" y="1426"/>
                </a:lnTo>
                <a:lnTo>
                  <a:pt x="65" y="1570"/>
                </a:lnTo>
                <a:lnTo>
                  <a:pt x="0" y="1718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19832" name="Freeform 9"/>
          <p:cNvSpPr>
            <a:spLocks/>
          </p:cNvSpPr>
          <p:nvPr/>
        </p:nvSpPr>
        <p:spPr bwMode="auto">
          <a:xfrm>
            <a:off x="2378075" y="3389313"/>
            <a:ext cx="465138" cy="566737"/>
          </a:xfrm>
          <a:custGeom>
            <a:avLst/>
            <a:gdLst>
              <a:gd name="T0" fmla="*/ 0 w 1427"/>
              <a:gd name="T1" fmla="*/ 2147483647 h 1737"/>
              <a:gd name="T2" fmla="*/ 2147483647 w 1427"/>
              <a:gd name="T3" fmla="*/ 2147483647 h 1737"/>
              <a:gd name="T4" fmla="*/ 2147483647 w 1427"/>
              <a:gd name="T5" fmla="*/ 2147483647 h 1737"/>
              <a:gd name="T6" fmla="*/ 2147483647 w 1427"/>
              <a:gd name="T7" fmla="*/ 2147483647 h 1737"/>
              <a:gd name="T8" fmla="*/ 2147483647 w 1427"/>
              <a:gd name="T9" fmla="*/ 2147483647 h 1737"/>
              <a:gd name="T10" fmla="*/ 2147483647 w 1427"/>
              <a:gd name="T11" fmla="*/ 2147483647 h 1737"/>
              <a:gd name="T12" fmla="*/ 2147483647 w 1427"/>
              <a:gd name="T13" fmla="*/ 2147483647 h 1737"/>
              <a:gd name="T14" fmla="*/ 2147483647 w 1427"/>
              <a:gd name="T15" fmla="*/ 2147483647 h 1737"/>
              <a:gd name="T16" fmla="*/ 2147483647 w 1427"/>
              <a:gd name="T17" fmla="*/ 2147483647 h 1737"/>
              <a:gd name="T18" fmla="*/ 2147483647 w 1427"/>
              <a:gd name="T19" fmla="*/ 2147483647 h 1737"/>
              <a:gd name="T20" fmla="*/ 2147483647 w 1427"/>
              <a:gd name="T21" fmla="*/ 2147483647 h 1737"/>
              <a:gd name="T22" fmla="*/ 2147483647 w 1427"/>
              <a:gd name="T23" fmla="*/ 2147483647 h 1737"/>
              <a:gd name="T24" fmla="*/ 2147483647 w 1427"/>
              <a:gd name="T25" fmla="*/ 2147483647 h 1737"/>
              <a:gd name="T26" fmla="*/ 2147483647 w 1427"/>
              <a:gd name="T27" fmla="*/ 2147483647 h 1737"/>
              <a:gd name="T28" fmla="*/ 2147483647 w 1427"/>
              <a:gd name="T29" fmla="*/ 2147483647 h 1737"/>
              <a:gd name="T30" fmla="*/ 2147483647 w 1427"/>
              <a:gd name="T31" fmla="*/ 0 h 173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427"/>
              <a:gd name="T49" fmla="*/ 0 h 1737"/>
              <a:gd name="T50" fmla="*/ 1427 w 1427"/>
              <a:gd name="T51" fmla="*/ 1737 h 173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427" h="1737">
                <a:moveTo>
                  <a:pt x="0" y="1736"/>
                </a:moveTo>
                <a:lnTo>
                  <a:pt x="132" y="1655"/>
                </a:lnTo>
                <a:lnTo>
                  <a:pt x="259" y="1568"/>
                </a:lnTo>
                <a:lnTo>
                  <a:pt x="382" y="1475"/>
                </a:lnTo>
                <a:lnTo>
                  <a:pt x="501" y="1377"/>
                </a:lnTo>
                <a:lnTo>
                  <a:pt x="614" y="1273"/>
                </a:lnTo>
                <a:lnTo>
                  <a:pt x="722" y="1164"/>
                </a:lnTo>
                <a:lnTo>
                  <a:pt x="825" y="1050"/>
                </a:lnTo>
                <a:lnTo>
                  <a:pt x="922" y="932"/>
                </a:lnTo>
                <a:lnTo>
                  <a:pt x="1013" y="810"/>
                </a:lnTo>
                <a:lnTo>
                  <a:pt x="1098" y="683"/>
                </a:lnTo>
                <a:lnTo>
                  <a:pt x="1177" y="553"/>
                </a:lnTo>
                <a:lnTo>
                  <a:pt x="1249" y="419"/>
                </a:lnTo>
                <a:lnTo>
                  <a:pt x="1315" y="282"/>
                </a:lnTo>
                <a:lnTo>
                  <a:pt x="1374" y="142"/>
                </a:lnTo>
                <a:lnTo>
                  <a:pt x="1426" y="0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19833" name="Text Box 10"/>
          <p:cNvSpPr txBox="1">
            <a:spLocks noChangeArrowheads="1"/>
          </p:cNvSpPr>
          <p:nvPr/>
        </p:nvSpPr>
        <p:spPr bwMode="auto">
          <a:xfrm>
            <a:off x="857250" y="2928938"/>
            <a:ext cx="309563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3200" i="1">
                <a:latin typeface="Calibri" charset="0"/>
              </a:rPr>
              <a:t>a</a:t>
            </a:r>
          </a:p>
        </p:txBody>
      </p:sp>
      <p:sp>
        <p:nvSpPr>
          <p:cNvPr id="119834" name="Text Box 11"/>
          <p:cNvSpPr txBox="1">
            <a:spLocks noChangeArrowheads="1"/>
          </p:cNvSpPr>
          <p:nvPr/>
        </p:nvSpPr>
        <p:spPr bwMode="auto">
          <a:xfrm>
            <a:off x="2625725" y="2916238"/>
            <a:ext cx="1603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3200" i="1">
                <a:latin typeface="Calibri" charset="0"/>
              </a:rPr>
              <a:t>c</a:t>
            </a:r>
          </a:p>
        </p:txBody>
      </p:sp>
      <p:sp>
        <p:nvSpPr>
          <p:cNvPr id="119835" name="Text Box 12"/>
          <p:cNvSpPr txBox="1">
            <a:spLocks noChangeArrowheads="1"/>
          </p:cNvSpPr>
          <p:nvPr/>
        </p:nvSpPr>
        <p:spPr bwMode="auto">
          <a:xfrm>
            <a:off x="1774825" y="3760788"/>
            <a:ext cx="1555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3200" i="1">
                <a:latin typeface="Calibri" charset="0"/>
              </a:rPr>
              <a:t>d</a:t>
            </a:r>
          </a:p>
        </p:txBody>
      </p:sp>
      <p:sp>
        <p:nvSpPr>
          <p:cNvPr id="119836" name="Freeform 16"/>
          <p:cNvSpPr>
            <a:spLocks/>
          </p:cNvSpPr>
          <p:nvPr/>
        </p:nvSpPr>
        <p:spPr bwMode="auto">
          <a:xfrm>
            <a:off x="820738" y="3440113"/>
            <a:ext cx="604837" cy="590550"/>
          </a:xfrm>
          <a:custGeom>
            <a:avLst/>
            <a:gdLst>
              <a:gd name="T0" fmla="*/ 0 w 1853"/>
              <a:gd name="T1" fmla="*/ 0 h 1809"/>
              <a:gd name="T2" fmla="*/ 2147483647 w 1853"/>
              <a:gd name="T3" fmla="*/ 2147483647 h 1809"/>
              <a:gd name="T4" fmla="*/ 2147483647 w 1853"/>
              <a:gd name="T5" fmla="*/ 2147483647 h 1809"/>
              <a:gd name="T6" fmla="*/ 2147483647 w 1853"/>
              <a:gd name="T7" fmla="*/ 2147483647 h 1809"/>
              <a:gd name="T8" fmla="*/ 2147483647 w 1853"/>
              <a:gd name="T9" fmla="*/ 2147483647 h 1809"/>
              <a:gd name="T10" fmla="*/ 2147483647 w 1853"/>
              <a:gd name="T11" fmla="*/ 2147483647 h 1809"/>
              <a:gd name="T12" fmla="*/ 2147483647 w 1853"/>
              <a:gd name="T13" fmla="*/ 2147483647 h 1809"/>
              <a:gd name="T14" fmla="*/ 2147483647 w 1853"/>
              <a:gd name="T15" fmla="*/ 2147483647 h 1809"/>
              <a:gd name="T16" fmla="*/ 2147483647 w 1853"/>
              <a:gd name="T17" fmla="*/ 2147483647 h 1809"/>
              <a:gd name="T18" fmla="*/ 2147483647 w 1853"/>
              <a:gd name="T19" fmla="*/ 2147483647 h 1809"/>
              <a:gd name="T20" fmla="*/ 2147483647 w 1853"/>
              <a:gd name="T21" fmla="*/ 2147483647 h 1809"/>
              <a:gd name="T22" fmla="*/ 2147483647 w 1853"/>
              <a:gd name="T23" fmla="*/ 2147483647 h 1809"/>
              <a:gd name="T24" fmla="*/ 2147483647 w 1853"/>
              <a:gd name="T25" fmla="*/ 2147483647 h 1809"/>
              <a:gd name="T26" fmla="*/ 2147483647 w 1853"/>
              <a:gd name="T27" fmla="*/ 2147483647 h 1809"/>
              <a:gd name="T28" fmla="*/ 2147483647 w 1853"/>
              <a:gd name="T29" fmla="*/ 2147483647 h 1809"/>
              <a:gd name="T30" fmla="*/ 2147483647 w 1853"/>
              <a:gd name="T31" fmla="*/ 2147483647 h 180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53"/>
              <a:gd name="T49" fmla="*/ 0 h 1809"/>
              <a:gd name="T50" fmla="*/ 1853 w 1853"/>
              <a:gd name="T51" fmla="*/ 1809 h 180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53" h="1809">
                <a:moveTo>
                  <a:pt x="0" y="0"/>
                </a:moveTo>
                <a:lnTo>
                  <a:pt x="70" y="161"/>
                </a:lnTo>
                <a:lnTo>
                  <a:pt x="148" y="318"/>
                </a:lnTo>
                <a:lnTo>
                  <a:pt x="236" y="470"/>
                </a:lnTo>
                <a:lnTo>
                  <a:pt x="332" y="618"/>
                </a:lnTo>
                <a:lnTo>
                  <a:pt x="436" y="760"/>
                </a:lnTo>
                <a:lnTo>
                  <a:pt x="548" y="897"/>
                </a:lnTo>
                <a:lnTo>
                  <a:pt x="668" y="1028"/>
                </a:lnTo>
                <a:lnTo>
                  <a:pt x="795" y="1152"/>
                </a:lnTo>
                <a:lnTo>
                  <a:pt x="929" y="1269"/>
                </a:lnTo>
                <a:lnTo>
                  <a:pt x="1069" y="1379"/>
                </a:lnTo>
                <a:lnTo>
                  <a:pt x="1216" y="1481"/>
                </a:lnTo>
                <a:lnTo>
                  <a:pt x="1367" y="1575"/>
                </a:lnTo>
                <a:lnTo>
                  <a:pt x="1524" y="1661"/>
                </a:lnTo>
                <a:lnTo>
                  <a:pt x="1686" y="1739"/>
                </a:lnTo>
                <a:lnTo>
                  <a:pt x="1852" y="1808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19837" name="Text Box 18"/>
          <p:cNvSpPr txBox="1">
            <a:spLocks noChangeArrowheads="1"/>
          </p:cNvSpPr>
          <p:nvPr/>
        </p:nvSpPr>
        <p:spPr bwMode="auto">
          <a:xfrm>
            <a:off x="1749425" y="2114550"/>
            <a:ext cx="260350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3200" i="1">
                <a:latin typeface="Calibri" charset="0"/>
              </a:rPr>
              <a:t>b</a:t>
            </a:r>
          </a:p>
        </p:txBody>
      </p:sp>
      <p:sp>
        <p:nvSpPr>
          <p:cNvPr id="119838" name="Line 3"/>
          <p:cNvSpPr>
            <a:spLocks noChangeShapeType="1"/>
          </p:cNvSpPr>
          <p:nvPr/>
        </p:nvSpPr>
        <p:spPr bwMode="auto">
          <a:xfrm>
            <a:off x="3373438" y="3486150"/>
            <a:ext cx="1727200" cy="1588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19839" name="Text Box 4"/>
          <p:cNvSpPr txBox="1">
            <a:spLocks noChangeArrowheads="1"/>
          </p:cNvSpPr>
          <p:nvPr/>
        </p:nvSpPr>
        <p:spPr bwMode="auto">
          <a:xfrm>
            <a:off x="3667125" y="3586163"/>
            <a:ext cx="1139825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414338" eaLnBrk="0" hangingPunct="0">
              <a:tabLst>
                <a:tab pos="6572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14338" eaLnBrk="0" hangingPunct="0">
              <a:tabLst>
                <a:tab pos="6572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14338" eaLnBrk="0" hangingPunct="0">
              <a:tabLst>
                <a:tab pos="6572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14338" eaLnBrk="0" hangingPunct="0">
              <a:tabLst>
                <a:tab pos="6572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14338" eaLnBrk="0" hangingPunct="0">
              <a:tabLst>
                <a:tab pos="6572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69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800" dirty="0">
                <a:latin typeface="Calibri" charset="0"/>
              </a:rPr>
              <a:t>fusion</a:t>
            </a:r>
          </a:p>
        </p:txBody>
      </p:sp>
      <p:sp>
        <p:nvSpPr>
          <p:cNvPr id="33" name="Rectangle 2"/>
          <p:cNvSpPr txBox="1">
            <a:spLocks noChangeArrowheads="1"/>
          </p:cNvSpPr>
          <p:nvPr/>
        </p:nvSpPr>
        <p:spPr>
          <a:xfrm>
            <a:off x="1" y="0"/>
            <a:ext cx="9118600" cy="11461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>
              <a:lnSpc>
                <a:spcPct val="102000"/>
              </a:lnSpc>
              <a:buClr>
                <a:srgbClr val="000000"/>
              </a:buClr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sz="3500" dirty="0" smtClean="0">
                <a:solidFill>
                  <a:srgbClr val="333333"/>
                </a:solidFill>
                <a:latin typeface="Calibri"/>
                <a:cs typeface="Calibri"/>
              </a:rPr>
              <a:t>Fusion/Fission as </a:t>
            </a:r>
            <a:r>
              <a:rPr lang="en-GB" sz="3500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r>
              <a:rPr lang="en-GB" sz="3500" dirty="0" smtClean="0">
                <a:solidFill>
                  <a:srgbClr val="000000"/>
                </a:solidFill>
                <a:latin typeface="Calibri"/>
                <a:cs typeface="Calibri"/>
              </a:rPr>
              <a:t>eplacement of Two </a:t>
            </a:r>
            <a:r>
              <a:rPr lang="en-GB" sz="3500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r>
              <a:rPr lang="en-GB" sz="3500" dirty="0" smtClean="0">
                <a:solidFill>
                  <a:srgbClr val="000000"/>
                </a:solidFill>
                <a:latin typeface="Calibri"/>
                <a:cs typeface="Calibri"/>
              </a:rPr>
              <a:t>ed </a:t>
            </a:r>
            <a:r>
              <a:rPr lang="en-GB" sz="3500" dirty="0">
                <a:solidFill>
                  <a:srgbClr val="000000"/>
                </a:solidFill>
                <a:latin typeface="Calibri"/>
                <a:cs typeface="Calibri"/>
              </a:rPr>
              <a:t>E</a:t>
            </a:r>
            <a:r>
              <a:rPr lang="en-GB" sz="3500" dirty="0" smtClean="0">
                <a:solidFill>
                  <a:srgbClr val="000000"/>
                </a:solidFill>
                <a:latin typeface="Calibri"/>
                <a:cs typeface="Calibri"/>
              </a:rPr>
              <a:t>dges</a:t>
            </a:r>
            <a:endParaRPr lang="en-GB" sz="3500" dirty="0">
              <a:solidFill>
                <a:srgbClr val="333333"/>
              </a:solidFill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2400" y="4953000"/>
            <a:ext cx="8839200" cy="1015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2</a:t>
            </a:r>
            <a:r>
              <a:rPr lang="en-US" sz="3000" b="1" dirty="0"/>
              <a:t>-</a:t>
            </a:r>
            <a:r>
              <a:rPr lang="en-US" sz="3000" b="1" dirty="0" smtClean="0"/>
              <a:t>break</a:t>
            </a:r>
            <a:r>
              <a:rPr lang="en-US" sz="3000" dirty="0" smtClean="0"/>
              <a:t>: a rearrangement that replaces </a:t>
            </a:r>
            <a:r>
              <a:rPr lang="en-US" sz="3000" dirty="0"/>
              <a:t>two </a:t>
            </a:r>
            <a:r>
              <a:rPr lang="en-US" sz="3000" dirty="0" smtClean="0"/>
              <a:t>red edges with two new red edges on the same 4 nodes.</a:t>
            </a:r>
            <a:endParaRPr lang="en-US" sz="3000" dirty="0"/>
          </a:p>
        </p:txBody>
      </p:sp>
      <p:sp>
        <p:nvSpPr>
          <p:cNvPr id="34" name="Freeform 50"/>
          <p:cNvSpPr>
            <a:spLocks noChangeArrowheads="1"/>
          </p:cNvSpPr>
          <p:nvPr/>
        </p:nvSpPr>
        <p:spPr bwMode="auto">
          <a:xfrm>
            <a:off x="914400" y="3657600"/>
            <a:ext cx="296862" cy="322263"/>
          </a:xfrm>
          <a:custGeom>
            <a:avLst/>
            <a:gdLst>
              <a:gd name="T0" fmla="*/ 2147483647 w 780"/>
              <a:gd name="T1" fmla="*/ 0 h 907"/>
              <a:gd name="T2" fmla="*/ 2147483647 w 780"/>
              <a:gd name="T3" fmla="*/ 2147483647 h 907"/>
              <a:gd name="T4" fmla="*/ 2147483647 w 780"/>
              <a:gd name="T5" fmla="*/ 2147483647 h 907"/>
              <a:gd name="T6" fmla="*/ 2147483647 w 780"/>
              <a:gd name="T7" fmla="*/ 2147483647 h 907"/>
              <a:gd name="T8" fmla="*/ 2147483647 w 780"/>
              <a:gd name="T9" fmla="*/ 2147483647 h 907"/>
              <a:gd name="T10" fmla="*/ 2147483647 w 780"/>
              <a:gd name="T11" fmla="*/ 2147483647 h 907"/>
              <a:gd name="T12" fmla="*/ 2147483647 w 780"/>
              <a:gd name="T13" fmla="*/ 2147483647 h 907"/>
              <a:gd name="T14" fmla="*/ 2147483647 w 780"/>
              <a:gd name="T15" fmla="*/ 2147483647 h 907"/>
              <a:gd name="T16" fmla="*/ 0 w 780"/>
              <a:gd name="T17" fmla="*/ 2147483647 h 907"/>
              <a:gd name="T18" fmla="*/ 2147483647 w 780"/>
              <a:gd name="T19" fmla="*/ 2147483647 h 907"/>
              <a:gd name="T20" fmla="*/ 0 w 780"/>
              <a:gd name="T21" fmla="*/ 2147483647 h 907"/>
              <a:gd name="T22" fmla="*/ 2147483647 w 780"/>
              <a:gd name="T23" fmla="*/ 2147483647 h 907"/>
              <a:gd name="T24" fmla="*/ 2147483647 w 780"/>
              <a:gd name="T25" fmla="*/ 0 h 90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780"/>
              <a:gd name="T40" fmla="*/ 0 h 907"/>
              <a:gd name="T41" fmla="*/ 780 w 780"/>
              <a:gd name="T42" fmla="*/ 907 h 90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780" h="907">
                <a:moveTo>
                  <a:pt x="390" y="0"/>
                </a:moveTo>
                <a:lnTo>
                  <a:pt x="492" y="276"/>
                </a:lnTo>
                <a:lnTo>
                  <a:pt x="780" y="228"/>
                </a:lnTo>
                <a:lnTo>
                  <a:pt x="594" y="457"/>
                </a:lnTo>
                <a:lnTo>
                  <a:pt x="780" y="679"/>
                </a:lnTo>
                <a:lnTo>
                  <a:pt x="492" y="631"/>
                </a:lnTo>
                <a:lnTo>
                  <a:pt x="390" y="907"/>
                </a:lnTo>
                <a:lnTo>
                  <a:pt x="288" y="631"/>
                </a:lnTo>
                <a:lnTo>
                  <a:pt x="0" y="679"/>
                </a:lnTo>
                <a:lnTo>
                  <a:pt x="186" y="457"/>
                </a:lnTo>
                <a:lnTo>
                  <a:pt x="0" y="228"/>
                </a:lnTo>
                <a:lnTo>
                  <a:pt x="288" y="276"/>
                </a:lnTo>
                <a:lnTo>
                  <a:pt x="390" y="0"/>
                </a:lnTo>
                <a:close/>
              </a:path>
            </a:pathLst>
          </a:custGeom>
          <a:solidFill>
            <a:srgbClr val="FFFF00"/>
          </a:solidFill>
          <a:ln w="360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Freeform 50"/>
          <p:cNvSpPr>
            <a:spLocks noChangeArrowheads="1"/>
          </p:cNvSpPr>
          <p:nvPr/>
        </p:nvSpPr>
        <p:spPr bwMode="auto">
          <a:xfrm>
            <a:off x="2438400" y="2209800"/>
            <a:ext cx="296862" cy="322263"/>
          </a:xfrm>
          <a:custGeom>
            <a:avLst/>
            <a:gdLst>
              <a:gd name="T0" fmla="*/ 2147483647 w 780"/>
              <a:gd name="T1" fmla="*/ 0 h 907"/>
              <a:gd name="T2" fmla="*/ 2147483647 w 780"/>
              <a:gd name="T3" fmla="*/ 2147483647 h 907"/>
              <a:gd name="T4" fmla="*/ 2147483647 w 780"/>
              <a:gd name="T5" fmla="*/ 2147483647 h 907"/>
              <a:gd name="T6" fmla="*/ 2147483647 w 780"/>
              <a:gd name="T7" fmla="*/ 2147483647 h 907"/>
              <a:gd name="T8" fmla="*/ 2147483647 w 780"/>
              <a:gd name="T9" fmla="*/ 2147483647 h 907"/>
              <a:gd name="T10" fmla="*/ 2147483647 w 780"/>
              <a:gd name="T11" fmla="*/ 2147483647 h 907"/>
              <a:gd name="T12" fmla="*/ 2147483647 w 780"/>
              <a:gd name="T13" fmla="*/ 2147483647 h 907"/>
              <a:gd name="T14" fmla="*/ 2147483647 w 780"/>
              <a:gd name="T15" fmla="*/ 2147483647 h 907"/>
              <a:gd name="T16" fmla="*/ 0 w 780"/>
              <a:gd name="T17" fmla="*/ 2147483647 h 907"/>
              <a:gd name="T18" fmla="*/ 2147483647 w 780"/>
              <a:gd name="T19" fmla="*/ 2147483647 h 907"/>
              <a:gd name="T20" fmla="*/ 0 w 780"/>
              <a:gd name="T21" fmla="*/ 2147483647 h 907"/>
              <a:gd name="T22" fmla="*/ 2147483647 w 780"/>
              <a:gd name="T23" fmla="*/ 2147483647 h 907"/>
              <a:gd name="T24" fmla="*/ 2147483647 w 780"/>
              <a:gd name="T25" fmla="*/ 0 h 90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780"/>
              <a:gd name="T40" fmla="*/ 0 h 907"/>
              <a:gd name="T41" fmla="*/ 780 w 780"/>
              <a:gd name="T42" fmla="*/ 907 h 90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780" h="907">
                <a:moveTo>
                  <a:pt x="390" y="0"/>
                </a:moveTo>
                <a:lnTo>
                  <a:pt x="492" y="276"/>
                </a:lnTo>
                <a:lnTo>
                  <a:pt x="780" y="228"/>
                </a:lnTo>
                <a:lnTo>
                  <a:pt x="594" y="457"/>
                </a:lnTo>
                <a:lnTo>
                  <a:pt x="780" y="679"/>
                </a:lnTo>
                <a:lnTo>
                  <a:pt x="492" y="631"/>
                </a:lnTo>
                <a:lnTo>
                  <a:pt x="390" y="907"/>
                </a:lnTo>
                <a:lnTo>
                  <a:pt x="288" y="631"/>
                </a:lnTo>
                <a:lnTo>
                  <a:pt x="0" y="679"/>
                </a:lnTo>
                <a:lnTo>
                  <a:pt x="186" y="457"/>
                </a:lnTo>
                <a:lnTo>
                  <a:pt x="0" y="228"/>
                </a:lnTo>
                <a:lnTo>
                  <a:pt x="288" y="276"/>
                </a:lnTo>
                <a:lnTo>
                  <a:pt x="390" y="0"/>
                </a:lnTo>
                <a:close/>
              </a:path>
            </a:pathLst>
          </a:custGeom>
          <a:solidFill>
            <a:srgbClr val="FFFF00"/>
          </a:solidFill>
          <a:ln w="360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492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9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9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9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9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19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19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22" grpId="0" animBg="1"/>
      <p:bldP spid="119823" grpId="0" animBg="1"/>
      <p:bldP spid="119828" grpId="0" animBg="1"/>
      <p:bldP spid="119829" grpId="0" animBg="1"/>
      <p:bldP spid="119838" grpId="0" animBg="1"/>
      <p:bldP spid="119839" grpId="0"/>
      <p:bldP spid="2" grpId="0" animBg="1"/>
      <p:bldP spid="34" grpId="0" animBg="1"/>
      <p:bldP spid="3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4038600" y="2227635"/>
            <a:ext cx="2266950" cy="4608513"/>
            <a:chOff x="4575175" y="1752600"/>
            <a:chExt cx="2266950" cy="4608513"/>
          </a:xfrm>
        </p:grpSpPr>
        <p:sp>
          <p:nvSpPr>
            <p:cNvPr id="121857" name="Freeform 38"/>
            <p:cNvSpPr>
              <a:spLocks/>
            </p:cNvSpPr>
            <p:nvPr/>
          </p:nvSpPr>
          <p:spPr bwMode="auto">
            <a:xfrm>
              <a:off x="6718300" y="4795838"/>
              <a:ext cx="123825" cy="722312"/>
            </a:xfrm>
            <a:custGeom>
              <a:avLst/>
              <a:gdLst>
                <a:gd name="T0" fmla="*/ 2147483647 w 266"/>
                <a:gd name="T1" fmla="*/ 2147483647 h 2212"/>
                <a:gd name="T2" fmla="*/ 2147483647 w 266"/>
                <a:gd name="T3" fmla="*/ 2147483647 h 2212"/>
                <a:gd name="T4" fmla="*/ 2147483647 w 266"/>
                <a:gd name="T5" fmla="*/ 2147483647 h 2212"/>
                <a:gd name="T6" fmla="*/ 2147483647 w 266"/>
                <a:gd name="T7" fmla="*/ 2147483647 h 2212"/>
                <a:gd name="T8" fmla="*/ 2147483647 w 266"/>
                <a:gd name="T9" fmla="*/ 2147483647 h 2212"/>
                <a:gd name="T10" fmla="*/ 2147483647 w 266"/>
                <a:gd name="T11" fmla="*/ 2147483647 h 2212"/>
                <a:gd name="T12" fmla="*/ 2147483647 w 266"/>
                <a:gd name="T13" fmla="*/ 2147483647 h 2212"/>
                <a:gd name="T14" fmla="*/ 2147483647 w 266"/>
                <a:gd name="T15" fmla="*/ 2147483647 h 2212"/>
                <a:gd name="T16" fmla="*/ 2147483647 w 266"/>
                <a:gd name="T17" fmla="*/ 2147483647 h 2212"/>
                <a:gd name="T18" fmla="*/ 2147483647 w 266"/>
                <a:gd name="T19" fmla="*/ 2147483647 h 2212"/>
                <a:gd name="T20" fmla="*/ 2147483647 w 266"/>
                <a:gd name="T21" fmla="*/ 2147483647 h 2212"/>
                <a:gd name="T22" fmla="*/ 2147483647 w 266"/>
                <a:gd name="T23" fmla="*/ 2147483647 h 2212"/>
                <a:gd name="T24" fmla="*/ 2147483647 w 266"/>
                <a:gd name="T25" fmla="*/ 2147483647 h 2212"/>
                <a:gd name="T26" fmla="*/ 2147483647 w 266"/>
                <a:gd name="T27" fmla="*/ 2147483647 h 2212"/>
                <a:gd name="T28" fmla="*/ 2147483647 w 266"/>
                <a:gd name="T29" fmla="*/ 2147483647 h 2212"/>
                <a:gd name="T30" fmla="*/ 0 w 266"/>
                <a:gd name="T31" fmla="*/ 0 h 221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66"/>
                <a:gd name="T49" fmla="*/ 0 h 2212"/>
                <a:gd name="T50" fmla="*/ 266 w 266"/>
                <a:gd name="T51" fmla="*/ 2212 h 221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66" h="2212">
                  <a:moveTo>
                    <a:pt x="113" y="2211"/>
                  </a:moveTo>
                  <a:lnTo>
                    <a:pt x="157" y="2066"/>
                  </a:lnTo>
                  <a:lnTo>
                    <a:pt x="193" y="1920"/>
                  </a:lnTo>
                  <a:lnTo>
                    <a:pt x="222" y="1772"/>
                  </a:lnTo>
                  <a:lnTo>
                    <a:pt x="244" y="1622"/>
                  </a:lnTo>
                  <a:lnTo>
                    <a:pt x="258" y="1472"/>
                  </a:lnTo>
                  <a:lnTo>
                    <a:pt x="265" y="1322"/>
                  </a:lnTo>
                  <a:lnTo>
                    <a:pt x="265" y="1171"/>
                  </a:lnTo>
                  <a:lnTo>
                    <a:pt x="257" y="1020"/>
                  </a:lnTo>
                  <a:lnTo>
                    <a:pt x="242" y="870"/>
                  </a:lnTo>
                  <a:lnTo>
                    <a:pt x="220" y="721"/>
                  </a:lnTo>
                  <a:lnTo>
                    <a:pt x="190" y="573"/>
                  </a:lnTo>
                  <a:lnTo>
                    <a:pt x="153" y="427"/>
                  </a:lnTo>
                  <a:lnTo>
                    <a:pt x="109" y="282"/>
                  </a:lnTo>
                  <a:lnTo>
                    <a:pt x="58" y="139"/>
                  </a:lnTo>
                  <a:lnTo>
                    <a:pt x="0" y="0"/>
                  </a:lnTo>
                </a:path>
              </a:pathLst>
            </a:custGeom>
            <a:noFill/>
            <a:ln w="36720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58" name="Freeform 39"/>
            <p:cNvSpPr>
              <a:spLocks/>
            </p:cNvSpPr>
            <p:nvPr/>
          </p:nvSpPr>
          <p:spPr bwMode="auto">
            <a:xfrm>
              <a:off x="5405437" y="6167438"/>
              <a:ext cx="863600" cy="103187"/>
            </a:xfrm>
            <a:custGeom>
              <a:avLst/>
              <a:gdLst>
                <a:gd name="T0" fmla="*/ 0 w 2646"/>
                <a:gd name="T1" fmla="*/ 2147483647 h 312"/>
                <a:gd name="T2" fmla="*/ 2147483647 w 2646"/>
                <a:gd name="T3" fmla="*/ 2147483647 h 312"/>
                <a:gd name="T4" fmla="*/ 2147483647 w 2646"/>
                <a:gd name="T5" fmla="*/ 2147483647 h 312"/>
                <a:gd name="T6" fmla="*/ 2147483647 w 2646"/>
                <a:gd name="T7" fmla="*/ 2147483647 h 312"/>
                <a:gd name="T8" fmla="*/ 2147483647 w 2646"/>
                <a:gd name="T9" fmla="*/ 2147483647 h 312"/>
                <a:gd name="T10" fmla="*/ 2147483647 w 2646"/>
                <a:gd name="T11" fmla="*/ 2147483647 h 312"/>
                <a:gd name="T12" fmla="*/ 2147483647 w 2646"/>
                <a:gd name="T13" fmla="*/ 2147483647 h 312"/>
                <a:gd name="T14" fmla="*/ 2147483647 w 2646"/>
                <a:gd name="T15" fmla="*/ 2147483647 h 312"/>
                <a:gd name="T16" fmla="*/ 2147483647 w 2646"/>
                <a:gd name="T17" fmla="*/ 2147483647 h 312"/>
                <a:gd name="T18" fmla="*/ 2147483647 w 2646"/>
                <a:gd name="T19" fmla="*/ 2147483647 h 312"/>
                <a:gd name="T20" fmla="*/ 2147483647 w 2646"/>
                <a:gd name="T21" fmla="*/ 2147483647 h 312"/>
                <a:gd name="T22" fmla="*/ 2147483647 w 2646"/>
                <a:gd name="T23" fmla="*/ 2147483647 h 312"/>
                <a:gd name="T24" fmla="*/ 2147483647 w 2646"/>
                <a:gd name="T25" fmla="*/ 2147483647 h 312"/>
                <a:gd name="T26" fmla="*/ 2147483647 w 2646"/>
                <a:gd name="T27" fmla="*/ 2147483647 h 312"/>
                <a:gd name="T28" fmla="*/ 2147483647 w 2646"/>
                <a:gd name="T29" fmla="*/ 2147483647 h 312"/>
                <a:gd name="T30" fmla="*/ 2147483647 w 2646"/>
                <a:gd name="T31" fmla="*/ 0 h 31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646"/>
                <a:gd name="T49" fmla="*/ 0 h 312"/>
                <a:gd name="T50" fmla="*/ 2646 w 2646"/>
                <a:gd name="T51" fmla="*/ 312 h 31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646" h="312">
                  <a:moveTo>
                    <a:pt x="0" y="81"/>
                  </a:moveTo>
                  <a:lnTo>
                    <a:pt x="170" y="142"/>
                  </a:lnTo>
                  <a:lnTo>
                    <a:pt x="343" y="194"/>
                  </a:lnTo>
                  <a:lnTo>
                    <a:pt x="520" y="237"/>
                  </a:lnTo>
                  <a:lnTo>
                    <a:pt x="698" y="270"/>
                  </a:lnTo>
                  <a:lnTo>
                    <a:pt x="878" y="293"/>
                  </a:lnTo>
                  <a:lnTo>
                    <a:pt x="1059" y="307"/>
                  </a:lnTo>
                  <a:lnTo>
                    <a:pt x="1240" y="311"/>
                  </a:lnTo>
                  <a:lnTo>
                    <a:pt x="1422" y="305"/>
                  </a:lnTo>
                  <a:lnTo>
                    <a:pt x="1603" y="290"/>
                  </a:lnTo>
                  <a:lnTo>
                    <a:pt x="1782" y="265"/>
                  </a:lnTo>
                  <a:lnTo>
                    <a:pt x="1960" y="231"/>
                  </a:lnTo>
                  <a:lnTo>
                    <a:pt x="2136" y="187"/>
                  </a:lnTo>
                  <a:lnTo>
                    <a:pt x="2309" y="134"/>
                  </a:lnTo>
                  <a:lnTo>
                    <a:pt x="2479" y="71"/>
                  </a:lnTo>
                  <a:lnTo>
                    <a:pt x="2645" y="0"/>
                  </a:lnTo>
                </a:path>
              </a:pathLst>
            </a:custGeom>
            <a:noFill/>
            <a:ln w="36720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59" name="Freeform 41"/>
            <p:cNvSpPr>
              <a:spLocks/>
            </p:cNvSpPr>
            <p:nvPr/>
          </p:nvSpPr>
          <p:spPr bwMode="auto">
            <a:xfrm>
              <a:off x="4695825" y="4887913"/>
              <a:ext cx="73025" cy="754062"/>
            </a:xfrm>
            <a:custGeom>
              <a:avLst/>
              <a:gdLst>
                <a:gd name="T0" fmla="*/ 2147483647 w 226"/>
                <a:gd name="T1" fmla="*/ 0 h 2308"/>
                <a:gd name="T2" fmla="*/ 2147483647 w 226"/>
                <a:gd name="T3" fmla="*/ 2147483647 h 2308"/>
                <a:gd name="T4" fmla="*/ 2147483647 w 226"/>
                <a:gd name="T5" fmla="*/ 2147483647 h 2308"/>
                <a:gd name="T6" fmla="*/ 2147483647 w 226"/>
                <a:gd name="T7" fmla="*/ 2147483647 h 2308"/>
                <a:gd name="T8" fmla="*/ 2147483647 w 226"/>
                <a:gd name="T9" fmla="*/ 2147483647 h 2308"/>
                <a:gd name="T10" fmla="*/ 2147483647 w 226"/>
                <a:gd name="T11" fmla="*/ 2147483647 h 2308"/>
                <a:gd name="T12" fmla="*/ 2147483647 w 226"/>
                <a:gd name="T13" fmla="*/ 2147483647 h 2308"/>
                <a:gd name="T14" fmla="*/ 0 w 226"/>
                <a:gd name="T15" fmla="*/ 2147483647 h 2308"/>
                <a:gd name="T16" fmla="*/ 0 w 226"/>
                <a:gd name="T17" fmla="*/ 2147483647 h 2308"/>
                <a:gd name="T18" fmla="*/ 2147483647 w 226"/>
                <a:gd name="T19" fmla="*/ 2147483647 h 2308"/>
                <a:gd name="T20" fmla="*/ 2147483647 w 226"/>
                <a:gd name="T21" fmla="*/ 2147483647 h 2308"/>
                <a:gd name="T22" fmla="*/ 2147483647 w 226"/>
                <a:gd name="T23" fmla="*/ 2147483647 h 2308"/>
                <a:gd name="T24" fmla="*/ 2147483647 w 226"/>
                <a:gd name="T25" fmla="*/ 2147483647 h 2308"/>
                <a:gd name="T26" fmla="*/ 2147483647 w 226"/>
                <a:gd name="T27" fmla="*/ 2147483647 h 2308"/>
                <a:gd name="T28" fmla="*/ 2147483647 w 226"/>
                <a:gd name="T29" fmla="*/ 2147483647 h 2308"/>
                <a:gd name="T30" fmla="*/ 2147483647 w 226"/>
                <a:gd name="T31" fmla="*/ 2147483647 h 230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26"/>
                <a:gd name="T49" fmla="*/ 0 h 2308"/>
                <a:gd name="T50" fmla="*/ 226 w 226"/>
                <a:gd name="T51" fmla="*/ 2308 h 230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26" h="2308">
                  <a:moveTo>
                    <a:pt x="225" y="0"/>
                  </a:moveTo>
                  <a:lnTo>
                    <a:pt x="170" y="148"/>
                  </a:lnTo>
                  <a:lnTo>
                    <a:pt x="122" y="299"/>
                  </a:lnTo>
                  <a:lnTo>
                    <a:pt x="82" y="451"/>
                  </a:lnTo>
                  <a:lnTo>
                    <a:pt x="49" y="605"/>
                  </a:lnTo>
                  <a:lnTo>
                    <a:pt x="25" y="761"/>
                  </a:lnTo>
                  <a:lnTo>
                    <a:pt x="9" y="917"/>
                  </a:lnTo>
                  <a:lnTo>
                    <a:pt x="0" y="1075"/>
                  </a:lnTo>
                  <a:lnTo>
                    <a:pt x="0" y="1232"/>
                  </a:lnTo>
                  <a:lnTo>
                    <a:pt x="8" y="1389"/>
                  </a:lnTo>
                  <a:lnTo>
                    <a:pt x="23" y="1546"/>
                  </a:lnTo>
                  <a:lnTo>
                    <a:pt x="47" y="1701"/>
                  </a:lnTo>
                  <a:lnTo>
                    <a:pt x="79" y="1856"/>
                  </a:lnTo>
                  <a:lnTo>
                    <a:pt x="118" y="2008"/>
                  </a:lnTo>
                  <a:lnTo>
                    <a:pt x="166" y="2159"/>
                  </a:lnTo>
                  <a:lnTo>
                    <a:pt x="221" y="2307"/>
                  </a:lnTo>
                </a:path>
              </a:pathLst>
            </a:custGeom>
            <a:noFill/>
            <a:ln w="36720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60" name="Freeform 37"/>
            <p:cNvSpPr>
              <a:spLocks/>
            </p:cNvSpPr>
            <p:nvPr/>
          </p:nvSpPr>
          <p:spPr bwMode="auto">
            <a:xfrm>
              <a:off x="5297487" y="4191000"/>
              <a:ext cx="908050" cy="115888"/>
            </a:xfrm>
            <a:custGeom>
              <a:avLst/>
              <a:gdLst>
                <a:gd name="T0" fmla="*/ 2147483647 w 2604"/>
                <a:gd name="T1" fmla="*/ 2147483647 h 305"/>
                <a:gd name="T2" fmla="*/ 2147483647 w 2604"/>
                <a:gd name="T3" fmla="*/ 2147483647 h 305"/>
                <a:gd name="T4" fmla="*/ 2147483647 w 2604"/>
                <a:gd name="T5" fmla="*/ 2147483647 h 305"/>
                <a:gd name="T6" fmla="*/ 2147483647 w 2604"/>
                <a:gd name="T7" fmla="*/ 2147483647 h 305"/>
                <a:gd name="T8" fmla="*/ 2147483647 w 2604"/>
                <a:gd name="T9" fmla="*/ 2147483647 h 305"/>
                <a:gd name="T10" fmla="*/ 2147483647 w 2604"/>
                <a:gd name="T11" fmla="*/ 2147483647 h 305"/>
                <a:gd name="T12" fmla="*/ 2147483647 w 2604"/>
                <a:gd name="T13" fmla="*/ 2147483647 h 305"/>
                <a:gd name="T14" fmla="*/ 2147483647 w 2604"/>
                <a:gd name="T15" fmla="*/ 0 h 305"/>
                <a:gd name="T16" fmla="*/ 2147483647 w 2604"/>
                <a:gd name="T17" fmla="*/ 2147483647 h 305"/>
                <a:gd name="T18" fmla="*/ 2147483647 w 2604"/>
                <a:gd name="T19" fmla="*/ 2147483647 h 305"/>
                <a:gd name="T20" fmla="*/ 2147483647 w 2604"/>
                <a:gd name="T21" fmla="*/ 2147483647 h 305"/>
                <a:gd name="T22" fmla="*/ 2147483647 w 2604"/>
                <a:gd name="T23" fmla="*/ 2147483647 h 305"/>
                <a:gd name="T24" fmla="*/ 2147483647 w 2604"/>
                <a:gd name="T25" fmla="*/ 2147483647 h 305"/>
                <a:gd name="T26" fmla="*/ 2147483647 w 2604"/>
                <a:gd name="T27" fmla="*/ 2147483647 h 305"/>
                <a:gd name="T28" fmla="*/ 2147483647 w 2604"/>
                <a:gd name="T29" fmla="*/ 2147483647 h 305"/>
                <a:gd name="T30" fmla="*/ 0 w 2604"/>
                <a:gd name="T31" fmla="*/ 2147483647 h 30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604"/>
                <a:gd name="T49" fmla="*/ 0 h 305"/>
                <a:gd name="T50" fmla="*/ 2604 w 2604"/>
                <a:gd name="T51" fmla="*/ 305 h 30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604" h="305">
                  <a:moveTo>
                    <a:pt x="2603" y="219"/>
                  </a:moveTo>
                  <a:lnTo>
                    <a:pt x="2435" y="160"/>
                  </a:lnTo>
                  <a:lnTo>
                    <a:pt x="2264" y="111"/>
                  </a:lnTo>
                  <a:lnTo>
                    <a:pt x="2090" y="70"/>
                  </a:lnTo>
                  <a:lnTo>
                    <a:pt x="1915" y="39"/>
                  </a:lnTo>
                  <a:lnTo>
                    <a:pt x="1738" y="16"/>
                  </a:lnTo>
                  <a:lnTo>
                    <a:pt x="1560" y="4"/>
                  </a:lnTo>
                  <a:lnTo>
                    <a:pt x="1382" y="0"/>
                  </a:lnTo>
                  <a:lnTo>
                    <a:pt x="1203" y="6"/>
                  </a:lnTo>
                  <a:lnTo>
                    <a:pt x="1025" y="21"/>
                  </a:lnTo>
                  <a:lnTo>
                    <a:pt x="849" y="46"/>
                  </a:lnTo>
                  <a:lnTo>
                    <a:pt x="674" y="79"/>
                  </a:lnTo>
                  <a:lnTo>
                    <a:pt x="501" y="122"/>
                  </a:lnTo>
                  <a:lnTo>
                    <a:pt x="330" y="174"/>
                  </a:lnTo>
                  <a:lnTo>
                    <a:pt x="163" y="235"/>
                  </a:lnTo>
                  <a:lnTo>
                    <a:pt x="0" y="304"/>
                  </a:lnTo>
                </a:path>
              </a:pathLst>
            </a:custGeom>
            <a:noFill/>
            <a:ln w="36720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61" name="Freeform 29"/>
            <p:cNvSpPr>
              <a:spLocks/>
            </p:cNvSpPr>
            <p:nvPr/>
          </p:nvSpPr>
          <p:spPr bwMode="auto">
            <a:xfrm>
              <a:off x="4575175" y="2439988"/>
              <a:ext cx="73025" cy="752475"/>
            </a:xfrm>
            <a:custGeom>
              <a:avLst/>
              <a:gdLst>
                <a:gd name="T0" fmla="*/ 2147483647 w 226"/>
                <a:gd name="T1" fmla="*/ 0 h 2308"/>
                <a:gd name="T2" fmla="*/ 2147483647 w 226"/>
                <a:gd name="T3" fmla="*/ 2147483647 h 2308"/>
                <a:gd name="T4" fmla="*/ 2147483647 w 226"/>
                <a:gd name="T5" fmla="*/ 2147483647 h 2308"/>
                <a:gd name="T6" fmla="*/ 2147483647 w 226"/>
                <a:gd name="T7" fmla="*/ 2147483647 h 2308"/>
                <a:gd name="T8" fmla="*/ 2147483647 w 226"/>
                <a:gd name="T9" fmla="*/ 2147483647 h 2308"/>
                <a:gd name="T10" fmla="*/ 2147483647 w 226"/>
                <a:gd name="T11" fmla="*/ 2147483647 h 2308"/>
                <a:gd name="T12" fmla="*/ 2147483647 w 226"/>
                <a:gd name="T13" fmla="*/ 2147483647 h 2308"/>
                <a:gd name="T14" fmla="*/ 0 w 226"/>
                <a:gd name="T15" fmla="*/ 2147483647 h 2308"/>
                <a:gd name="T16" fmla="*/ 0 w 226"/>
                <a:gd name="T17" fmla="*/ 2147483647 h 2308"/>
                <a:gd name="T18" fmla="*/ 2147483647 w 226"/>
                <a:gd name="T19" fmla="*/ 2147483647 h 2308"/>
                <a:gd name="T20" fmla="*/ 2147483647 w 226"/>
                <a:gd name="T21" fmla="*/ 2147483647 h 2308"/>
                <a:gd name="T22" fmla="*/ 2147483647 w 226"/>
                <a:gd name="T23" fmla="*/ 2147483647 h 2308"/>
                <a:gd name="T24" fmla="*/ 2147483647 w 226"/>
                <a:gd name="T25" fmla="*/ 2147483647 h 2308"/>
                <a:gd name="T26" fmla="*/ 2147483647 w 226"/>
                <a:gd name="T27" fmla="*/ 2147483647 h 2308"/>
                <a:gd name="T28" fmla="*/ 2147483647 w 226"/>
                <a:gd name="T29" fmla="*/ 2147483647 h 2308"/>
                <a:gd name="T30" fmla="*/ 2147483647 w 226"/>
                <a:gd name="T31" fmla="*/ 2147483647 h 230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26"/>
                <a:gd name="T49" fmla="*/ 0 h 2308"/>
                <a:gd name="T50" fmla="*/ 226 w 226"/>
                <a:gd name="T51" fmla="*/ 2308 h 230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26" h="2308">
                  <a:moveTo>
                    <a:pt x="225" y="0"/>
                  </a:moveTo>
                  <a:lnTo>
                    <a:pt x="170" y="148"/>
                  </a:lnTo>
                  <a:lnTo>
                    <a:pt x="122" y="299"/>
                  </a:lnTo>
                  <a:lnTo>
                    <a:pt x="82" y="451"/>
                  </a:lnTo>
                  <a:lnTo>
                    <a:pt x="49" y="605"/>
                  </a:lnTo>
                  <a:lnTo>
                    <a:pt x="25" y="761"/>
                  </a:lnTo>
                  <a:lnTo>
                    <a:pt x="9" y="917"/>
                  </a:lnTo>
                  <a:lnTo>
                    <a:pt x="0" y="1075"/>
                  </a:lnTo>
                  <a:lnTo>
                    <a:pt x="0" y="1232"/>
                  </a:lnTo>
                  <a:lnTo>
                    <a:pt x="8" y="1389"/>
                  </a:lnTo>
                  <a:lnTo>
                    <a:pt x="23" y="1546"/>
                  </a:lnTo>
                  <a:lnTo>
                    <a:pt x="47" y="1701"/>
                  </a:lnTo>
                  <a:lnTo>
                    <a:pt x="79" y="1856"/>
                  </a:lnTo>
                  <a:lnTo>
                    <a:pt x="118" y="2008"/>
                  </a:lnTo>
                  <a:lnTo>
                    <a:pt x="166" y="2159"/>
                  </a:lnTo>
                  <a:lnTo>
                    <a:pt x="221" y="2307"/>
                  </a:lnTo>
                </a:path>
              </a:pathLst>
            </a:custGeom>
            <a:noFill/>
            <a:ln w="36720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62" name="Freeform 27"/>
            <p:cNvSpPr>
              <a:spLocks/>
            </p:cNvSpPr>
            <p:nvPr/>
          </p:nvSpPr>
          <p:spPr bwMode="auto">
            <a:xfrm>
              <a:off x="5291137" y="3671888"/>
              <a:ext cx="973138" cy="160337"/>
            </a:xfrm>
            <a:custGeom>
              <a:avLst/>
              <a:gdLst>
                <a:gd name="T0" fmla="*/ 0 w 2983"/>
                <a:gd name="T1" fmla="*/ 2147483647 h 492"/>
                <a:gd name="T2" fmla="*/ 2147483647 w 2983"/>
                <a:gd name="T3" fmla="*/ 2147483647 h 492"/>
                <a:gd name="T4" fmla="*/ 2147483647 w 2983"/>
                <a:gd name="T5" fmla="*/ 2147483647 h 492"/>
                <a:gd name="T6" fmla="*/ 2147483647 w 2983"/>
                <a:gd name="T7" fmla="*/ 2147483647 h 492"/>
                <a:gd name="T8" fmla="*/ 2147483647 w 2983"/>
                <a:gd name="T9" fmla="*/ 2147483647 h 492"/>
                <a:gd name="T10" fmla="*/ 2147483647 w 2983"/>
                <a:gd name="T11" fmla="*/ 2147483647 h 492"/>
                <a:gd name="T12" fmla="*/ 2147483647 w 2983"/>
                <a:gd name="T13" fmla="*/ 2147483647 h 492"/>
                <a:gd name="T14" fmla="*/ 2147483647 w 2983"/>
                <a:gd name="T15" fmla="*/ 2147483647 h 492"/>
                <a:gd name="T16" fmla="*/ 2147483647 w 2983"/>
                <a:gd name="T17" fmla="*/ 2147483647 h 492"/>
                <a:gd name="T18" fmla="*/ 2147483647 w 2983"/>
                <a:gd name="T19" fmla="*/ 2147483647 h 492"/>
                <a:gd name="T20" fmla="*/ 2147483647 w 2983"/>
                <a:gd name="T21" fmla="*/ 2147483647 h 492"/>
                <a:gd name="T22" fmla="*/ 2147483647 w 2983"/>
                <a:gd name="T23" fmla="*/ 2147483647 h 492"/>
                <a:gd name="T24" fmla="*/ 2147483647 w 2983"/>
                <a:gd name="T25" fmla="*/ 2147483647 h 492"/>
                <a:gd name="T26" fmla="*/ 2147483647 w 2983"/>
                <a:gd name="T27" fmla="*/ 2147483647 h 492"/>
                <a:gd name="T28" fmla="*/ 2147483647 w 2983"/>
                <a:gd name="T29" fmla="*/ 2147483647 h 492"/>
                <a:gd name="T30" fmla="*/ 2147483647 w 2983"/>
                <a:gd name="T31" fmla="*/ 2147483647 h 492"/>
                <a:gd name="T32" fmla="*/ 2147483647 w 2983"/>
                <a:gd name="T33" fmla="*/ 2147483647 h 492"/>
                <a:gd name="T34" fmla="*/ 2147483647 w 2983"/>
                <a:gd name="T35" fmla="*/ 2147483647 h 492"/>
                <a:gd name="T36" fmla="*/ 2147483647 w 2983"/>
                <a:gd name="T37" fmla="*/ 0 h 49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983"/>
                <a:gd name="T58" fmla="*/ 0 h 492"/>
                <a:gd name="T59" fmla="*/ 2983 w 2983"/>
                <a:gd name="T60" fmla="*/ 492 h 49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983" h="492">
                  <a:moveTo>
                    <a:pt x="0" y="261"/>
                  </a:moveTo>
                  <a:lnTo>
                    <a:pt x="162" y="319"/>
                  </a:lnTo>
                  <a:lnTo>
                    <a:pt x="326" y="369"/>
                  </a:lnTo>
                  <a:lnTo>
                    <a:pt x="494" y="411"/>
                  </a:lnTo>
                  <a:lnTo>
                    <a:pt x="663" y="444"/>
                  </a:lnTo>
                  <a:lnTo>
                    <a:pt x="834" y="468"/>
                  </a:lnTo>
                  <a:lnTo>
                    <a:pt x="1006" y="484"/>
                  </a:lnTo>
                  <a:lnTo>
                    <a:pt x="1178" y="491"/>
                  </a:lnTo>
                  <a:lnTo>
                    <a:pt x="1351" y="489"/>
                  </a:lnTo>
                  <a:lnTo>
                    <a:pt x="1523" y="478"/>
                  </a:lnTo>
                  <a:lnTo>
                    <a:pt x="1695" y="459"/>
                  </a:lnTo>
                  <a:lnTo>
                    <a:pt x="1865" y="431"/>
                  </a:lnTo>
                  <a:lnTo>
                    <a:pt x="2034" y="394"/>
                  </a:lnTo>
                  <a:lnTo>
                    <a:pt x="2200" y="349"/>
                  </a:lnTo>
                  <a:lnTo>
                    <a:pt x="2363" y="295"/>
                  </a:lnTo>
                  <a:lnTo>
                    <a:pt x="2524" y="233"/>
                  </a:lnTo>
                  <a:lnTo>
                    <a:pt x="2681" y="163"/>
                  </a:lnTo>
                  <a:lnTo>
                    <a:pt x="2834" y="86"/>
                  </a:lnTo>
                  <a:lnTo>
                    <a:pt x="2982" y="0"/>
                  </a:lnTo>
                </a:path>
              </a:pathLst>
            </a:custGeom>
            <a:noFill/>
            <a:ln w="36720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63" name="Freeform 26"/>
            <p:cNvSpPr>
              <a:spLocks/>
            </p:cNvSpPr>
            <p:nvPr/>
          </p:nvSpPr>
          <p:spPr bwMode="auto">
            <a:xfrm>
              <a:off x="6642100" y="2433638"/>
              <a:ext cx="85725" cy="722312"/>
            </a:xfrm>
            <a:custGeom>
              <a:avLst/>
              <a:gdLst>
                <a:gd name="T0" fmla="*/ 2147483647 w 266"/>
                <a:gd name="T1" fmla="*/ 2147483647 h 2212"/>
                <a:gd name="T2" fmla="*/ 2147483647 w 266"/>
                <a:gd name="T3" fmla="*/ 2147483647 h 2212"/>
                <a:gd name="T4" fmla="*/ 2147483647 w 266"/>
                <a:gd name="T5" fmla="*/ 2147483647 h 2212"/>
                <a:gd name="T6" fmla="*/ 2147483647 w 266"/>
                <a:gd name="T7" fmla="*/ 2147483647 h 2212"/>
                <a:gd name="T8" fmla="*/ 2147483647 w 266"/>
                <a:gd name="T9" fmla="*/ 2147483647 h 2212"/>
                <a:gd name="T10" fmla="*/ 2147483647 w 266"/>
                <a:gd name="T11" fmla="*/ 2147483647 h 2212"/>
                <a:gd name="T12" fmla="*/ 2147483647 w 266"/>
                <a:gd name="T13" fmla="*/ 2147483647 h 2212"/>
                <a:gd name="T14" fmla="*/ 2147483647 w 266"/>
                <a:gd name="T15" fmla="*/ 2147483647 h 2212"/>
                <a:gd name="T16" fmla="*/ 2147483647 w 266"/>
                <a:gd name="T17" fmla="*/ 2147483647 h 2212"/>
                <a:gd name="T18" fmla="*/ 2147483647 w 266"/>
                <a:gd name="T19" fmla="*/ 2147483647 h 2212"/>
                <a:gd name="T20" fmla="*/ 2147483647 w 266"/>
                <a:gd name="T21" fmla="*/ 2147483647 h 2212"/>
                <a:gd name="T22" fmla="*/ 2147483647 w 266"/>
                <a:gd name="T23" fmla="*/ 2147483647 h 2212"/>
                <a:gd name="T24" fmla="*/ 2147483647 w 266"/>
                <a:gd name="T25" fmla="*/ 2147483647 h 2212"/>
                <a:gd name="T26" fmla="*/ 2147483647 w 266"/>
                <a:gd name="T27" fmla="*/ 2147483647 h 2212"/>
                <a:gd name="T28" fmla="*/ 2147483647 w 266"/>
                <a:gd name="T29" fmla="*/ 2147483647 h 2212"/>
                <a:gd name="T30" fmla="*/ 0 w 266"/>
                <a:gd name="T31" fmla="*/ 0 h 221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66"/>
                <a:gd name="T49" fmla="*/ 0 h 2212"/>
                <a:gd name="T50" fmla="*/ 266 w 266"/>
                <a:gd name="T51" fmla="*/ 2212 h 221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66" h="2212">
                  <a:moveTo>
                    <a:pt x="113" y="2211"/>
                  </a:moveTo>
                  <a:lnTo>
                    <a:pt x="157" y="2066"/>
                  </a:lnTo>
                  <a:lnTo>
                    <a:pt x="193" y="1920"/>
                  </a:lnTo>
                  <a:lnTo>
                    <a:pt x="222" y="1772"/>
                  </a:lnTo>
                  <a:lnTo>
                    <a:pt x="244" y="1622"/>
                  </a:lnTo>
                  <a:lnTo>
                    <a:pt x="258" y="1472"/>
                  </a:lnTo>
                  <a:lnTo>
                    <a:pt x="265" y="1322"/>
                  </a:lnTo>
                  <a:lnTo>
                    <a:pt x="265" y="1171"/>
                  </a:lnTo>
                  <a:lnTo>
                    <a:pt x="257" y="1020"/>
                  </a:lnTo>
                  <a:lnTo>
                    <a:pt x="242" y="870"/>
                  </a:lnTo>
                  <a:lnTo>
                    <a:pt x="220" y="721"/>
                  </a:lnTo>
                  <a:lnTo>
                    <a:pt x="190" y="573"/>
                  </a:lnTo>
                  <a:lnTo>
                    <a:pt x="153" y="427"/>
                  </a:lnTo>
                  <a:lnTo>
                    <a:pt x="109" y="282"/>
                  </a:lnTo>
                  <a:lnTo>
                    <a:pt x="58" y="139"/>
                  </a:lnTo>
                  <a:lnTo>
                    <a:pt x="0" y="0"/>
                  </a:lnTo>
                </a:path>
              </a:pathLst>
            </a:custGeom>
            <a:noFill/>
            <a:ln w="36720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72" name="Freeform 25"/>
            <p:cNvSpPr>
              <a:spLocks/>
            </p:cNvSpPr>
            <p:nvPr/>
          </p:nvSpPr>
          <p:spPr bwMode="auto">
            <a:xfrm>
              <a:off x="5232400" y="1752600"/>
              <a:ext cx="850900" cy="100013"/>
            </a:xfrm>
            <a:custGeom>
              <a:avLst/>
              <a:gdLst>
                <a:gd name="T0" fmla="*/ 2147483647 w 2604"/>
                <a:gd name="T1" fmla="*/ 2147483647 h 305"/>
                <a:gd name="T2" fmla="*/ 2147483647 w 2604"/>
                <a:gd name="T3" fmla="*/ 2147483647 h 305"/>
                <a:gd name="T4" fmla="*/ 2147483647 w 2604"/>
                <a:gd name="T5" fmla="*/ 2147483647 h 305"/>
                <a:gd name="T6" fmla="*/ 2147483647 w 2604"/>
                <a:gd name="T7" fmla="*/ 2147483647 h 305"/>
                <a:gd name="T8" fmla="*/ 2147483647 w 2604"/>
                <a:gd name="T9" fmla="*/ 2147483647 h 305"/>
                <a:gd name="T10" fmla="*/ 2147483647 w 2604"/>
                <a:gd name="T11" fmla="*/ 2147483647 h 305"/>
                <a:gd name="T12" fmla="*/ 2147483647 w 2604"/>
                <a:gd name="T13" fmla="*/ 2147483647 h 305"/>
                <a:gd name="T14" fmla="*/ 2147483647 w 2604"/>
                <a:gd name="T15" fmla="*/ 0 h 305"/>
                <a:gd name="T16" fmla="*/ 2147483647 w 2604"/>
                <a:gd name="T17" fmla="*/ 2147483647 h 305"/>
                <a:gd name="T18" fmla="*/ 2147483647 w 2604"/>
                <a:gd name="T19" fmla="*/ 2147483647 h 305"/>
                <a:gd name="T20" fmla="*/ 2147483647 w 2604"/>
                <a:gd name="T21" fmla="*/ 2147483647 h 305"/>
                <a:gd name="T22" fmla="*/ 2147483647 w 2604"/>
                <a:gd name="T23" fmla="*/ 2147483647 h 305"/>
                <a:gd name="T24" fmla="*/ 2147483647 w 2604"/>
                <a:gd name="T25" fmla="*/ 2147483647 h 305"/>
                <a:gd name="T26" fmla="*/ 2147483647 w 2604"/>
                <a:gd name="T27" fmla="*/ 2147483647 h 305"/>
                <a:gd name="T28" fmla="*/ 2147483647 w 2604"/>
                <a:gd name="T29" fmla="*/ 2147483647 h 305"/>
                <a:gd name="T30" fmla="*/ 0 w 2604"/>
                <a:gd name="T31" fmla="*/ 2147483647 h 30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604"/>
                <a:gd name="T49" fmla="*/ 0 h 305"/>
                <a:gd name="T50" fmla="*/ 2604 w 2604"/>
                <a:gd name="T51" fmla="*/ 305 h 30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604" h="305">
                  <a:moveTo>
                    <a:pt x="2603" y="219"/>
                  </a:moveTo>
                  <a:lnTo>
                    <a:pt x="2435" y="160"/>
                  </a:lnTo>
                  <a:lnTo>
                    <a:pt x="2264" y="111"/>
                  </a:lnTo>
                  <a:lnTo>
                    <a:pt x="2090" y="70"/>
                  </a:lnTo>
                  <a:lnTo>
                    <a:pt x="1915" y="39"/>
                  </a:lnTo>
                  <a:lnTo>
                    <a:pt x="1738" y="16"/>
                  </a:lnTo>
                  <a:lnTo>
                    <a:pt x="1560" y="4"/>
                  </a:lnTo>
                  <a:lnTo>
                    <a:pt x="1382" y="0"/>
                  </a:lnTo>
                  <a:lnTo>
                    <a:pt x="1203" y="6"/>
                  </a:lnTo>
                  <a:lnTo>
                    <a:pt x="1025" y="21"/>
                  </a:lnTo>
                  <a:lnTo>
                    <a:pt x="849" y="46"/>
                  </a:lnTo>
                  <a:lnTo>
                    <a:pt x="674" y="79"/>
                  </a:lnTo>
                  <a:lnTo>
                    <a:pt x="501" y="122"/>
                  </a:lnTo>
                  <a:lnTo>
                    <a:pt x="330" y="174"/>
                  </a:lnTo>
                  <a:lnTo>
                    <a:pt x="163" y="235"/>
                  </a:lnTo>
                  <a:lnTo>
                    <a:pt x="0" y="304"/>
                  </a:lnTo>
                </a:path>
              </a:pathLst>
            </a:custGeom>
            <a:noFill/>
            <a:ln w="36720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90" name="Freeform 19"/>
            <p:cNvSpPr>
              <a:spLocks/>
            </p:cNvSpPr>
            <p:nvPr/>
          </p:nvSpPr>
          <p:spPr bwMode="auto">
            <a:xfrm>
              <a:off x="6111875" y="1851025"/>
              <a:ext cx="538162" cy="552450"/>
            </a:xfrm>
            <a:custGeom>
              <a:avLst/>
              <a:gdLst>
                <a:gd name="T0" fmla="*/ 2147483647 w 1649"/>
                <a:gd name="T1" fmla="*/ 2147483647 h 1692"/>
                <a:gd name="T2" fmla="*/ 2147483647 w 1649"/>
                <a:gd name="T3" fmla="*/ 2147483647 h 1692"/>
                <a:gd name="T4" fmla="*/ 2147483647 w 1649"/>
                <a:gd name="T5" fmla="*/ 2147483647 h 1692"/>
                <a:gd name="T6" fmla="*/ 2147483647 w 1649"/>
                <a:gd name="T7" fmla="*/ 2147483647 h 1692"/>
                <a:gd name="T8" fmla="*/ 2147483647 w 1649"/>
                <a:gd name="T9" fmla="*/ 2147483647 h 1692"/>
                <a:gd name="T10" fmla="*/ 2147483647 w 1649"/>
                <a:gd name="T11" fmla="*/ 2147483647 h 1692"/>
                <a:gd name="T12" fmla="*/ 2147483647 w 1649"/>
                <a:gd name="T13" fmla="*/ 2147483647 h 1692"/>
                <a:gd name="T14" fmla="*/ 2147483647 w 1649"/>
                <a:gd name="T15" fmla="*/ 2147483647 h 1692"/>
                <a:gd name="T16" fmla="*/ 2147483647 w 1649"/>
                <a:gd name="T17" fmla="*/ 2147483647 h 1692"/>
                <a:gd name="T18" fmla="*/ 2147483647 w 1649"/>
                <a:gd name="T19" fmla="*/ 2147483647 h 1692"/>
                <a:gd name="T20" fmla="*/ 2147483647 w 1649"/>
                <a:gd name="T21" fmla="*/ 2147483647 h 1692"/>
                <a:gd name="T22" fmla="*/ 2147483647 w 1649"/>
                <a:gd name="T23" fmla="*/ 2147483647 h 1692"/>
                <a:gd name="T24" fmla="*/ 2147483647 w 1649"/>
                <a:gd name="T25" fmla="*/ 2147483647 h 1692"/>
                <a:gd name="T26" fmla="*/ 2147483647 w 1649"/>
                <a:gd name="T27" fmla="*/ 2147483647 h 1692"/>
                <a:gd name="T28" fmla="*/ 2147483647 w 1649"/>
                <a:gd name="T29" fmla="*/ 2147483647 h 1692"/>
                <a:gd name="T30" fmla="*/ 0 w 1649"/>
                <a:gd name="T31" fmla="*/ 0 h 169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49"/>
                <a:gd name="T49" fmla="*/ 0 h 1692"/>
                <a:gd name="T50" fmla="*/ 1649 w 1649"/>
                <a:gd name="T51" fmla="*/ 1692 h 169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49" h="1692">
                  <a:moveTo>
                    <a:pt x="1648" y="1691"/>
                  </a:moveTo>
                  <a:lnTo>
                    <a:pt x="1583" y="1545"/>
                  </a:lnTo>
                  <a:lnTo>
                    <a:pt x="1511" y="1403"/>
                  </a:lnTo>
                  <a:lnTo>
                    <a:pt x="1432" y="1264"/>
                  </a:lnTo>
                  <a:lnTo>
                    <a:pt x="1345" y="1130"/>
                  </a:lnTo>
                  <a:lnTo>
                    <a:pt x="1251" y="999"/>
                  </a:lnTo>
                  <a:lnTo>
                    <a:pt x="1151" y="874"/>
                  </a:lnTo>
                  <a:lnTo>
                    <a:pt x="1045" y="753"/>
                  </a:lnTo>
                  <a:lnTo>
                    <a:pt x="932" y="638"/>
                  </a:lnTo>
                  <a:lnTo>
                    <a:pt x="814" y="528"/>
                  </a:lnTo>
                  <a:lnTo>
                    <a:pt x="690" y="424"/>
                  </a:lnTo>
                  <a:lnTo>
                    <a:pt x="561" y="326"/>
                  </a:lnTo>
                  <a:lnTo>
                    <a:pt x="428" y="235"/>
                  </a:lnTo>
                  <a:lnTo>
                    <a:pt x="289" y="150"/>
                  </a:lnTo>
                  <a:lnTo>
                    <a:pt x="147" y="72"/>
                  </a:lnTo>
                  <a:lnTo>
                    <a:pt x="0" y="0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91" name="Freeform 20"/>
            <p:cNvSpPr>
              <a:spLocks/>
            </p:cNvSpPr>
            <p:nvPr/>
          </p:nvSpPr>
          <p:spPr bwMode="auto">
            <a:xfrm>
              <a:off x="4652962" y="1851025"/>
              <a:ext cx="542925" cy="561975"/>
            </a:xfrm>
            <a:custGeom>
              <a:avLst/>
              <a:gdLst>
                <a:gd name="T0" fmla="*/ 2147483647 w 1661"/>
                <a:gd name="T1" fmla="*/ 0 h 1719"/>
                <a:gd name="T2" fmla="*/ 2147483647 w 1661"/>
                <a:gd name="T3" fmla="*/ 2147483647 h 1719"/>
                <a:gd name="T4" fmla="*/ 2147483647 w 1661"/>
                <a:gd name="T5" fmla="*/ 2147483647 h 1719"/>
                <a:gd name="T6" fmla="*/ 2147483647 w 1661"/>
                <a:gd name="T7" fmla="*/ 2147483647 h 1719"/>
                <a:gd name="T8" fmla="*/ 2147483647 w 1661"/>
                <a:gd name="T9" fmla="*/ 2147483647 h 1719"/>
                <a:gd name="T10" fmla="*/ 2147483647 w 1661"/>
                <a:gd name="T11" fmla="*/ 2147483647 h 1719"/>
                <a:gd name="T12" fmla="*/ 2147483647 w 1661"/>
                <a:gd name="T13" fmla="*/ 2147483647 h 1719"/>
                <a:gd name="T14" fmla="*/ 2147483647 w 1661"/>
                <a:gd name="T15" fmla="*/ 2147483647 h 1719"/>
                <a:gd name="T16" fmla="*/ 2147483647 w 1661"/>
                <a:gd name="T17" fmla="*/ 2147483647 h 1719"/>
                <a:gd name="T18" fmla="*/ 2147483647 w 1661"/>
                <a:gd name="T19" fmla="*/ 2147483647 h 1719"/>
                <a:gd name="T20" fmla="*/ 2147483647 w 1661"/>
                <a:gd name="T21" fmla="*/ 2147483647 h 1719"/>
                <a:gd name="T22" fmla="*/ 2147483647 w 1661"/>
                <a:gd name="T23" fmla="*/ 2147483647 h 1719"/>
                <a:gd name="T24" fmla="*/ 2147483647 w 1661"/>
                <a:gd name="T25" fmla="*/ 2147483647 h 1719"/>
                <a:gd name="T26" fmla="*/ 2147483647 w 1661"/>
                <a:gd name="T27" fmla="*/ 2147483647 h 1719"/>
                <a:gd name="T28" fmla="*/ 2147483647 w 1661"/>
                <a:gd name="T29" fmla="*/ 2147483647 h 1719"/>
                <a:gd name="T30" fmla="*/ 0 w 1661"/>
                <a:gd name="T31" fmla="*/ 2147483647 h 171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61"/>
                <a:gd name="T49" fmla="*/ 0 h 1719"/>
                <a:gd name="T50" fmla="*/ 1661 w 1661"/>
                <a:gd name="T51" fmla="*/ 1719 h 171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61" h="1719">
                  <a:moveTo>
                    <a:pt x="1660" y="0"/>
                  </a:moveTo>
                  <a:lnTo>
                    <a:pt x="1512" y="72"/>
                  </a:lnTo>
                  <a:lnTo>
                    <a:pt x="1367" y="152"/>
                  </a:lnTo>
                  <a:lnTo>
                    <a:pt x="1227" y="238"/>
                  </a:lnTo>
                  <a:lnTo>
                    <a:pt x="1092" y="331"/>
                  </a:lnTo>
                  <a:lnTo>
                    <a:pt x="962" y="430"/>
                  </a:lnTo>
                  <a:lnTo>
                    <a:pt x="837" y="536"/>
                  </a:lnTo>
                  <a:lnTo>
                    <a:pt x="717" y="648"/>
                  </a:lnTo>
                  <a:lnTo>
                    <a:pt x="604" y="765"/>
                  </a:lnTo>
                  <a:lnTo>
                    <a:pt x="497" y="888"/>
                  </a:lnTo>
                  <a:lnTo>
                    <a:pt x="396" y="1015"/>
                  </a:lnTo>
                  <a:lnTo>
                    <a:pt x="303" y="1148"/>
                  </a:lnTo>
                  <a:lnTo>
                    <a:pt x="216" y="1285"/>
                  </a:lnTo>
                  <a:lnTo>
                    <a:pt x="137" y="1426"/>
                  </a:lnTo>
                  <a:lnTo>
                    <a:pt x="65" y="1570"/>
                  </a:lnTo>
                  <a:lnTo>
                    <a:pt x="0" y="1718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119" name="Text Box 22"/>
            <p:cNvSpPr txBox="1">
              <a:spLocks noChangeArrowheads="1"/>
            </p:cNvSpPr>
            <p:nvPr/>
          </p:nvSpPr>
          <p:spPr bwMode="auto">
            <a:xfrm>
              <a:off x="4687887" y="2654300"/>
              <a:ext cx="309563" cy="582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defTabSz="828675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lnSpc>
                  <a:spcPct val="63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 charset="0"/>
                <a:buNone/>
                <a:defRPr/>
              </a:pPr>
              <a:r>
                <a:rPr lang="en-GB" altLang="en-US" sz="2400" i="1">
                  <a:solidFill>
                    <a:srgbClr val="00B050"/>
                  </a:solidFill>
                  <a:latin typeface="+mn-lt"/>
                  <a:cs typeface="Arial" charset="0"/>
                </a:rPr>
                <a:t>c</a:t>
              </a:r>
            </a:p>
          </p:txBody>
        </p:sp>
        <p:sp>
          <p:nvSpPr>
            <p:cNvPr id="217120" name="Text Box 23"/>
            <p:cNvSpPr txBox="1">
              <a:spLocks noChangeArrowheads="1"/>
            </p:cNvSpPr>
            <p:nvPr/>
          </p:nvSpPr>
          <p:spPr bwMode="auto">
            <a:xfrm>
              <a:off x="6457950" y="2640013"/>
              <a:ext cx="160337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defTabSz="828675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lnSpc>
                  <a:spcPct val="63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 charset="0"/>
                <a:buNone/>
                <a:defRPr/>
              </a:pPr>
              <a:r>
                <a:rPr lang="en-GB" altLang="en-US" sz="2400" i="1">
                  <a:solidFill>
                    <a:srgbClr val="0000FF"/>
                  </a:solidFill>
                  <a:latin typeface="+mn-lt"/>
                  <a:cs typeface="Arial" charset="0"/>
                </a:rPr>
                <a:t>a</a:t>
              </a:r>
            </a:p>
          </p:txBody>
        </p:sp>
        <p:sp>
          <p:nvSpPr>
            <p:cNvPr id="121894" name="Freeform 28"/>
            <p:cNvSpPr>
              <a:spLocks/>
            </p:cNvSpPr>
            <p:nvPr/>
          </p:nvSpPr>
          <p:spPr bwMode="auto">
            <a:xfrm>
              <a:off x="4664075" y="3195638"/>
              <a:ext cx="592137" cy="560387"/>
            </a:xfrm>
            <a:custGeom>
              <a:avLst/>
              <a:gdLst>
                <a:gd name="T0" fmla="*/ 0 w 1814"/>
                <a:gd name="T1" fmla="*/ 0 h 1716"/>
                <a:gd name="T2" fmla="*/ 2147483647 w 1814"/>
                <a:gd name="T3" fmla="*/ 2147483647 h 1716"/>
                <a:gd name="T4" fmla="*/ 2147483647 w 1814"/>
                <a:gd name="T5" fmla="*/ 2147483647 h 1716"/>
                <a:gd name="T6" fmla="*/ 2147483647 w 1814"/>
                <a:gd name="T7" fmla="*/ 2147483647 h 1716"/>
                <a:gd name="T8" fmla="*/ 2147483647 w 1814"/>
                <a:gd name="T9" fmla="*/ 2147483647 h 1716"/>
                <a:gd name="T10" fmla="*/ 2147483647 w 1814"/>
                <a:gd name="T11" fmla="*/ 2147483647 h 1716"/>
                <a:gd name="T12" fmla="*/ 2147483647 w 1814"/>
                <a:gd name="T13" fmla="*/ 2147483647 h 1716"/>
                <a:gd name="T14" fmla="*/ 2147483647 w 1814"/>
                <a:gd name="T15" fmla="*/ 2147483647 h 1716"/>
                <a:gd name="T16" fmla="*/ 2147483647 w 1814"/>
                <a:gd name="T17" fmla="*/ 2147483647 h 1716"/>
                <a:gd name="T18" fmla="*/ 2147483647 w 1814"/>
                <a:gd name="T19" fmla="*/ 2147483647 h 1716"/>
                <a:gd name="T20" fmla="*/ 2147483647 w 1814"/>
                <a:gd name="T21" fmla="*/ 2147483647 h 1716"/>
                <a:gd name="T22" fmla="*/ 2147483647 w 1814"/>
                <a:gd name="T23" fmla="*/ 2147483647 h 1716"/>
                <a:gd name="T24" fmla="*/ 2147483647 w 1814"/>
                <a:gd name="T25" fmla="*/ 2147483647 h 1716"/>
                <a:gd name="T26" fmla="*/ 2147483647 w 1814"/>
                <a:gd name="T27" fmla="*/ 2147483647 h 1716"/>
                <a:gd name="T28" fmla="*/ 2147483647 w 1814"/>
                <a:gd name="T29" fmla="*/ 2147483647 h 1716"/>
                <a:gd name="T30" fmla="*/ 2147483647 w 1814"/>
                <a:gd name="T31" fmla="*/ 2147483647 h 171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814"/>
                <a:gd name="T49" fmla="*/ 0 h 1716"/>
                <a:gd name="T50" fmla="*/ 1814 w 1814"/>
                <a:gd name="T51" fmla="*/ 1716 h 171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814" h="1716">
                  <a:moveTo>
                    <a:pt x="0" y="0"/>
                  </a:moveTo>
                  <a:lnTo>
                    <a:pt x="72" y="153"/>
                  </a:lnTo>
                  <a:lnTo>
                    <a:pt x="152" y="301"/>
                  </a:lnTo>
                  <a:lnTo>
                    <a:pt x="240" y="446"/>
                  </a:lnTo>
                  <a:lnTo>
                    <a:pt x="336" y="586"/>
                  </a:lnTo>
                  <a:lnTo>
                    <a:pt x="439" y="721"/>
                  </a:lnTo>
                  <a:lnTo>
                    <a:pt x="550" y="850"/>
                  </a:lnTo>
                  <a:lnTo>
                    <a:pt x="667" y="974"/>
                  </a:lnTo>
                  <a:lnTo>
                    <a:pt x="792" y="1091"/>
                  </a:lnTo>
                  <a:lnTo>
                    <a:pt x="922" y="1202"/>
                  </a:lnTo>
                  <a:lnTo>
                    <a:pt x="1058" y="1306"/>
                  </a:lnTo>
                  <a:lnTo>
                    <a:pt x="1200" y="1403"/>
                  </a:lnTo>
                  <a:lnTo>
                    <a:pt x="1346" y="1492"/>
                  </a:lnTo>
                  <a:lnTo>
                    <a:pt x="1498" y="1574"/>
                  </a:lnTo>
                  <a:lnTo>
                    <a:pt x="1653" y="1648"/>
                  </a:lnTo>
                  <a:lnTo>
                    <a:pt x="1813" y="1715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125" name="Text Box 30"/>
            <p:cNvSpPr txBox="1">
              <a:spLocks noChangeArrowheads="1"/>
            </p:cNvSpPr>
            <p:nvPr/>
          </p:nvSpPr>
          <p:spPr bwMode="auto">
            <a:xfrm>
              <a:off x="5592762" y="1893888"/>
              <a:ext cx="260350" cy="506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defTabSz="828675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lnSpc>
                  <a:spcPct val="63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 charset="0"/>
                <a:buNone/>
                <a:defRPr/>
              </a:pPr>
              <a:r>
                <a:rPr lang="en-GB" altLang="en-US" sz="2400" i="1">
                  <a:solidFill>
                    <a:srgbClr val="00B050"/>
                  </a:solidFill>
                  <a:latin typeface="+mn-lt"/>
                  <a:cs typeface="Arial" charset="0"/>
                </a:rPr>
                <a:t>d</a:t>
              </a:r>
            </a:p>
          </p:txBody>
        </p:sp>
        <p:sp>
          <p:nvSpPr>
            <p:cNvPr id="121896" name="Freeform 32"/>
            <p:cNvSpPr>
              <a:spLocks/>
            </p:cNvSpPr>
            <p:nvPr/>
          </p:nvSpPr>
          <p:spPr bwMode="auto">
            <a:xfrm>
              <a:off x="4767262" y="4287838"/>
              <a:ext cx="542925" cy="561975"/>
            </a:xfrm>
            <a:custGeom>
              <a:avLst/>
              <a:gdLst>
                <a:gd name="T0" fmla="*/ 2147483647 w 1661"/>
                <a:gd name="T1" fmla="*/ 0 h 1719"/>
                <a:gd name="T2" fmla="*/ 2147483647 w 1661"/>
                <a:gd name="T3" fmla="*/ 2147483647 h 1719"/>
                <a:gd name="T4" fmla="*/ 2147483647 w 1661"/>
                <a:gd name="T5" fmla="*/ 2147483647 h 1719"/>
                <a:gd name="T6" fmla="*/ 2147483647 w 1661"/>
                <a:gd name="T7" fmla="*/ 2147483647 h 1719"/>
                <a:gd name="T8" fmla="*/ 2147483647 w 1661"/>
                <a:gd name="T9" fmla="*/ 2147483647 h 1719"/>
                <a:gd name="T10" fmla="*/ 2147483647 w 1661"/>
                <a:gd name="T11" fmla="*/ 2147483647 h 1719"/>
                <a:gd name="T12" fmla="*/ 2147483647 w 1661"/>
                <a:gd name="T13" fmla="*/ 2147483647 h 1719"/>
                <a:gd name="T14" fmla="*/ 2147483647 w 1661"/>
                <a:gd name="T15" fmla="*/ 2147483647 h 1719"/>
                <a:gd name="T16" fmla="*/ 2147483647 w 1661"/>
                <a:gd name="T17" fmla="*/ 2147483647 h 1719"/>
                <a:gd name="T18" fmla="*/ 2147483647 w 1661"/>
                <a:gd name="T19" fmla="*/ 2147483647 h 1719"/>
                <a:gd name="T20" fmla="*/ 2147483647 w 1661"/>
                <a:gd name="T21" fmla="*/ 2147483647 h 1719"/>
                <a:gd name="T22" fmla="*/ 2147483647 w 1661"/>
                <a:gd name="T23" fmla="*/ 2147483647 h 1719"/>
                <a:gd name="T24" fmla="*/ 2147483647 w 1661"/>
                <a:gd name="T25" fmla="*/ 2147483647 h 1719"/>
                <a:gd name="T26" fmla="*/ 2147483647 w 1661"/>
                <a:gd name="T27" fmla="*/ 2147483647 h 1719"/>
                <a:gd name="T28" fmla="*/ 2147483647 w 1661"/>
                <a:gd name="T29" fmla="*/ 2147483647 h 1719"/>
                <a:gd name="T30" fmla="*/ 0 w 1661"/>
                <a:gd name="T31" fmla="*/ 2147483647 h 171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61"/>
                <a:gd name="T49" fmla="*/ 0 h 1719"/>
                <a:gd name="T50" fmla="*/ 1661 w 1661"/>
                <a:gd name="T51" fmla="*/ 1719 h 171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61" h="1719">
                  <a:moveTo>
                    <a:pt x="1660" y="0"/>
                  </a:moveTo>
                  <a:lnTo>
                    <a:pt x="1512" y="72"/>
                  </a:lnTo>
                  <a:lnTo>
                    <a:pt x="1367" y="152"/>
                  </a:lnTo>
                  <a:lnTo>
                    <a:pt x="1227" y="238"/>
                  </a:lnTo>
                  <a:lnTo>
                    <a:pt x="1092" y="331"/>
                  </a:lnTo>
                  <a:lnTo>
                    <a:pt x="962" y="430"/>
                  </a:lnTo>
                  <a:lnTo>
                    <a:pt x="837" y="536"/>
                  </a:lnTo>
                  <a:lnTo>
                    <a:pt x="717" y="648"/>
                  </a:lnTo>
                  <a:lnTo>
                    <a:pt x="604" y="765"/>
                  </a:lnTo>
                  <a:lnTo>
                    <a:pt x="497" y="888"/>
                  </a:lnTo>
                  <a:lnTo>
                    <a:pt x="396" y="1015"/>
                  </a:lnTo>
                  <a:lnTo>
                    <a:pt x="303" y="1148"/>
                  </a:lnTo>
                  <a:lnTo>
                    <a:pt x="216" y="1285"/>
                  </a:lnTo>
                  <a:lnTo>
                    <a:pt x="137" y="1426"/>
                  </a:lnTo>
                  <a:lnTo>
                    <a:pt x="65" y="1570"/>
                  </a:lnTo>
                  <a:lnTo>
                    <a:pt x="0" y="1718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97" name="Freeform 33"/>
            <p:cNvSpPr>
              <a:spLocks/>
            </p:cNvSpPr>
            <p:nvPr/>
          </p:nvSpPr>
          <p:spPr bwMode="auto">
            <a:xfrm>
              <a:off x="6323012" y="5551488"/>
              <a:ext cx="466725" cy="566737"/>
            </a:xfrm>
            <a:custGeom>
              <a:avLst/>
              <a:gdLst>
                <a:gd name="T0" fmla="*/ 0 w 1427"/>
                <a:gd name="T1" fmla="*/ 2147483647 h 1737"/>
                <a:gd name="T2" fmla="*/ 2147483647 w 1427"/>
                <a:gd name="T3" fmla="*/ 2147483647 h 1737"/>
                <a:gd name="T4" fmla="*/ 2147483647 w 1427"/>
                <a:gd name="T5" fmla="*/ 2147483647 h 1737"/>
                <a:gd name="T6" fmla="*/ 2147483647 w 1427"/>
                <a:gd name="T7" fmla="*/ 2147483647 h 1737"/>
                <a:gd name="T8" fmla="*/ 2147483647 w 1427"/>
                <a:gd name="T9" fmla="*/ 2147483647 h 1737"/>
                <a:gd name="T10" fmla="*/ 2147483647 w 1427"/>
                <a:gd name="T11" fmla="*/ 2147483647 h 1737"/>
                <a:gd name="T12" fmla="*/ 2147483647 w 1427"/>
                <a:gd name="T13" fmla="*/ 2147483647 h 1737"/>
                <a:gd name="T14" fmla="*/ 2147483647 w 1427"/>
                <a:gd name="T15" fmla="*/ 2147483647 h 1737"/>
                <a:gd name="T16" fmla="*/ 2147483647 w 1427"/>
                <a:gd name="T17" fmla="*/ 2147483647 h 1737"/>
                <a:gd name="T18" fmla="*/ 2147483647 w 1427"/>
                <a:gd name="T19" fmla="*/ 2147483647 h 1737"/>
                <a:gd name="T20" fmla="*/ 2147483647 w 1427"/>
                <a:gd name="T21" fmla="*/ 2147483647 h 1737"/>
                <a:gd name="T22" fmla="*/ 2147483647 w 1427"/>
                <a:gd name="T23" fmla="*/ 2147483647 h 1737"/>
                <a:gd name="T24" fmla="*/ 2147483647 w 1427"/>
                <a:gd name="T25" fmla="*/ 2147483647 h 1737"/>
                <a:gd name="T26" fmla="*/ 2147483647 w 1427"/>
                <a:gd name="T27" fmla="*/ 2147483647 h 1737"/>
                <a:gd name="T28" fmla="*/ 2147483647 w 1427"/>
                <a:gd name="T29" fmla="*/ 2147483647 h 1737"/>
                <a:gd name="T30" fmla="*/ 2147483647 w 1427"/>
                <a:gd name="T31" fmla="*/ 0 h 173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427"/>
                <a:gd name="T49" fmla="*/ 0 h 1737"/>
                <a:gd name="T50" fmla="*/ 1427 w 1427"/>
                <a:gd name="T51" fmla="*/ 1737 h 173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427" h="1737">
                  <a:moveTo>
                    <a:pt x="0" y="1736"/>
                  </a:moveTo>
                  <a:lnTo>
                    <a:pt x="132" y="1655"/>
                  </a:lnTo>
                  <a:lnTo>
                    <a:pt x="259" y="1568"/>
                  </a:lnTo>
                  <a:lnTo>
                    <a:pt x="382" y="1475"/>
                  </a:lnTo>
                  <a:lnTo>
                    <a:pt x="501" y="1377"/>
                  </a:lnTo>
                  <a:lnTo>
                    <a:pt x="614" y="1273"/>
                  </a:lnTo>
                  <a:lnTo>
                    <a:pt x="722" y="1164"/>
                  </a:lnTo>
                  <a:lnTo>
                    <a:pt x="825" y="1050"/>
                  </a:lnTo>
                  <a:lnTo>
                    <a:pt x="922" y="932"/>
                  </a:lnTo>
                  <a:lnTo>
                    <a:pt x="1013" y="810"/>
                  </a:lnTo>
                  <a:lnTo>
                    <a:pt x="1098" y="683"/>
                  </a:lnTo>
                  <a:lnTo>
                    <a:pt x="1177" y="553"/>
                  </a:lnTo>
                  <a:lnTo>
                    <a:pt x="1249" y="419"/>
                  </a:lnTo>
                  <a:lnTo>
                    <a:pt x="1315" y="282"/>
                  </a:lnTo>
                  <a:lnTo>
                    <a:pt x="1374" y="142"/>
                  </a:lnTo>
                  <a:lnTo>
                    <a:pt x="1426" y="0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128" name="Text Box 34"/>
            <p:cNvSpPr txBox="1">
              <a:spLocks noChangeArrowheads="1"/>
            </p:cNvSpPr>
            <p:nvPr/>
          </p:nvSpPr>
          <p:spPr bwMode="auto">
            <a:xfrm>
              <a:off x="4802187" y="5092700"/>
              <a:ext cx="309563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defTabSz="828675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lnSpc>
                  <a:spcPct val="63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 charset="0"/>
                <a:buNone/>
                <a:defRPr/>
              </a:pPr>
              <a:r>
                <a:rPr lang="en-GB" altLang="en-US" sz="2400" i="1">
                  <a:solidFill>
                    <a:srgbClr val="0000FF"/>
                  </a:solidFill>
                  <a:latin typeface="+mn-lt"/>
                  <a:cs typeface="Arial" charset="0"/>
                </a:rPr>
                <a:t>h</a:t>
              </a:r>
            </a:p>
          </p:txBody>
        </p:sp>
        <p:sp>
          <p:nvSpPr>
            <p:cNvPr id="217129" name="Text Box 35"/>
            <p:cNvSpPr txBox="1">
              <a:spLocks noChangeArrowheads="1"/>
            </p:cNvSpPr>
            <p:nvPr/>
          </p:nvSpPr>
          <p:spPr bwMode="auto">
            <a:xfrm>
              <a:off x="6551612" y="4995863"/>
              <a:ext cx="18097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defTabSz="828675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lnSpc>
                  <a:spcPct val="63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 charset="0"/>
                <a:buNone/>
                <a:defRPr/>
              </a:pPr>
              <a:r>
                <a:rPr lang="en-GB" altLang="en-US" sz="2400" i="1">
                  <a:solidFill>
                    <a:srgbClr val="0000FF"/>
                  </a:solidFill>
                  <a:latin typeface="+mn-lt"/>
                  <a:cs typeface="Arial" charset="0"/>
                </a:rPr>
                <a:t>f</a:t>
              </a:r>
            </a:p>
          </p:txBody>
        </p:sp>
        <p:sp>
          <p:nvSpPr>
            <p:cNvPr id="217130" name="Text Box 36"/>
            <p:cNvSpPr txBox="1">
              <a:spLocks noChangeArrowheads="1"/>
            </p:cNvSpPr>
            <p:nvPr/>
          </p:nvSpPr>
          <p:spPr bwMode="auto">
            <a:xfrm>
              <a:off x="5697537" y="5921375"/>
              <a:ext cx="155575" cy="439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defTabSz="828675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lnSpc>
                  <a:spcPct val="63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 charset="0"/>
                <a:buNone/>
                <a:defRPr/>
              </a:pPr>
              <a:r>
                <a:rPr lang="en-GB" altLang="en-US" sz="2400" i="1">
                  <a:solidFill>
                    <a:srgbClr val="0000FF"/>
                  </a:solidFill>
                  <a:latin typeface="+mn-lt"/>
                  <a:cs typeface="Arial" charset="0"/>
                </a:rPr>
                <a:t>g</a:t>
              </a:r>
            </a:p>
          </p:txBody>
        </p:sp>
        <p:sp>
          <p:nvSpPr>
            <p:cNvPr id="121901" name="Freeform 40"/>
            <p:cNvSpPr>
              <a:spLocks/>
            </p:cNvSpPr>
            <p:nvPr/>
          </p:nvSpPr>
          <p:spPr bwMode="auto">
            <a:xfrm>
              <a:off x="4799012" y="5676900"/>
              <a:ext cx="573088" cy="517525"/>
            </a:xfrm>
            <a:custGeom>
              <a:avLst/>
              <a:gdLst>
                <a:gd name="T0" fmla="*/ 0 w 1754"/>
                <a:gd name="T1" fmla="*/ 0 h 1586"/>
                <a:gd name="T2" fmla="*/ 2147483647 w 1754"/>
                <a:gd name="T3" fmla="*/ 2147483647 h 1586"/>
                <a:gd name="T4" fmla="*/ 2147483647 w 1754"/>
                <a:gd name="T5" fmla="*/ 2147483647 h 1586"/>
                <a:gd name="T6" fmla="*/ 2147483647 w 1754"/>
                <a:gd name="T7" fmla="*/ 2147483647 h 1586"/>
                <a:gd name="T8" fmla="*/ 2147483647 w 1754"/>
                <a:gd name="T9" fmla="*/ 2147483647 h 1586"/>
                <a:gd name="T10" fmla="*/ 2147483647 w 1754"/>
                <a:gd name="T11" fmla="*/ 2147483647 h 1586"/>
                <a:gd name="T12" fmla="*/ 2147483647 w 1754"/>
                <a:gd name="T13" fmla="*/ 2147483647 h 1586"/>
                <a:gd name="T14" fmla="*/ 2147483647 w 1754"/>
                <a:gd name="T15" fmla="*/ 2147483647 h 1586"/>
                <a:gd name="T16" fmla="*/ 2147483647 w 1754"/>
                <a:gd name="T17" fmla="*/ 2147483647 h 1586"/>
                <a:gd name="T18" fmla="*/ 2147483647 w 1754"/>
                <a:gd name="T19" fmla="*/ 2147483647 h 1586"/>
                <a:gd name="T20" fmla="*/ 2147483647 w 1754"/>
                <a:gd name="T21" fmla="*/ 2147483647 h 1586"/>
                <a:gd name="T22" fmla="*/ 2147483647 w 1754"/>
                <a:gd name="T23" fmla="*/ 2147483647 h 1586"/>
                <a:gd name="T24" fmla="*/ 2147483647 w 1754"/>
                <a:gd name="T25" fmla="*/ 2147483647 h 1586"/>
                <a:gd name="T26" fmla="*/ 2147483647 w 1754"/>
                <a:gd name="T27" fmla="*/ 2147483647 h 1586"/>
                <a:gd name="T28" fmla="*/ 2147483647 w 1754"/>
                <a:gd name="T29" fmla="*/ 2147483647 h 1586"/>
                <a:gd name="T30" fmla="*/ 2147483647 w 1754"/>
                <a:gd name="T31" fmla="*/ 2147483647 h 158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754"/>
                <a:gd name="T49" fmla="*/ 0 h 1586"/>
                <a:gd name="T50" fmla="*/ 1754 w 1754"/>
                <a:gd name="T51" fmla="*/ 1586 h 158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754" h="1586">
                  <a:moveTo>
                    <a:pt x="0" y="0"/>
                  </a:moveTo>
                  <a:lnTo>
                    <a:pt x="75" y="141"/>
                  </a:lnTo>
                  <a:lnTo>
                    <a:pt x="156" y="278"/>
                  </a:lnTo>
                  <a:lnTo>
                    <a:pt x="244" y="412"/>
                  </a:lnTo>
                  <a:lnTo>
                    <a:pt x="339" y="540"/>
                  </a:lnTo>
                  <a:lnTo>
                    <a:pt x="441" y="665"/>
                  </a:lnTo>
                  <a:lnTo>
                    <a:pt x="549" y="784"/>
                  </a:lnTo>
                  <a:lnTo>
                    <a:pt x="663" y="897"/>
                  </a:lnTo>
                  <a:lnTo>
                    <a:pt x="782" y="1006"/>
                  </a:lnTo>
                  <a:lnTo>
                    <a:pt x="907" y="1108"/>
                  </a:lnTo>
                  <a:lnTo>
                    <a:pt x="1037" y="1204"/>
                  </a:lnTo>
                  <a:lnTo>
                    <a:pt x="1172" y="1294"/>
                  </a:lnTo>
                  <a:lnTo>
                    <a:pt x="1312" y="1377"/>
                  </a:lnTo>
                  <a:lnTo>
                    <a:pt x="1455" y="1453"/>
                  </a:lnTo>
                  <a:lnTo>
                    <a:pt x="1602" y="1522"/>
                  </a:lnTo>
                  <a:lnTo>
                    <a:pt x="1753" y="1585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136" name="Text Box 42"/>
            <p:cNvSpPr txBox="1">
              <a:spLocks noChangeArrowheads="1"/>
            </p:cNvSpPr>
            <p:nvPr/>
          </p:nvSpPr>
          <p:spPr bwMode="auto">
            <a:xfrm>
              <a:off x="5697537" y="4287838"/>
              <a:ext cx="260350" cy="506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defTabSz="828675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lnSpc>
                  <a:spcPct val="63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 charset="0"/>
                <a:buNone/>
                <a:defRPr/>
              </a:pPr>
              <a:r>
                <a:rPr lang="en-GB" altLang="en-US" sz="2400" i="1" dirty="0">
                  <a:solidFill>
                    <a:srgbClr val="00B050"/>
                  </a:solidFill>
                  <a:latin typeface="+mn-lt"/>
                  <a:cs typeface="Arial" charset="0"/>
                </a:rPr>
                <a:t>e</a:t>
              </a:r>
            </a:p>
          </p:txBody>
        </p:sp>
        <p:sp>
          <p:nvSpPr>
            <p:cNvPr id="217139" name="Text Box 36"/>
            <p:cNvSpPr txBox="1">
              <a:spLocks noChangeArrowheads="1"/>
            </p:cNvSpPr>
            <p:nvPr/>
          </p:nvSpPr>
          <p:spPr bwMode="auto">
            <a:xfrm>
              <a:off x="5645150" y="3519488"/>
              <a:ext cx="155575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defTabSz="828675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lnSpc>
                  <a:spcPct val="63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 charset="0"/>
                <a:buNone/>
                <a:defRPr/>
              </a:pPr>
              <a:r>
                <a:rPr lang="en-GB" altLang="en-US" sz="2400" i="1" dirty="0">
                  <a:solidFill>
                    <a:srgbClr val="00B050"/>
                  </a:solidFill>
                  <a:latin typeface="+mn-lt"/>
                  <a:cs typeface="Arial" charset="0"/>
                </a:rPr>
                <a:t>b</a:t>
              </a:r>
            </a:p>
          </p:txBody>
        </p:sp>
        <p:cxnSp>
          <p:nvCxnSpPr>
            <p:cNvPr id="121904" name="Straight Connector 4"/>
            <p:cNvCxnSpPr>
              <a:cxnSpLocks noChangeShapeType="1"/>
            </p:cNvCxnSpPr>
            <p:nvPr/>
          </p:nvCxnSpPr>
          <p:spPr bwMode="auto">
            <a:xfrm>
              <a:off x="6218237" y="3686829"/>
              <a:ext cx="0" cy="615950"/>
            </a:xfrm>
            <a:prstGeom prst="line">
              <a:avLst/>
            </a:prstGeom>
            <a:noFill/>
            <a:ln w="34925">
              <a:solidFill>
                <a:srgbClr val="FF0000"/>
              </a:solidFill>
              <a:miter lim="800000"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1905" name="Straight Connector 62"/>
            <p:cNvCxnSpPr>
              <a:cxnSpLocks noChangeShapeType="1"/>
            </p:cNvCxnSpPr>
            <p:nvPr/>
          </p:nvCxnSpPr>
          <p:spPr bwMode="auto">
            <a:xfrm>
              <a:off x="6678612" y="3143904"/>
              <a:ext cx="39688" cy="1692275"/>
            </a:xfrm>
            <a:prstGeom prst="line">
              <a:avLst/>
            </a:prstGeom>
            <a:noFill/>
            <a:ln w="34925">
              <a:solidFill>
                <a:srgbClr val="FF0000"/>
              </a:solidFill>
              <a:miter lim="800000"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1910" name="TextBox 63"/>
            <p:cNvSpPr txBox="1">
              <a:spLocks noChangeArrowheads="1"/>
            </p:cNvSpPr>
            <p:nvPr/>
          </p:nvSpPr>
          <p:spPr bwMode="auto">
            <a:xfrm>
              <a:off x="6218237" y="1752600"/>
              <a:ext cx="317500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GB" sz="3200" dirty="0">
                  <a:latin typeface="Times New Roman" charset="0"/>
                  <a:cs typeface="Times New Roman" charset="0"/>
                </a:rPr>
                <a:t>●</a:t>
              </a:r>
              <a:endParaRPr lang="en-GB" sz="3200" dirty="0"/>
            </a:p>
          </p:txBody>
        </p:sp>
        <p:sp>
          <p:nvSpPr>
            <p:cNvPr id="121911" name="TextBox 64"/>
            <p:cNvSpPr txBox="1">
              <a:spLocks noChangeArrowheads="1"/>
            </p:cNvSpPr>
            <p:nvPr/>
          </p:nvSpPr>
          <p:spPr bwMode="auto">
            <a:xfrm>
              <a:off x="4765675" y="4175125"/>
              <a:ext cx="317500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GB" sz="3200" dirty="0">
                  <a:latin typeface="Times New Roman" charset="0"/>
                  <a:cs typeface="Times New Roman" charset="0"/>
                </a:rPr>
                <a:t>●</a:t>
              </a:r>
              <a:endParaRPr lang="en-GB" sz="32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066800" y="2244725"/>
            <a:ext cx="2249487" cy="4613275"/>
            <a:chOff x="1828800" y="1769690"/>
            <a:chExt cx="2249487" cy="4613275"/>
          </a:xfrm>
        </p:grpSpPr>
        <p:sp>
          <p:nvSpPr>
            <p:cNvPr id="121864" name="Freeform 25"/>
            <p:cNvSpPr>
              <a:spLocks/>
            </p:cNvSpPr>
            <p:nvPr/>
          </p:nvSpPr>
          <p:spPr bwMode="auto">
            <a:xfrm>
              <a:off x="2468562" y="1774452"/>
              <a:ext cx="850900" cy="100013"/>
            </a:xfrm>
            <a:custGeom>
              <a:avLst/>
              <a:gdLst>
                <a:gd name="T0" fmla="*/ 2147483647 w 2604"/>
                <a:gd name="T1" fmla="*/ 2147483647 h 305"/>
                <a:gd name="T2" fmla="*/ 2147483647 w 2604"/>
                <a:gd name="T3" fmla="*/ 2147483647 h 305"/>
                <a:gd name="T4" fmla="*/ 2147483647 w 2604"/>
                <a:gd name="T5" fmla="*/ 2147483647 h 305"/>
                <a:gd name="T6" fmla="*/ 2147483647 w 2604"/>
                <a:gd name="T7" fmla="*/ 2147483647 h 305"/>
                <a:gd name="T8" fmla="*/ 2147483647 w 2604"/>
                <a:gd name="T9" fmla="*/ 2147483647 h 305"/>
                <a:gd name="T10" fmla="*/ 2147483647 w 2604"/>
                <a:gd name="T11" fmla="*/ 2147483647 h 305"/>
                <a:gd name="T12" fmla="*/ 2147483647 w 2604"/>
                <a:gd name="T13" fmla="*/ 2147483647 h 305"/>
                <a:gd name="T14" fmla="*/ 2147483647 w 2604"/>
                <a:gd name="T15" fmla="*/ 0 h 305"/>
                <a:gd name="T16" fmla="*/ 2147483647 w 2604"/>
                <a:gd name="T17" fmla="*/ 2147483647 h 305"/>
                <a:gd name="T18" fmla="*/ 2147483647 w 2604"/>
                <a:gd name="T19" fmla="*/ 2147483647 h 305"/>
                <a:gd name="T20" fmla="*/ 2147483647 w 2604"/>
                <a:gd name="T21" fmla="*/ 2147483647 h 305"/>
                <a:gd name="T22" fmla="*/ 2147483647 w 2604"/>
                <a:gd name="T23" fmla="*/ 2147483647 h 305"/>
                <a:gd name="T24" fmla="*/ 2147483647 w 2604"/>
                <a:gd name="T25" fmla="*/ 2147483647 h 305"/>
                <a:gd name="T26" fmla="*/ 2147483647 w 2604"/>
                <a:gd name="T27" fmla="*/ 2147483647 h 305"/>
                <a:gd name="T28" fmla="*/ 2147483647 w 2604"/>
                <a:gd name="T29" fmla="*/ 2147483647 h 305"/>
                <a:gd name="T30" fmla="*/ 0 w 2604"/>
                <a:gd name="T31" fmla="*/ 2147483647 h 30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604"/>
                <a:gd name="T49" fmla="*/ 0 h 305"/>
                <a:gd name="T50" fmla="*/ 2604 w 2604"/>
                <a:gd name="T51" fmla="*/ 305 h 30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604" h="305">
                  <a:moveTo>
                    <a:pt x="2603" y="219"/>
                  </a:moveTo>
                  <a:lnTo>
                    <a:pt x="2435" y="160"/>
                  </a:lnTo>
                  <a:lnTo>
                    <a:pt x="2264" y="111"/>
                  </a:lnTo>
                  <a:lnTo>
                    <a:pt x="2090" y="70"/>
                  </a:lnTo>
                  <a:lnTo>
                    <a:pt x="1915" y="39"/>
                  </a:lnTo>
                  <a:lnTo>
                    <a:pt x="1738" y="16"/>
                  </a:lnTo>
                  <a:lnTo>
                    <a:pt x="1560" y="4"/>
                  </a:lnTo>
                  <a:lnTo>
                    <a:pt x="1382" y="0"/>
                  </a:lnTo>
                  <a:lnTo>
                    <a:pt x="1203" y="6"/>
                  </a:lnTo>
                  <a:lnTo>
                    <a:pt x="1025" y="21"/>
                  </a:lnTo>
                  <a:lnTo>
                    <a:pt x="849" y="46"/>
                  </a:lnTo>
                  <a:lnTo>
                    <a:pt x="674" y="79"/>
                  </a:lnTo>
                  <a:lnTo>
                    <a:pt x="501" y="122"/>
                  </a:lnTo>
                  <a:lnTo>
                    <a:pt x="330" y="174"/>
                  </a:lnTo>
                  <a:lnTo>
                    <a:pt x="163" y="235"/>
                  </a:lnTo>
                  <a:lnTo>
                    <a:pt x="0" y="304"/>
                  </a:lnTo>
                </a:path>
              </a:pathLst>
            </a:custGeom>
            <a:noFill/>
            <a:ln w="36720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65" name="Freeform 38"/>
            <p:cNvSpPr>
              <a:spLocks/>
            </p:cNvSpPr>
            <p:nvPr/>
          </p:nvSpPr>
          <p:spPr bwMode="auto">
            <a:xfrm>
              <a:off x="3992562" y="4817690"/>
              <a:ext cx="85725" cy="722312"/>
            </a:xfrm>
            <a:custGeom>
              <a:avLst/>
              <a:gdLst>
                <a:gd name="T0" fmla="*/ 2147483647 w 266"/>
                <a:gd name="T1" fmla="*/ 2147483647 h 2212"/>
                <a:gd name="T2" fmla="*/ 2147483647 w 266"/>
                <a:gd name="T3" fmla="*/ 2147483647 h 2212"/>
                <a:gd name="T4" fmla="*/ 2147483647 w 266"/>
                <a:gd name="T5" fmla="*/ 2147483647 h 2212"/>
                <a:gd name="T6" fmla="*/ 2147483647 w 266"/>
                <a:gd name="T7" fmla="*/ 2147483647 h 2212"/>
                <a:gd name="T8" fmla="*/ 2147483647 w 266"/>
                <a:gd name="T9" fmla="*/ 2147483647 h 2212"/>
                <a:gd name="T10" fmla="*/ 2147483647 w 266"/>
                <a:gd name="T11" fmla="*/ 2147483647 h 2212"/>
                <a:gd name="T12" fmla="*/ 2147483647 w 266"/>
                <a:gd name="T13" fmla="*/ 2147483647 h 2212"/>
                <a:gd name="T14" fmla="*/ 2147483647 w 266"/>
                <a:gd name="T15" fmla="*/ 2147483647 h 2212"/>
                <a:gd name="T16" fmla="*/ 2147483647 w 266"/>
                <a:gd name="T17" fmla="*/ 2147483647 h 2212"/>
                <a:gd name="T18" fmla="*/ 2147483647 w 266"/>
                <a:gd name="T19" fmla="*/ 2147483647 h 2212"/>
                <a:gd name="T20" fmla="*/ 2147483647 w 266"/>
                <a:gd name="T21" fmla="*/ 2147483647 h 2212"/>
                <a:gd name="T22" fmla="*/ 2147483647 w 266"/>
                <a:gd name="T23" fmla="*/ 2147483647 h 2212"/>
                <a:gd name="T24" fmla="*/ 2147483647 w 266"/>
                <a:gd name="T25" fmla="*/ 2147483647 h 2212"/>
                <a:gd name="T26" fmla="*/ 2147483647 w 266"/>
                <a:gd name="T27" fmla="*/ 2147483647 h 2212"/>
                <a:gd name="T28" fmla="*/ 2147483647 w 266"/>
                <a:gd name="T29" fmla="*/ 2147483647 h 2212"/>
                <a:gd name="T30" fmla="*/ 0 w 266"/>
                <a:gd name="T31" fmla="*/ 0 h 221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66"/>
                <a:gd name="T49" fmla="*/ 0 h 2212"/>
                <a:gd name="T50" fmla="*/ 266 w 266"/>
                <a:gd name="T51" fmla="*/ 2212 h 221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66" h="2212">
                  <a:moveTo>
                    <a:pt x="113" y="2211"/>
                  </a:moveTo>
                  <a:lnTo>
                    <a:pt x="157" y="2066"/>
                  </a:lnTo>
                  <a:lnTo>
                    <a:pt x="193" y="1920"/>
                  </a:lnTo>
                  <a:lnTo>
                    <a:pt x="222" y="1772"/>
                  </a:lnTo>
                  <a:lnTo>
                    <a:pt x="244" y="1622"/>
                  </a:lnTo>
                  <a:lnTo>
                    <a:pt x="258" y="1472"/>
                  </a:lnTo>
                  <a:lnTo>
                    <a:pt x="265" y="1322"/>
                  </a:lnTo>
                  <a:lnTo>
                    <a:pt x="265" y="1171"/>
                  </a:lnTo>
                  <a:lnTo>
                    <a:pt x="257" y="1020"/>
                  </a:lnTo>
                  <a:lnTo>
                    <a:pt x="242" y="870"/>
                  </a:lnTo>
                  <a:lnTo>
                    <a:pt x="220" y="721"/>
                  </a:lnTo>
                  <a:lnTo>
                    <a:pt x="190" y="573"/>
                  </a:lnTo>
                  <a:lnTo>
                    <a:pt x="153" y="427"/>
                  </a:lnTo>
                  <a:lnTo>
                    <a:pt x="109" y="282"/>
                  </a:lnTo>
                  <a:lnTo>
                    <a:pt x="58" y="139"/>
                  </a:lnTo>
                  <a:lnTo>
                    <a:pt x="0" y="0"/>
                  </a:lnTo>
                </a:path>
              </a:pathLst>
            </a:custGeom>
            <a:noFill/>
            <a:ln w="36720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66" name="Freeform 39"/>
            <p:cNvSpPr>
              <a:spLocks/>
            </p:cNvSpPr>
            <p:nvPr/>
          </p:nvSpPr>
          <p:spPr bwMode="auto">
            <a:xfrm>
              <a:off x="2633662" y="6171827"/>
              <a:ext cx="863600" cy="103188"/>
            </a:xfrm>
            <a:custGeom>
              <a:avLst/>
              <a:gdLst>
                <a:gd name="T0" fmla="*/ 0 w 2646"/>
                <a:gd name="T1" fmla="*/ 2147483647 h 312"/>
                <a:gd name="T2" fmla="*/ 2147483647 w 2646"/>
                <a:gd name="T3" fmla="*/ 2147483647 h 312"/>
                <a:gd name="T4" fmla="*/ 2147483647 w 2646"/>
                <a:gd name="T5" fmla="*/ 2147483647 h 312"/>
                <a:gd name="T6" fmla="*/ 2147483647 w 2646"/>
                <a:gd name="T7" fmla="*/ 2147483647 h 312"/>
                <a:gd name="T8" fmla="*/ 2147483647 w 2646"/>
                <a:gd name="T9" fmla="*/ 2147483647 h 312"/>
                <a:gd name="T10" fmla="*/ 2147483647 w 2646"/>
                <a:gd name="T11" fmla="*/ 2147483647 h 312"/>
                <a:gd name="T12" fmla="*/ 2147483647 w 2646"/>
                <a:gd name="T13" fmla="*/ 2147483647 h 312"/>
                <a:gd name="T14" fmla="*/ 2147483647 w 2646"/>
                <a:gd name="T15" fmla="*/ 2147483647 h 312"/>
                <a:gd name="T16" fmla="*/ 2147483647 w 2646"/>
                <a:gd name="T17" fmla="*/ 2147483647 h 312"/>
                <a:gd name="T18" fmla="*/ 2147483647 w 2646"/>
                <a:gd name="T19" fmla="*/ 2147483647 h 312"/>
                <a:gd name="T20" fmla="*/ 2147483647 w 2646"/>
                <a:gd name="T21" fmla="*/ 2147483647 h 312"/>
                <a:gd name="T22" fmla="*/ 2147483647 w 2646"/>
                <a:gd name="T23" fmla="*/ 2147483647 h 312"/>
                <a:gd name="T24" fmla="*/ 2147483647 w 2646"/>
                <a:gd name="T25" fmla="*/ 2147483647 h 312"/>
                <a:gd name="T26" fmla="*/ 2147483647 w 2646"/>
                <a:gd name="T27" fmla="*/ 2147483647 h 312"/>
                <a:gd name="T28" fmla="*/ 2147483647 w 2646"/>
                <a:gd name="T29" fmla="*/ 2147483647 h 312"/>
                <a:gd name="T30" fmla="*/ 2147483647 w 2646"/>
                <a:gd name="T31" fmla="*/ 0 h 31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646"/>
                <a:gd name="T49" fmla="*/ 0 h 312"/>
                <a:gd name="T50" fmla="*/ 2646 w 2646"/>
                <a:gd name="T51" fmla="*/ 312 h 31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646" h="312">
                  <a:moveTo>
                    <a:pt x="0" y="81"/>
                  </a:moveTo>
                  <a:lnTo>
                    <a:pt x="170" y="142"/>
                  </a:lnTo>
                  <a:lnTo>
                    <a:pt x="343" y="194"/>
                  </a:lnTo>
                  <a:lnTo>
                    <a:pt x="520" y="237"/>
                  </a:lnTo>
                  <a:lnTo>
                    <a:pt x="698" y="270"/>
                  </a:lnTo>
                  <a:lnTo>
                    <a:pt x="878" y="293"/>
                  </a:lnTo>
                  <a:lnTo>
                    <a:pt x="1059" y="307"/>
                  </a:lnTo>
                  <a:lnTo>
                    <a:pt x="1240" y="311"/>
                  </a:lnTo>
                  <a:lnTo>
                    <a:pt x="1422" y="305"/>
                  </a:lnTo>
                  <a:lnTo>
                    <a:pt x="1603" y="290"/>
                  </a:lnTo>
                  <a:lnTo>
                    <a:pt x="1782" y="265"/>
                  </a:lnTo>
                  <a:lnTo>
                    <a:pt x="1960" y="231"/>
                  </a:lnTo>
                  <a:lnTo>
                    <a:pt x="2136" y="187"/>
                  </a:lnTo>
                  <a:lnTo>
                    <a:pt x="2309" y="134"/>
                  </a:lnTo>
                  <a:lnTo>
                    <a:pt x="2479" y="71"/>
                  </a:lnTo>
                  <a:lnTo>
                    <a:pt x="2645" y="0"/>
                  </a:lnTo>
                </a:path>
              </a:pathLst>
            </a:custGeom>
            <a:noFill/>
            <a:ln w="36720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67" name="Freeform 37"/>
            <p:cNvSpPr>
              <a:spLocks/>
            </p:cNvSpPr>
            <p:nvPr/>
          </p:nvSpPr>
          <p:spPr bwMode="auto">
            <a:xfrm>
              <a:off x="2559050" y="4212852"/>
              <a:ext cx="850900" cy="98425"/>
            </a:xfrm>
            <a:custGeom>
              <a:avLst/>
              <a:gdLst>
                <a:gd name="T0" fmla="*/ 2147483647 w 2604"/>
                <a:gd name="T1" fmla="*/ 2147483647 h 305"/>
                <a:gd name="T2" fmla="*/ 2147483647 w 2604"/>
                <a:gd name="T3" fmla="*/ 2147483647 h 305"/>
                <a:gd name="T4" fmla="*/ 2147483647 w 2604"/>
                <a:gd name="T5" fmla="*/ 2147483647 h 305"/>
                <a:gd name="T6" fmla="*/ 2147483647 w 2604"/>
                <a:gd name="T7" fmla="*/ 2147483647 h 305"/>
                <a:gd name="T8" fmla="*/ 2147483647 w 2604"/>
                <a:gd name="T9" fmla="*/ 2147483647 h 305"/>
                <a:gd name="T10" fmla="*/ 2147483647 w 2604"/>
                <a:gd name="T11" fmla="*/ 2147483647 h 305"/>
                <a:gd name="T12" fmla="*/ 2147483647 w 2604"/>
                <a:gd name="T13" fmla="*/ 2147483647 h 305"/>
                <a:gd name="T14" fmla="*/ 2147483647 w 2604"/>
                <a:gd name="T15" fmla="*/ 0 h 305"/>
                <a:gd name="T16" fmla="*/ 2147483647 w 2604"/>
                <a:gd name="T17" fmla="*/ 2147483647 h 305"/>
                <a:gd name="T18" fmla="*/ 2147483647 w 2604"/>
                <a:gd name="T19" fmla="*/ 2147483647 h 305"/>
                <a:gd name="T20" fmla="*/ 2147483647 w 2604"/>
                <a:gd name="T21" fmla="*/ 2147483647 h 305"/>
                <a:gd name="T22" fmla="*/ 2147483647 w 2604"/>
                <a:gd name="T23" fmla="*/ 2147483647 h 305"/>
                <a:gd name="T24" fmla="*/ 2147483647 w 2604"/>
                <a:gd name="T25" fmla="*/ 2147483647 h 305"/>
                <a:gd name="T26" fmla="*/ 2147483647 w 2604"/>
                <a:gd name="T27" fmla="*/ 2147483647 h 305"/>
                <a:gd name="T28" fmla="*/ 2147483647 w 2604"/>
                <a:gd name="T29" fmla="*/ 2147483647 h 305"/>
                <a:gd name="T30" fmla="*/ 0 w 2604"/>
                <a:gd name="T31" fmla="*/ 2147483647 h 30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604"/>
                <a:gd name="T49" fmla="*/ 0 h 305"/>
                <a:gd name="T50" fmla="*/ 2604 w 2604"/>
                <a:gd name="T51" fmla="*/ 305 h 30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604" h="305">
                  <a:moveTo>
                    <a:pt x="2603" y="219"/>
                  </a:moveTo>
                  <a:lnTo>
                    <a:pt x="2435" y="160"/>
                  </a:lnTo>
                  <a:lnTo>
                    <a:pt x="2264" y="111"/>
                  </a:lnTo>
                  <a:lnTo>
                    <a:pt x="2090" y="70"/>
                  </a:lnTo>
                  <a:lnTo>
                    <a:pt x="1915" y="39"/>
                  </a:lnTo>
                  <a:lnTo>
                    <a:pt x="1738" y="16"/>
                  </a:lnTo>
                  <a:lnTo>
                    <a:pt x="1560" y="4"/>
                  </a:lnTo>
                  <a:lnTo>
                    <a:pt x="1382" y="0"/>
                  </a:lnTo>
                  <a:lnTo>
                    <a:pt x="1203" y="6"/>
                  </a:lnTo>
                  <a:lnTo>
                    <a:pt x="1025" y="21"/>
                  </a:lnTo>
                  <a:lnTo>
                    <a:pt x="849" y="46"/>
                  </a:lnTo>
                  <a:lnTo>
                    <a:pt x="674" y="79"/>
                  </a:lnTo>
                  <a:lnTo>
                    <a:pt x="501" y="122"/>
                  </a:lnTo>
                  <a:lnTo>
                    <a:pt x="330" y="174"/>
                  </a:lnTo>
                  <a:lnTo>
                    <a:pt x="163" y="235"/>
                  </a:lnTo>
                  <a:lnTo>
                    <a:pt x="0" y="304"/>
                  </a:lnTo>
                </a:path>
              </a:pathLst>
            </a:custGeom>
            <a:noFill/>
            <a:ln w="36720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68" name="Freeform 41"/>
            <p:cNvSpPr>
              <a:spLocks/>
            </p:cNvSpPr>
            <p:nvPr/>
          </p:nvSpPr>
          <p:spPr bwMode="auto">
            <a:xfrm>
              <a:off x="1931987" y="4905002"/>
              <a:ext cx="73025" cy="754063"/>
            </a:xfrm>
            <a:custGeom>
              <a:avLst/>
              <a:gdLst>
                <a:gd name="T0" fmla="*/ 2147483647 w 226"/>
                <a:gd name="T1" fmla="*/ 0 h 2308"/>
                <a:gd name="T2" fmla="*/ 2147483647 w 226"/>
                <a:gd name="T3" fmla="*/ 2147483647 h 2308"/>
                <a:gd name="T4" fmla="*/ 2147483647 w 226"/>
                <a:gd name="T5" fmla="*/ 2147483647 h 2308"/>
                <a:gd name="T6" fmla="*/ 2147483647 w 226"/>
                <a:gd name="T7" fmla="*/ 2147483647 h 2308"/>
                <a:gd name="T8" fmla="*/ 2147483647 w 226"/>
                <a:gd name="T9" fmla="*/ 2147483647 h 2308"/>
                <a:gd name="T10" fmla="*/ 2147483647 w 226"/>
                <a:gd name="T11" fmla="*/ 2147483647 h 2308"/>
                <a:gd name="T12" fmla="*/ 2147483647 w 226"/>
                <a:gd name="T13" fmla="*/ 2147483647 h 2308"/>
                <a:gd name="T14" fmla="*/ 0 w 226"/>
                <a:gd name="T15" fmla="*/ 2147483647 h 2308"/>
                <a:gd name="T16" fmla="*/ 0 w 226"/>
                <a:gd name="T17" fmla="*/ 2147483647 h 2308"/>
                <a:gd name="T18" fmla="*/ 2147483647 w 226"/>
                <a:gd name="T19" fmla="*/ 2147483647 h 2308"/>
                <a:gd name="T20" fmla="*/ 2147483647 w 226"/>
                <a:gd name="T21" fmla="*/ 2147483647 h 2308"/>
                <a:gd name="T22" fmla="*/ 2147483647 w 226"/>
                <a:gd name="T23" fmla="*/ 2147483647 h 2308"/>
                <a:gd name="T24" fmla="*/ 2147483647 w 226"/>
                <a:gd name="T25" fmla="*/ 2147483647 h 2308"/>
                <a:gd name="T26" fmla="*/ 2147483647 w 226"/>
                <a:gd name="T27" fmla="*/ 2147483647 h 2308"/>
                <a:gd name="T28" fmla="*/ 2147483647 w 226"/>
                <a:gd name="T29" fmla="*/ 2147483647 h 2308"/>
                <a:gd name="T30" fmla="*/ 2147483647 w 226"/>
                <a:gd name="T31" fmla="*/ 2147483647 h 230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26"/>
                <a:gd name="T49" fmla="*/ 0 h 2308"/>
                <a:gd name="T50" fmla="*/ 226 w 226"/>
                <a:gd name="T51" fmla="*/ 2308 h 230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26" h="2308">
                  <a:moveTo>
                    <a:pt x="225" y="0"/>
                  </a:moveTo>
                  <a:lnTo>
                    <a:pt x="170" y="148"/>
                  </a:lnTo>
                  <a:lnTo>
                    <a:pt x="122" y="299"/>
                  </a:lnTo>
                  <a:lnTo>
                    <a:pt x="82" y="451"/>
                  </a:lnTo>
                  <a:lnTo>
                    <a:pt x="49" y="605"/>
                  </a:lnTo>
                  <a:lnTo>
                    <a:pt x="25" y="761"/>
                  </a:lnTo>
                  <a:lnTo>
                    <a:pt x="9" y="917"/>
                  </a:lnTo>
                  <a:lnTo>
                    <a:pt x="0" y="1075"/>
                  </a:lnTo>
                  <a:lnTo>
                    <a:pt x="0" y="1232"/>
                  </a:lnTo>
                  <a:lnTo>
                    <a:pt x="8" y="1389"/>
                  </a:lnTo>
                  <a:lnTo>
                    <a:pt x="23" y="1546"/>
                  </a:lnTo>
                  <a:lnTo>
                    <a:pt x="47" y="1701"/>
                  </a:lnTo>
                  <a:lnTo>
                    <a:pt x="79" y="1856"/>
                  </a:lnTo>
                  <a:lnTo>
                    <a:pt x="118" y="2008"/>
                  </a:lnTo>
                  <a:lnTo>
                    <a:pt x="166" y="2159"/>
                  </a:lnTo>
                  <a:lnTo>
                    <a:pt x="221" y="2307"/>
                  </a:lnTo>
                </a:path>
              </a:pathLst>
            </a:custGeom>
            <a:noFill/>
            <a:ln w="36720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69" name="Freeform 26"/>
            <p:cNvSpPr>
              <a:spLocks/>
            </p:cNvSpPr>
            <p:nvPr/>
          </p:nvSpPr>
          <p:spPr bwMode="auto">
            <a:xfrm>
              <a:off x="3878262" y="2455490"/>
              <a:ext cx="85725" cy="722312"/>
            </a:xfrm>
            <a:custGeom>
              <a:avLst/>
              <a:gdLst>
                <a:gd name="T0" fmla="*/ 2147483647 w 266"/>
                <a:gd name="T1" fmla="*/ 2147483647 h 2212"/>
                <a:gd name="T2" fmla="*/ 2147483647 w 266"/>
                <a:gd name="T3" fmla="*/ 2147483647 h 2212"/>
                <a:gd name="T4" fmla="*/ 2147483647 w 266"/>
                <a:gd name="T5" fmla="*/ 2147483647 h 2212"/>
                <a:gd name="T6" fmla="*/ 2147483647 w 266"/>
                <a:gd name="T7" fmla="*/ 2147483647 h 2212"/>
                <a:gd name="T8" fmla="*/ 2147483647 w 266"/>
                <a:gd name="T9" fmla="*/ 2147483647 h 2212"/>
                <a:gd name="T10" fmla="*/ 2147483647 w 266"/>
                <a:gd name="T11" fmla="*/ 2147483647 h 2212"/>
                <a:gd name="T12" fmla="*/ 2147483647 w 266"/>
                <a:gd name="T13" fmla="*/ 2147483647 h 2212"/>
                <a:gd name="T14" fmla="*/ 2147483647 w 266"/>
                <a:gd name="T15" fmla="*/ 2147483647 h 2212"/>
                <a:gd name="T16" fmla="*/ 2147483647 w 266"/>
                <a:gd name="T17" fmla="*/ 2147483647 h 2212"/>
                <a:gd name="T18" fmla="*/ 2147483647 w 266"/>
                <a:gd name="T19" fmla="*/ 2147483647 h 2212"/>
                <a:gd name="T20" fmla="*/ 2147483647 w 266"/>
                <a:gd name="T21" fmla="*/ 2147483647 h 2212"/>
                <a:gd name="T22" fmla="*/ 2147483647 w 266"/>
                <a:gd name="T23" fmla="*/ 2147483647 h 2212"/>
                <a:gd name="T24" fmla="*/ 2147483647 w 266"/>
                <a:gd name="T25" fmla="*/ 2147483647 h 2212"/>
                <a:gd name="T26" fmla="*/ 2147483647 w 266"/>
                <a:gd name="T27" fmla="*/ 2147483647 h 2212"/>
                <a:gd name="T28" fmla="*/ 2147483647 w 266"/>
                <a:gd name="T29" fmla="*/ 2147483647 h 2212"/>
                <a:gd name="T30" fmla="*/ 0 w 266"/>
                <a:gd name="T31" fmla="*/ 0 h 221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66"/>
                <a:gd name="T49" fmla="*/ 0 h 2212"/>
                <a:gd name="T50" fmla="*/ 266 w 266"/>
                <a:gd name="T51" fmla="*/ 2212 h 221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66" h="2212">
                  <a:moveTo>
                    <a:pt x="113" y="2211"/>
                  </a:moveTo>
                  <a:lnTo>
                    <a:pt x="157" y="2066"/>
                  </a:lnTo>
                  <a:lnTo>
                    <a:pt x="193" y="1920"/>
                  </a:lnTo>
                  <a:lnTo>
                    <a:pt x="222" y="1772"/>
                  </a:lnTo>
                  <a:lnTo>
                    <a:pt x="244" y="1622"/>
                  </a:lnTo>
                  <a:lnTo>
                    <a:pt x="258" y="1472"/>
                  </a:lnTo>
                  <a:lnTo>
                    <a:pt x="265" y="1322"/>
                  </a:lnTo>
                  <a:lnTo>
                    <a:pt x="265" y="1171"/>
                  </a:lnTo>
                  <a:lnTo>
                    <a:pt x="257" y="1020"/>
                  </a:lnTo>
                  <a:lnTo>
                    <a:pt x="242" y="870"/>
                  </a:lnTo>
                  <a:lnTo>
                    <a:pt x="220" y="721"/>
                  </a:lnTo>
                  <a:lnTo>
                    <a:pt x="190" y="573"/>
                  </a:lnTo>
                  <a:lnTo>
                    <a:pt x="153" y="427"/>
                  </a:lnTo>
                  <a:lnTo>
                    <a:pt x="109" y="282"/>
                  </a:lnTo>
                  <a:lnTo>
                    <a:pt x="58" y="139"/>
                  </a:lnTo>
                  <a:lnTo>
                    <a:pt x="0" y="0"/>
                  </a:lnTo>
                </a:path>
              </a:pathLst>
            </a:custGeom>
            <a:noFill/>
            <a:ln w="36720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70" name="Freeform 27"/>
            <p:cNvSpPr>
              <a:spLocks/>
            </p:cNvSpPr>
            <p:nvPr/>
          </p:nvSpPr>
          <p:spPr bwMode="auto">
            <a:xfrm>
              <a:off x="2532062" y="3693740"/>
              <a:ext cx="973138" cy="160337"/>
            </a:xfrm>
            <a:custGeom>
              <a:avLst/>
              <a:gdLst>
                <a:gd name="T0" fmla="*/ 0 w 2983"/>
                <a:gd name="T1" fmla="*/ 2147483647 h 492"/>
                <a:gd name="T2" fmla="*/ 2147483647 w 2983"/>
                <a:gd name="T3" fmla="*/ 2147483647 h 492"/>
                <a:gd name="T4" fmla="*/ 2147483647 w 2983"/>
                <a:gd name="T5" fmla="*/ 2147483647 h 492"/>
                <a:gd name="T6" fmla="*/ 2147483647 w 2983"/>
                <a:gd name="T7" fmla="*/ 2147483647 h 492"/>
                <a:gd name="T8" fmla="*/ 2147483647 w 2983"/>
                <a:gd name="T9" fmla="*/ 2147483647 h 492"/>
                <a:gd name="T10" fmla="*/ 2147483647 w 2983"/>
                <a:gd name="T11" fmla="*/ 2147483647 h 492"/>
                <a:gd name="T12" fmla="*/ 2147483647 w 2983"/>
                <a:gd name="T13" fmla="*/ 2147483647 h 492"/>
                <a:gd name="T14" fmla="*/ 2147483647 w 2983"/>
                <a:gd name="T15" fmla="*/ 2147483647 h 492"/>
                <a:gd name="T16" fmla="*/ 2147483647 w 2983"/>
                <a:gd name="T17" fmla="*/ 2147483647 h 492"/>
                <a:gd name="T18" fmla="*/ 2147483647 w 2983"/>
                <a:gd name="T19" fmla="*/ 2147483647 h 492"/>
                <a:gd name="T20" fmla="*/ 2147483647 w 2983"/>
                <a:gd name="T21" fmla="*/ 2147483647 h 492"/>
                <a:gd name="T22" fmla="*/ 2147483647 w 2983"/>
                <a:gd name="T23" fmla="*/ 2147483647 h 492"/>
                <a:gd name="T24" fmla="*/ 2147483647 w 2983"/>
                <a:gd name="T25" fmla="*/ 2147483647 h 492"/>
                <a:gd name="T26" fmla="*/ 2147483647 w 2983"/>
                <a:gd name="T27" fmla="*/ 2147483647 h 492"/>
                <a:gd name="T28" fmla="*/ 2147483647 w 2983"/>
                <a:gd name="T29" fmla="*/ 2147483647 h 492"/>
                <a:gd name="T30" fmla="*/ 2147483647 w 2983"/>
                <a:gd name="T31" fmla="*/ 2147483647 h 492"/>
                <a:gd name="T32" fmla="*/ 2147483647 w 2983"/>
                <a:gd name="T33" fmla="*/ 2147483647 h 492"/>
                <a:gd name="T34" fmla="*/ 2147483647 w 2983"/>
                <a:gd name="T35" fmla="*/ 2147483647 h 492"/>
                <a:gd name="T36" fmla="*/ 2147483647 w 2983"/>
                <a:gd name="T37" fmla="*/ 0 h 49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983"/>
                <a:gd name="T58" fmla="*/ 0 h 492"/>
                <a:gd name="T59" fmla="*/ 2983 w 2983"/>
                <a:gd name="T60" fmla="*/ 492 h 49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983" h="492">
                  <a:moveTo>
                    <a:pt x="0" y="261"/>
                  </a:moveTo>
                  <a:lnTo>
                    <a:pt x="162" y="319"/>
                  </a:lnTo>
                  <a:lnTo>
                    <a:pt x="326" y="369"/>
                  </a:lnTo>
                  <a:lnTo>
                    <a:pt x="494" y="411"/>
                  </a:lnTo>
                  <a:lnTo>
                    <a:pt x="663" y="444"/>
                  </a:lnTo>
                  <a:lnTo>
                    <a:pt x="834" y="468"/>
                  </a:lnTo>
                  <a:lnTo>
                    <a:pt x="1006" y="484"/>
                  </a:lnTo>
                  <a:lnTo>
                    <a:pt x="1178" y="491"/>
                  </a:lnTo>
                  <a:lnTo>
                    <a:pt x="1351" y="489"/>
                  </a:lnTo>
                  <a:lnTo>
                    <a:pt x="1523" y="478"/>
                  </a:lnTo>
                  <a:lnTo>
                    <a:pt x="1695" y="459"/>
                  </a:lnTo>
                  <a:lnTo>
                    <a:pt x="1865" y="431"/>
                  </a:lnTo>
                  <a:lnTo>
                    <a:pt x="2034" y="394"/>
                  </a:lnTo>
                  <a:lnTo>
                    <a:pt x="2200" y="349"/>
                  </a:lnTo>
                  <a:lnTo>
                    <a:pt x="2363" y="295"/>
                  </a:lnTo>
                  <a:lnTo>
                    <a:pt x="2524" y="233"/>
                  </a:lnTo>
                  <a:lnTo>
                    <a:pt x="2681" y="163"/>
                  </a:lnTo>
                  <a:lnTo>
                    <a:pt x="2834" y="86"/>
                  </a:lnTo>
                  <a:lnTo>
                    <a:pt x="2982" y="0"/>
                  </a:lnTo>
                </a:path>
              </a:pathLst>
            </a:custGeom>
            <a:noFill/>
            <a:ln w="36720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71" name="Freeform 29"/>
            <p:cNvSpPr>
              <a:spLocks/>
            </p:cNvSpPr>
            <p:nvPr/>
          </p:nvSpPr>
          <p:spPr bwMode="auto">
            <a:xfrm>
              <a:off x="1828800" y="2472952"/>
              <a:ext cx="73025" cy="752475"/>
            </a:xfrm>
            <a:custGeom>
              <a:avLst/>
              <a:gdLst>
                <a:gd name="T0" fmla="*/ 2147483647 w 226"/>
                <a:gd name="T1" fmla="*/ 0 h 2308"/>
                <a:gd name="T2" fmla="*/ 2147483647 w 226"/>
                <a:gd name="T3" fmla="*/ 2147483647 h 2308"/>
                <a:gd name="T4" fmla="*/ 2147483647 w 226"/>
                <a:gd name="T5" fmla="*/ 2147483647 h 2308"/>
                <a:gd name="T6" fmla="*/ 2147483647 w 226"/>
                <a:gd name="T7" fmla="*/ 2147483647 h 2308"/>
                <a:gd name="T8" fmla="*/ 2147483647 w 226"/>
                <a:gd name="T9" fmla="*/ 2147483647 h 2308"/>
                <a:gd name="T10" fmla="*/ 2147483647 w 226"/>
                <a:gd name="T11" fmla="*/ 2147483647 h 2308"/>
                <a:gd name="T12" fmla="*/ 2147483647 w 226"/>
                <a:gd name="T13" fmla="*/ 2147483647 h 2308"/>
                <a:gd name="T14" fmla="*/ 0 w 226"/>
                <a:gd name="T15" fmla="*/ 2147483647 h 2308"/>
                <a:gd name="T16" fmla="*/ 0 w 226"/>
                <a:gd name="T17" fmla="*/ 2147483647 h 2308"/>
                <a:gd name="T18" fmla="*/ 2147483647 w 226"/>
                <a:gd name="T19" fmla="*/ 2147483647 h 2308"/>
                <a:gd name="T20" fmla="*/ 2147483647 w 226"/>
                <a:gd name="T21" fmla="*/ 2147483647 h 2308"/>
                <a:gd name="T22" fmla="*/ 2147483647 w 226"/>
                <a:gd name="T23" fmla="*/ 2147483647 h 2308"/>
                <a:gd name="T24" fmla="*/ 2147483647 w 226"/>
                <a:gd name="T25" fmla="*/ 2147483647 h 2308"/>
                <a:gd name="T26" fmla="*/ 2147483647 w 226"/>
                <a:gd name="T27" fmla="*/ 2147483647 h 2308"/>
                <a:gd name="T28" fmla="*/ 2147483647 w 226"/>
                <a:gd name="T29" fmla="*/ 2147483647 h 2308"/>
                <a:gd name="T30" fmla="*/ 2147483647 w 226"/>
                <a:gd name="T31" fmla="*/ 2147483647 h 230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26"/>
                <a:gd name="T49" fmla="*/ 0 h 2308"/>
                <a:gd name="T50" fmla="*/ 226 w 226"/>
                <a:gd name="T51" fmla="*/ 2308 h 230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26" h="2308">
                  <a:moveTo>
                    <a:pt x="225" y="0"/>
                  </a:moveTo>
                  <a:lnTo>
                    <a:pt x="170" y="148"/>
                  </a:lnTo>
                  <a:lnTo>
                    <a:pt x="122" y="299"/>
                  </a:lnTo>
                  <a:lnTo>
                    <a:pt x="82" y="451"/>
                  </a:lnTo>
                  <a:lnTo>
                    <a:pt x="49" y="605"/>
                  </a:lnTo>
                  <a:lnTo>
                    <a:pt x="25" y="761"/>
                  </a:lnTo>
                  <a:lnTo>
                    <a:pt x="9" y="917"/>
                  </a:lnTo>
                  <a:lnTo>
                    <a:pt x="0" y="1075"/>
                  </a:lnTo>
                  <a:lnTo>
                    <a:pt x="0" y="1232"/>
                  </a:lnTo>
                  <a:lnTo>
                    <a:pt x="8" y="1389"/>
                  </a:lnTo>
                  <a:lnTo>
                    <a:pt x="23" y="1546"/>
                  </a:lnTo>
                  <a:lnTo>
                    <a:pt x="47" y="1701"/>
                  </a:lnTo>
                  <a:lnTo>
                    <a:pt x="79" y="1856"/>
                  </a:lnTo>
                  <a:lnTo>
                    <a:pt x="118" y="2008"/>
                  </a:lnTo>
                  <a:lnTo>
                    <a:pt x="166" y="2159"/>
                  </a:lnTo>
                  <a:lnTo>
                    <a:pt x="221" y="2307"/>
                  </a:lnTo>
                </a:path>
              </a:pathLst>
            </a:custGeom>
            <a:noFill/>
            <a:ln w="36720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73" name="Freeform 19"/>
            <p:cNvSpPr>
              <a:spLocks/>
            </p:cNvSpPr>
            <p:nvPr/>
          </p:nvSpPr>
          <p:spPr bwMode="auto">
            <a:xfrm>
              <a:off x="3348037" y="1872877"/>
              <a:ext cx="538163" cy="552450"/>
            </a:xfrm>
            <a:custGeom>
              <a:avLst/>
              <a:gdLst>
                <a:gd name="T0" fmla="*/ 2147483647 w 1649"/>
                <a:gd name="T1" fmla="*/ 2147483647 h 1692"/>
                <a:gd name="T2" fmla="*/ 2147483647 w 1649"/>
                <a:gd name="T3" fmla="*/ 2147483647 h 1692"/>
                <a:gd name="T4" fmla="*/ 2147483647 w 1649"/>
                <a:gd name="T5" fmla="*/ 2147483647 h 1692"/>
                <a:gd name="T6" fmla="*/ 2147483647 w 1649"/>
                <a:gd name="T7" fmla="*/ 2147483647 h 1692"/>
                <a:gd name="T8" fmla="*/ 2147483647 w 1649"/>
                <a:gd name="T9" fmla="*/ 2147483647 h 1692"/>
                <a:gd name="T10" fmla="*/ 2147483647 w 1649"/>
                <a:gd name="T11" fmla="*/ 2147483647 h 1692"/>
                <a:gd name="T12" fmla="*/ 2147483647 w 1649"/>
                <a:gd name="T13" fmla="*/ 2147483647 h 1692"/>
                <a:gd name="T14" fmla="*/ 2147483647 w 1649"/>
                <a:gd name="T15" fmla="*/ 2147483647 h 1692"/>
                <a:gd name="T16" fmla="*/ 2147483647 w 1649"/>
                <a:gd name="T17" fmla="*/ 2147483647 h 1692"/>
                <a:gd name="T18" fmla="*/ 2147483647 w 1649"/>
                <a:gd name="T19" fmla="*/ 2147483647 h 1692"/>
                <a:gd name="T20" fmla="*/ 2147483647 w 1649"/>
                <a:gd name="T21" fmla="*/ 2147483647 h 1692"/>
                <a:gd name="T22" fmla="*/ 2147483647 w 1649"/>
                <a:gd name="T23" fmla="*/ 2147483647 h 1692"/>
                <a:gd name="T24" fmla="*/ 2147483647 w 1649"/>
                <a:gd name="T25" fmla="*/ 2147483647 h 1692"/>
                <a:gd name="T26" fmla="*/ 2147483647 w 1649"/>
                <a:gd name="T27" fmla="*/ 2147483647 h 1692"/>
                <a:gd name="T28" fmla="*/ 2147483647 w 1649"/>
                <a:gd name="T29" fmla="*/ 2147483647 h 1692"/>
                <a:gd name="T30" fmla="*/ 0 w 1649"/>
                <a:gd name="T31" fmla="*/ 0 h 169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49"/>
                <a:gd name="T49" fmla="*/ 0 h 1692"/>
                <a:gd name="T50" fmla="*/ 1649 w 1649"/>
                <a:gd name="T51" fmla="*/ 1692 h 169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49" h="1692">
                  <a:moveTo>
                    <a:pt x="1648" y="1691"/>
                  </a:moveTo>
                  <a:lnTo>
                    <a:pt x="1583" y="1545"/>
                  </a:lnTo>
                  <a:lnTo>
                    <a:pt x="1511" y="1403"/>
                  </a:lnTo>
                  <a:lnTo>
                    <a:pt x="1432" y="1264"/>
                  </a:lnTo>
                  <a:lnTo>
                    <a:pt x="1345" y="1130"/>
                  </a:lnTo>
                  <a:lnTo>
                    <a:pt x="1251" y="999"/>
                  </a:lnTo>
                  <a:lnTo>
                    <a:pt x="1151" y="874"/>
                  </a:lnTo>
                  <a:lnTo>
                    <a:pt x="1045" y="753"/>
                  </a:lnTo>
                  <a:lnTo>
                    <a:pt x="932" y="638"/>
                  </a:lnTo>
                  <a:lnTo>
                    <a:pt x="814" y="528"/>
                  </a:lnTo>
                  <a:lnTo>
                    <a:pt x="690" y="424"/>
                  </a:lnTo>
                  <a:lnTo>
                    <a:pt x="561" y="326"/>
                  </a:lnTo>
                  <a:lnTo>
                    <a:pt x="428" y="235"/>
                  </a:lnTo>
                  <a:lnTo>
                    <a:pt x="289" y="150"/>
                  </a:lnTo>
                  <a:lnTo>
                    <a:pt x="147" y="72"/>
                  </a:lnTo>
                  <a:lnTo>
                    <a:pt x="0" y="0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74" name="Freeform 20"/>
            <p:cNvSpPr>
              <a:spLocks/>
            </p:cNvSpPr>
            <p:nvPr/>
          </p:nvSpPr>
          <p:spPr bwMode="auto">
            <a:xfrm>
              <a:off x="1889125" y="1872877"/>
              <a:ext cx="542925" cy="561975"/>
            </a:xfrm>
            <a:custGeom>
              <a:avLst/>
              <a:gdLst>
                <a:gd name="T0" fmla="*/ 2147483647 w 1661"/>
                <a:gd name="T1" fmla="*/ 0 h 1719"/>
                <a:gd name="T2" fmla="*/ 2147483647 w 1661"/>
                <a:gd name="T3" fmla="*/ 2147483647 h 1719"/>
                <a:gd name="T4" fmla="*/ 2147483647 w 1661"/>
                <a:gd name="T5" fmla="*/ 2147483647 h 1719"/>
                <a:gd name="T6" fmla="*/ 2147483647 w 1661"/>
                <a:gd name="T7" fmla="*/ 2147483647 h 1719"/>
                <a:gd name="T8" fmla="*/ 2147483647 w 1661"/>
                <a:gd name="T9" fmla="*/ 2147483647 h 1719"/>
                <a:gd name="T10" fmla="*/ 2147483647 w 1661"/>
                <a:gd name="T11" fmla="*/ 2147483647 h 1719"/>
                <a:gd name="T12" fmla="*/ 2147483647 w 1661"/>
                <a:gd name="T13" fmla="*/ 2147483647 h 1719"/>
                <a:gd name="T14" fmla="*/ 2147483647 w 1661"/>
                <a:gd name="T15" fmla="*/ 2147483647 h 1719"/>
                <a:gd name="T16" fmla="*/ 2147483647 w 1661"/>
                <a:gd name="T17" fmla="*/ 2147483647 h 1719"/>
                <a:gd name="T18" fmla="*/ 2147483647 w 1661"/>
                <a:gd name="T19" fmla="*/ 2147483647 h 1719"/>
                <a:gd name="T20" fmla="*/ 2147483647 w 1661"/>
                <a:gd name="T21" fmla="*/ 2147483647 h 1719"/>
                <a:gd name="T22" fmla="*/ 2147483647 w 1661"/>
                <a:gd name="T23" fmla="*/ 2147483647 h 1719"/>
                <a:gd name="T24" fmla="*/ 2147483647 w 1661"/>
                <a:gd name="T25" fmla="*/ 2147483647 h 1719"/>
                <a:gd name="T26" fmla="*/ 2147483647 w 1661"/>
                <a:gd name="T27" fmla="*/ 2147483647 h 1719"/>
                <a:gd name="T28" fmla="*/ 2147483647 w 1661"/>
                <a:gd name="T29" fmla="*/ 2147483647 h 1719"/>
                <a:gd name="T30" fmla="*/ 0 w 1661"/>
                <a:gd name="T31" fmla="*/ 2147483647 h 171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61"/>
                <a:gd name="T49" fmla="*/ 0 h 1719"/>
                <a:gd name="T50" fmla="*/ 1661 w 1661"/>
                <a:gd name="T51" fmla="*/ 1719 h 171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61" h="1719">
                  <a:moveTo>
                    <a:pt x="1660" y="0"/>
                  </a:moveTo>
                  <a:lnTo>
                    <a:pt x="1512" y="72"/>
                  </a:lnTo>
                  <a:lnTo>
                    <a:pt x="1367" y="152"/>
                  </a:lnTo>
                  <a:lnTo>
                    <a:pt x="1227" y="238"/>
                  </a:lnTo>
                  <a:lnTo>
                    <a:pt x="1092" y="331"/>
                  </a:lnTo>
                  <a:lnTo>
                    <a:pt x="962" y="430"/>
                  </a:lnTo>
                  <a:lnTo>
                    <a:pt x="837" y="536"/>
                  </a:lnTo>
                  <a:lnTo>
                    <a:pt x="717" y="648"/>
                  </a:lnTo>
                  <a:lnTo>
                    <a:pt x="604" y="765"/>
                  </a:lnTo>
                  <a:lnTo>
                    <a:pt x="497" y="888"/>
                  </a:lnTo>
                  <a:lnTo>
                    <a:pt x="396" y="1015"/>
                  </a:lnTo>
                  <a:lnTo>
                    <a:pt x="303" y="1148"/>
                  </a:lnTo>
                  <a:lnTo>
                    <a:pt x="216" y="1285"/>
                  </a:lnTo>
                  <a:lnTo>
                    <a:pt x="137" y="1426"/>
                  </a:lnTo>
                  <a:lnTo>
                    <a:pt x="65" y="1570"/>
                  </a:lnTo>
                  <a:lnTo>
                    <a:pt x="0" y="1718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75" name="Freeform 21"/>
            <p:cNvSpPr>
              <a:spLocks/>
            </p:cNvSpPr>
            <p:nvPr/>
          </p:nvSpPr>
          <p:spPr bwMode="auto">
            <a:xfrm>
              <a:off x="3446462" y="3134940"/>
              <a:ext cx="465138" cy="566737"/>
            </a:xfrm>
            <a:custGeom>
              <a:avLst/>
              <a:gdLst>
                <a:gd name="T0" fmla="*/ 0 w 1427"/>
                <a:gd name="T1" fmla="*/ 2147483647 h 1737"/>
                <a:gd name="T2" fmla="*/ 2147483647 w 1427"/>
                <a:gd name="T3" fmla="*/ 2147483647 h 1737"/>
                <a:gd name="T4" fmla="*/ 2147483647 w 1427"/>
                <a:gd name="T5" fmla="*/ 2147483647 h 1737"/>
                <a:gd name="T6" fmla="*/ 2147483647 w 1427"/>
                <a:gd name="T7" fmla="*/ 2147483647 h 1737"/>
                <a:gd name="T8" fmla="*/ 2147483647 w 1427"/>
                <a:gd name="T9" fmla="*/ 2147483647 h 1737"/>
                <a:gd name="T10" fmla="*/ 2147483647 w 1427"/>
                <a:gd name="T11" fmla="*/ 2147483647 h 1737"/>
                <a:gd name="T12" fmla="*/ 2147483647 w 1427"/>
                <a:gd name="T13" fmla="*/ 2147483647 h 1737"/>
                <a:gd name="T14" fmla="*/ 2147483647 w 1427"/>
                <a:gd name="T15" fmla="*/ 2147483647 h 1737"/>
                <a:gd name="T16" fmla="*/ 2147483647 w 1427"/>
                <a:gd name="T17" fmla="*/ 2147483647 h 1737"/>
                <a:gd name="T18" fmla="*/ 2147483647 w 1427"/>
                <a:gd name="T19" fmla="*/ 2147483647 h 1737"/>
                <a:gd name="T20" fmla="*/ 2147483647 w 1427"/>
                <a:gd name="T21" fmla="*/ 2147483647 h 1737"/>
                <a:gd name="T22" fmla="*/ 2147483647 w 1427"/>
                <a:gd name="T23" fmla="*/ 2147483647 h 1737"/>
                <a:gd name="T24" fmla="*/ 2147483647 w 1427"/>
                <a:gd name="T25" fmla="*/ 2147483647 h 1737"/>
                <a:gd name="T26" fmla="*/ 2147483647 w 1427"/>
                <a:gd name="T27" fmla="*/ 2147483647 h 1737"/>
                <a:gd name="T28" fmla="*/ 2147483647 w 1427"/>
                <a:gd name="T29" fmla="*/ 2147483647 h 1737"/>
                <a:gd name="T30" fmla="*/ 2147483647 w 1427"/>
                <a:gd name="T31" fmla="*/ 0 h 173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427"/>
                <a:gd name="T49" fmla="*/ 0 h 1737"/>
                <a:gd name="T50" fmla="*/ 1427 w 1427"/>
                <a:gd name="T51" fmla="*/ 1737 h 173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427" h="1737">
                  <a:moveTo>
                    <a:pt x="0" y="1736"/>
                  </a:moveTo>
                  <a:lnTo>
                    <a:pt x="132" y="1655"/>
                  </a:lnTo>
                  <a:lnTo>
                    <a:pt x="259" y="1568"/>
                  </a:lnTo>
                  <a:lnTo>
                    <a:pt x="382" y="1475"/>
                  </a:lnTo>
                  <a:lnTo>
                    <a:pt x="501" y="1377"/>
                  </a:lnTo>
                  <a:lnTo>
                    <a:pt x="614" y="1273"/>
                  </a:lnTo>
                  <a:lnTo>
                    <a:pt x="722" y="1164"/>
                  </a:lnTo>
                  <a:lnTo>
                    <a:pt x="825" y="1050"/>
                  </a:lnTo>
                  <a:lnTo>
                    <a:pt x="922" y="932"/>
                  </a:lnTo>
                  <a:lnTo>
                    <a:pt x="1013" y="810"/>
                  </a:lnTo>
                  <a:lnTo>
                    <a:pt x="1098" y="683"/>
                  </a:lnTo>
                  <a:lnTo>
                    <a:pt x="1177" y="553"/>
                  </a:lnTo>
                  <a:lnTo>
                    <a:pt x="1249" y="419"/>
                  </a:lnTo>
                  <a:lnTo>
                    <a:pt x="1315" y="282"/>
                  </a:lnTo>
                  <a:lnTo>
                    <a:pt x="1374" y="142"/>
                  </a:lnTo>
                  <a:lnTo>
                    <a:pt x="1426" y="0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093" name="Text Box 22"/>
            <p:cNvSpPr txBox="1">
              <a:spLocks noChangeArrowheads="1"/>
            </p:cNvSpPr>
            <p:nvPr/>
          </p:nvSpPr>
          <p:spPr bwMode="auto">
            <a:xfrm>
              <a:off x="1924050" y="2676152"/>
              <a:ext cx="309562" cy="582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defTabSz="828675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lnSpc>
                  <a:spcPct val="63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 charset="0"/>
                <a:buNone/>
                <a:defRPr/>
              </a:pPr>
              <a:r>
                <a:rPr lang="en-GB" altLang="en-US" sz="2400" i="1">
                  <a:solidFill>
                    <a:srgbClr val="00B050"/>
                  </a:solidFill>
                  <a:latin typeface="+mn-lt"/>
                  <a:cs typeface="Arial" charset="0"/>
                </a:rPr>
                <a:t>c</a:t>
              </a:r>
            </a:p>
          </p:txBody>
        </p:sp>
        <p:sp>
          <p:nvSpPr>
            <p:cNvPr id="217094" name="Text Box 23"/>
            <p:cNvSpPr txBox="1">
              <a:spLocks noChangeArrowheads="1"/>
            </p:cNvSpPr>
            <p:nvPr/>
          </p:nvSpPr>
          <p:spPr bwMode="auto">
            <a:xfrm>
              <a:off x="3711575" y="2639640"/>
              <a:ext cx="160337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defTabSz="828675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lnSpc>
                  <a:spcPct val="63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 charset="0"/>
                <a:buNone/>
                <a:defRPr/>
              </a:pPr>
              <a:r>
                <a:rPr lang="en-GB" altLang="en-US" sz="2400" i="1">
                  <a:solidFill>
                    <a:srgbClr val="0000FF"/>
                  </a:solidFill>
                  <a:latin typeface="+mn-lt"/>
                  <a:cs typeface="Arial" charset="0"/>
                </a:rPr>
                <a:t>a</a:t>
              </a:r>
            </a:p>
          </p:txBody>
        </p:sp>
        <p:sp>
          <p:nvSpPr>
            <p:cNvPr id="121878" name="Freeform 28"/>
            <p:cNvSpPr>
              <a:spLocks/>
            </p:cNvSpPr>
            <p:nvPr/>
          </p:nvSpPr>
          <p:spPr bwMode="auto">
            <a:xfrm>
              <a:off x="1900237" y="3217490"/>
              <a:ext cx="592138" cy="560387"/>
            </a:xfrm>
            <a:custGeom>
              <a:avLst/>
              <a:gdLst>
                <a:gd name="T0" fmla="*/ 0 w 1814"/>
                <a:gd name="T1" fmla="*/ 0 h 1716"/>
                <a:gd name="T2" fmla="*/ 2147483647 w 1814"/>
                <a:gd name="T3" fmla="*/ 2147483647 h 1716"/>
                <a:gd name="T4" fmla="*/ 2147483647 w 1814"/>
                <a:gd name="T5" fmla="*/ 2147483647 h 1716"/>
                <a:gd name="T6" fmla="*/ 2147483647 w 1814"/>
                <a:gd name="T7" fmla="*/ 2147483647 h 1716"/>
                <a:gd name="T8" fmla="*/ 2147483647 w 1814"/>
                <a:gd name="T9" fmla="*/ 2147483647 h 1716"/>
                <a:gd name="T10" fmla="*/ 2147483647 w 1814"/>
                <a:gd name="T11" fmla="*/ 2147483647 h 1716"/>
                <a:gd name="T12" fmla="*/ 2147483647 w 1814"/>
                <a:gd name="T13" fmla="*/ 2147483647 h 1716"/>
                <a:gd name="T14" fmla="*/ 2147483647 w 1814"/>
                <a:gd name="T15" fmla="*/ 2147483647 h 1716"/>
                <a:gd name="T16" fmla="*/ 2147483647 w 1814"/>
                <a:gd name="T17" fmla="*/ 2147483647 h 1716"/>
                <a:gd name="T18" fmla="*/ 2147483647 w 1814"/>
                <a:gd name="T19" fmla="*/ 2147483647 h 1716"/>
                <a:gd name="T20" fmla="*/ 2147483647 w 1814"/>
                <a:gd name="T21" fmla="*/ 2147483647 h 1716"/>
                <a:gd name="T22" fmla="*/ 2147483647 w 1814"/>
                <a:gd name="T23" fmla="*/ 2147483647 h 1716"/>
                <a:gd name="T24" fmla="*/ 2147483647 w 1814"/>
                <a:gd name="T25" fmla="*/ 2147483647 h 1716"/>
                <a:gd name="T26" fmla="*/ 2147483647 w 1814"/>
                <a:gd name="T27" fmla="*/ 2147483647 h 1716"/>
                <a:gd name="T28" fmla="*/ 2147483647 w 1814"/>
                <a:gd name="T29" fmla="*/ 2147483647 h 1716"/>
                <a:gd name="T30" fmla="*/ 2147483647 w 1814"/>
                <a:gd name="T31" fmla="*/ 2147483647 h 171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814"/>
                <a:gd name="T49" fmla="*/ 0 h 1716"/>
                <a:gd name="T50" fmla="*/ 1814 w 1814"/>
                <a:gd name="T51" fmla="*/ 1716 h 171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814" h="1716">
                  <a:moveTo>
                    <a:pt x="0" y="0"/>
                  </a:moveTo>
                  <a:lnTo>
                    <a:pt x="72" y="153"/>
                  </a:lnTo>
                  <a:lnTo>
                    <a:pt x="152" y="301"/>
                  </a:lnTo>
                  <a:lnTo>
                    <a:pt x="240" y="446"/>
                  </a:lnTo>
                  <a:lnTo>
                    <a:pt x="336" y="586"/>
                  </a:lnTo>
                  <a:lnTo>
                    <a:pt x="439" y="721"/>
                  </a:lnTo>
                  <a:lnTo>
                    <a:pt x="550" y="850"/>
                  </a:lnTo>
                  <a:lnTo>
                    <a:pt x="667" y="974"/>
                  </a:lnTo>
                  <a:lnTo>
                    <a:pt x="792" y="1091"/>
                  </a:lnTo>
                  <a:lnTo>
                    <a:pt x="922" y="1202"/>
                  </a:lnTo>
                  <a:lnTo>
                    <a:pt x="1058" y="1306"/>
                  </a:lnTo>
                  <a:lnTo>
                    <a:pt x="1200" y="1403"/>
                  </a:lnTo>
                  <a:lnTo>
                    <a:pt x="1346" y="1492"/>
                  </a:lnTo>
                  <a:lnTo>
                    <a:pt x="1498" y="1574"/>
                  </a:lnTo>
                  <a:lnTo>
                    <a:pt x="1653" y="1648"/>
                  </a:lnTo>
                  <a:lnTo>
                    <a:pt x="1813" y="1715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100" name="Text Box 30"/>
            <p:cNvSpPr txBox="1">
              <a:spLocks noChangeArrowheads="1"/>
            </p:cNvSpPr>
            <p:nvPr/>
          </p:nvSpPr>
          <p:spPr bwMode="auto">
            <a:xfrm>
              <a:off x="2827337" y="1871290"/>
              <a:ext cx="260350" cy="506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defTabSz="828675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lnSpc>
                  <a:spcPct val="63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 charset="0"/>
                <a:buNone/>
                <a:defRPr/>
              </a:pPr>
              <a:r>
                <a:rPr lang="en-GB" altLang="en-US" sz="2400" i="1" dirty="0">
                  <a:solidFill>
                    <a:srgbClr val="00B050"/>
                  </a:solidFill>
                  <a:latin typeface="+mn-lt"/>
                  <a:cs typeface="Arial" charset="0"/>
                </a:rPr>
                <a:t>d</a:t>
              </a:r>
            </a:p>
          </p:txBody>
        </p:sp>
        <p:sp>
          <p:nvSpPr>
            <p:cNvPr id="121880" name="Freeform 31"/>
            <p:cNvSpPr>
              <a:spLocks/>
            </p:cNvSpPr>
            <p:nvPr/>
          </p:nvSpPr>
          <p:spPr bwMode="auto">
            <a:xfrm>
              <a:off x="3462337" y="4309690"/>
              <a:ext cx="538163" cy="554037"/>
            </a:xfrm>
            <a:custGeom>
              <a:avLst/>
              <a:gdLst>
                <a:gd name="T0" fmla="*/ 2147483647 w 1649"/>
                <a:gd name="T1" fmla="*/ 2147483647 h 1692"/>
                <a:gd name="T2" fmla="*/ 2147483647 w 1649"/>
                <a:gd name="T3" fmla="*/ 2147483647 h 1692"/>
                <a:gd name="T4" fmla="*/ 2147483647 w 1649"/>
                <a:gd name="T5" fmla="*/ 2147483647 h 1692"/>
                <a:gd name="T6" fmla="*/ 2147483647 w 1649"/>
                <a:gd name="T7" fmla="*/ 2147483647 h 1692"/>
                <a:gd name="T8" fmla="*/ 2147483647 w 1649"/>
                <a:gd name="T9" fmla="*/ 2147483647 h 1692"/>
                <a:gd name="T10" fmla="*/ 2147483647 w 1649"/>
                <a:gd name="T11" fmla="*/ 2147483647 h 1692"/>
                <a:gd name="T12" fmla="*/ 2147483647 w 1649"/>
                <a:gd name="T13" fmla="*/ 2147483647 h 1692"/>
                <a:gd name="T14" fmla="*/ 2147483647 w 1649"/>
                <a:gd name="T15" fmla="*/ 2147483647 h 1692"/>
                <a:gd name="T16" fmla="*/ 2147483647 w 1649"/>
                <a:gd name="T17" fmla="*/ 2147483647 h 1692"/>
                <a:gd name="T18" fmla="*/ 2147483647 w 1649"/>
                <a:gd name="T19" fmla="*/ 2147483647 h 1692"/>
                <a:gd name="T20" fmla="*/ 2147483647 w 1649"/>
                <a:gd name="T21" fmla="*/ 2147483647 h 1692"/>
                <a:gd name="T22" fmla="*/ 2147483647 w 1649"/>
                <a:gd name="T23" fmla="*/ 2147483647 h 1692"/>
                <a:gd name="T24" fmla="*/ 2147483647 w 1649"/>
                <a:gd name="T25" fmla="*/ 2147483647 h 1692"/>
                <a:gd name="T26" fmla="*/ 2147483647 w 1649"/>
                <a:gd name="T27" fmla="*/ 2147483647 h 1692"/>
                <a:gd name="T28" fmla="*/ 2147483647 w 1649"/>
                <a:gd name="T29" fmla="*/ 2147483647 h 1692"/>
                <a:gd name="T30" fmla="*/ 0 w 1649"/>
                <a:gd name="T31" fmla="*/ 0 h 169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49"/>
                <a:gd name="T49" fmla="*/ 0 h 1692"/>
                <a:gd name="T50" fmla="*/ 1649 w 1649"/>
                <a:gd name="T51" fmla="*/ 1692 h 169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49" h="1692">
                  <a:moveTo>
                    <a:pt x="1648" y="1691"/>
                  </a:moveTo>
                  <a:lnTo>
                    <a:pt x="1583" y="1545"/>
                  </a:lnTo>
                  <a:lnTo>
                    <a:pt x="1511" y="1403"/>
                  </a:lnTo>
                  <a:lnTo>
                    <a:pt x="1432" y="1264"/>
                  </a:lnTo>
                  <a:lnTo>
                    <a:pt x="1345" y="1130"/>
                  </a:lnTo>
                  <a:lnTo>
                    <a:pt x="1251" y="999"/>
                  </a:lnTo>
                  <a:lnTo>
                    <a:pt x="1151" y="874"/>
                  </a:lnTo>
                  <a:lnTo>
                    <a:pt x="1045" y="753"/>
                  </a:lnTo>
                  <a:lnTo>
                    <a:pt x="932" y="638"/>
                  </a:lnTo>
                  <a:lnTo>
                    <a:pt x="814" y="528"/>
                  </a:lnTo>
                  <a:lnTo>
                    <a:pt x="690" y="424"/>
                  </a:lnTo>
                  <a:lnTo>
                    <a:pt x="561" y="326"/>
                  </a:lnTo>
                  <a:lnTo>
                    <a:pt x="428" y="235"/>
                  </a:lnTo>
                  <a:lnTo>
                    <a:pt x="289" y="150"/>
                  </a:lnTo>
                  <a:lnTo>
                    <a:pt x="147" y="72"/>
                  </a:lnTo>
                  <a:lnTo>
                    <a:pt x="0" y="0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81" name="Freeform 32"/>
            <p:cNvSpPr>
              <a:spLocks/>
            </p:cNvSpPr>
            <p:nvPr/>
          </p:nvSpPr>
          <p:spPr bwMode="auto">
            <a:xfrm>
              <a:off x="2003425" y="4309690"/>
              <a:ext cx="542925" cy="561975"/>
            </a:xfrm>
            <a:custGeom>
              <a:avLst/>
              <a:gdLst>
                <a:gd name="T0" fmla="*/ 2147483647 w 1661"/>
                <a:gd name="T1" fmla="*/ 0 h 1719"/>
                <a:gd name="T2" fmla="*/ 2147483647 w 1661"/>
                <a:gd name="T3" fmla="*/ 2147483647 h 1719"/>
                <a:gd name="T4" fmla="*/ 2147483647 w 1661"/>
                <a:gd name="T5" fmla="*/ 2147483647 h 1719"/>
                <a:gd name="T6" fmla="*/ 2147483647 w 1661"/>
                <a:gd name="T7" fmla="*/ 2147483647 h 1719"/>
                <a:gd name="T8" fmla="*/ 2147483647 w 1661"/>
                <a:gd name="T9" fmla="*/ 2147483647 h 1719"/>
                <a:gd name="T10" fmla="*/ 2147483647 w 1661"/>
                <a:gd name="T11" fmla="*/ 2147483647 h 1719"/>
                <a:gd name="T12" fmla="*/ 2147483647 w 1661"/>
                <a:gd name="T13" fmla="*/ 2147483647 h 1719"/>
                <a:gd name="T14" fmla="*/ 2147483647 w 1661"/>
                <a:gd name="T15" fmla="*/ 2147483647 h 1719"/>
                <a:gd name="T16" fmla="*/ 2147483647 w 1661"/>
                <a:gd name="T17" fmla="*/ 2147483647 h 1719"/>
                <a:gd name="T18" fmla="*/ 2147483647 w 1661"/>
                <a:gd name="T19" fmla="*/ 2147483647 h 1719"/>
                <a:gd name="T20" fmla="*/ 2147483647 w 1661"/>
                <a:gd name="T21" fmla="*/ 2147483647 h 1719"/>
                <a:gd name="T22" fmla="*/ 2147483647 w 1661"/>
                <a:gd name="T23" fmla="*/ 2147483647 h 1719"/>
                <a:gd name="T24" fmla="*/ 2147483647 w 1661"/>
                <a:gd name="T25" fmla="*/ 2147483647 h 1719"/>
                <a:gd name="T26" fmla="*/ 2147483647 w 1661"/>
                <a:gd name="T27" fmla="*/ 2147483647 h 1719"/>
                <a:gd name="T28" fmla="*/ 2147483647 w 1661"/>
                <a:gd name="T29" fmla="*/ 2147483647 h 1719"/>
                <a:gd name="T30" fmla="*/ 0 w 1661"/>
                <a:gd name="T31" fmla="*/ 2147483647 h 171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61"/>
                <a:gd name="T49" fmla="*/ 0 h 1719"/>
                <a:gd name="T50" fmla="*/ 1661 w 1661"/>
                <a:gd name="T51" fmla="*/ 1719 h 171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61" h="1719">
                  <a:moveTo>
                    <a:pt x="1660" y="0"/>
                  </a:moveTo>
                  <a:lnTo>
                    <a:pt x="1512" y="72"/>
                  </a:lnTo>
                  <a:lnTo>
                    <a:pt x="1367" y="152"/>
                  </a:lnTo>
                  <a:lnTo>
                    <a:pt x="1227" y="238"/>
                  </a:lnTo>
                  <a:lnTo>
                    <a:pt x="1092" y="331"/>
                  </a:lnTo>
                  <a:lnTo>
                    <a:pt x="962" y="430"/>
                  </a:lnTo>
                  <a:lnTo>
                    <a:pt x="837" y="536"/>
                  </a:lnTo>
                  <a:lnTo>
                    <a:pt x="717" y="648"/>
                  </a:lnTo>
                  <a:lnTo>
                    <a:pt x="604" y="765"/>
                  </a:lnTo>
                  <a:lnTo>
                    <a:pt x="497" y="888"/>
                  </a:lnTo>
                  <a:lnTo>
                    <a:pt x="396" y="1015"/>
                  </a:lnTo>
                  <a:lnTo>
                    <a:pt x="303" y="1148"/>
                  </a:lnTo>
                  <a:lnTo>
                    <a:pt x="216" y="1285"/>
                  </a:lnTo>
                  <a:lnTo>
                    <a:pt x="137" y="1426"/>
                  </a:lnTo>
                  <a:lnTo>
                    <a:pt x="65" y="1570"/>
                  </a:lnTo>
                  <a:lnTo>
                    <a:pt x="0" y="1718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82" name="Freeform 33"/>
            <p:cNvSpPr>
              <a:spLocks/>
            </p:cNvSpPr>
            <p:nvPr/>
          </p:nvSpPr>
          <p:spPr bwMode="auto">
            <a:xfrm>
              <a:off x="3559175" y="5573340"/>
              <a:ext cx="466725" cy="566737"/>
            </a:xfrm>
            <a:custGeom>
              <a:avLst/>
              <a:gdLst>
                <a:gd name="T0" fmla="*/ 0 w 1427"/>
                <a:gd name="T1" fmla="*/ 2147483647 h 1737"/>
                <a:gd name="T2" fmla="*/ 2147483647 w 1427"/>
                <a:gd name="T3" fmla="*/ 2147483647 h 1737"/>
                <a:gd name="T4" fmla="*/ 2147483647 w 1427"/>
                <a:gd name="T5" fmla="*/ 2147483647 h 1737"/>
                <a:gd name="T6" fmla="*/ 2147483647 w 1427"/>
                <a:gd name="T7" fmla="*/ 2147483647 h 1737"/>
                <a:gd name="T8" fmla="*/ 2147483647 w 1427"/>
                <a:gd name="T9" fmla="*/ 2147483647 h 1737"/>
                <a:gd name="T10" fmla="*/ 2147483647 w 1427"/>
                <a:gd name="T11" fmla="*/ 2147483647 h 1737"/>
                <a:gd name="T12" fmla="*/ 2147483647 w 1427"/>
                <a:gd name="T13" fmla="*/ 2147483647 h 1737"/>
                <a:gd name="T14" fmla="*/ 2147483647 w 1427"/>
                <a:gd name="T15" fmla="*/ 2147483647 h 1737"/>
                <a:gd name="T16" fmla="*/ 2147483647 w 1427"/>
                <a:gd name="T17" fmla="*/ 2147483647 h 1737"/>
                <a:gd name="T18" fmla="*/ 2147483647 w 1427"/>
                <a:gd name="T19" fmla="*/ 2147483647 h 1737"/>
                <a:gd name="T20" fmla="*/ 2147483647 w 1427"/>
                <a:gd name="T21" fmla="*/ 2147483647 h 1737"/>
                <a:gd name="T22" fmla="*/ 2147483647 w 1427"/>
                <a:gd name="T23" fmla="*/ 2147483647 h 1737"/>
                <a:gd name="T24" fmla="*/ 2147483647 w 1427"/>
                <a:gd name="T25" fmla="*/ 2147483647 h 1737"/>
                <a:gd name="T26" fmla="*/ 2147483647 w 1427"/>
                <a:gd name="T27" fmla="*/ 2147483647 h 1737"/>
                <a:gd name="T28" fmla="*/ 2147483647 w 1427"/>
                <a:gd name="T29" fmla="*/ 2147483647 h 1737"/>
                <a:gd name="T30" fmla="*/ 2147483647 w 1427"/>
                <a:gd name="T31" fmla="*/ 0 h 173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427"/>
                <a:gd name="T49" fmla="*/ 0 h 1737"/>
                <a:gd name="T50" fmla="*/ 1427 w 1427"/>
                <a:gd name="T51" fmla="*/ 1737 h 173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427" h="1737">
                  <a:moveTo>
                    <a:pt x="0" y="1736"/>
                  </a:moveTo>
                  <a:lnTo>
                    <a:pt x="132" y="1655"/>
                  </a:lnTo>
                  <a:lnTo>
                    <a:pt x="259" y="1568"/>
                  </a:lnTo>
                  <a:lnTo>
                    <a:pt x="382" y="1475"/>
                  </a:lnTo>
                  <a:lnTo>
                    <a:pt x="501" y="1377"/>
                  </a:lnTo>
                  <a:lnTo>
                    <a:pt x="614" y="1273"/>
                  </a:lnTo>
                  <a:lnTo>
                    <a:pt x="722" y="1164"/>
                  </a:lnTo>
                  <a:lnTo>
                    <a:pt x="825" y="1050"/>
                  </a:lnTo>
                  <a:lnTo>
                    <a:pt x="922" y="932"/>
                  </a:lnTo>
                  <a:lnTo>
                    <a:pt x="1013" y="810"/>
                  </a:lnTo>
                  <a:lnTo>
                    <a:pt x="1098" y="683"/>
                  </a:lnTo>
                  <a:lnTo>
                    <a:pt x="1177" y="553"/>
                  </a:lnTo>
                  <a:lnTo>
                    <a:pt x="1249" y="419"/>
                  </a:lnTo>
                  <a:lnTo>
                    <a:pt x="1315" y="282"/>
                  </a:lnTo>
                  <a:lnTo>
                    <a:pt x="1374" y="142"/>
                  </a:lnTo>
                  <a:lnTo>
                    <a:pt x="1426" y="0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104" name="Text Box 34"/>
            <p:cNvSpPr txBox="1">
              <a:spLocks noChangeArrowheads="1"/>
            </p:cNvSpPr>
            <p:nvPr/>
          </p:nvSpPr>
          <p:spPr bwMode="auto">
            <a:xfrm>
              <a:off x="2038350" y="5114552"/>
              <a:ext cx="309562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defTabSz="828675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lnSpc>
                  <a:spcPct val="63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 charset="0"/>
                <a:buNone/>
                <a:defRPr/>
              </a:pPr>
              <a:r>
                <a:rPr lang="en-GB" altLang="en-US" sz="2400" i="1">
                  <a:solidFill>
                    <a:srgbClr val="0000FF"/>
                  </a:solidFill>
                  <a:latin typeface="+mn-lt"/>
                  <a:cs typeface="Arial" charset="0"/>
                </a:rPr>
                <a:t>h</a:t>
              </a:r>
            </a:p>
          </p:txBody>
        </p:sp>
        <p:sp>
          <p:nvSpPr>
            <p:cNvPr id="217105" name="Text Box 35"/>
            <p:cNvSpPr txBox="1">
              <a:spLocks noChangeArrowheads="1"/>
            </p:cNvSpPr>
            <p:nvPr/>
          </p:nvSpPr>
          <p:spPr bwMode="auto">
            <a:xfrm>
              <a:off x="3806825" y="5017715"/>
              <a:ext cx="18097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defTabSz="828675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lnSpc>
                  <a:spcPct val="63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 charset="0"/>
                <a:buNone/>
                <a:defRPr/>
              </a:pPr>
              <a:r>
                <a:rPr lang="en-GB" altLang="en-US" sz="2400" i="1">
                  <a:solidFill>
                    <a:srgbClr val="0000FF"/>
                  </a:solidFill>
                  <a:latin typeface="+mn-lt"/>
                  <a:cs typeface="Arial" charset="0"/>
                </a:rPr>
                <a:t>f</a:t>
              </a:r>
            </a:p>
          </p:txBody>
        </p:sp>
        <p:sp>
          <p:nvSpPr>
            <p:cNvPr id="217106" name="Text Box 36"/>
            <p:cNvSpPr txBox="1">
              <a:spLocks noChangeArrowheads="1"/>
            </p:cNvSpPr>
            <p:nvPr/>
          </p:nvSpPr>
          <p:spPr bwMode="auto">
            <a:xfrm>
              <a:off x="2933700" y="5943227"/>
              <a:ext cx="155575" cy="439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defTabSz="828675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lnSpc>
                  <a:spcPct val="63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 charset="0"/>
                <a:buNone/>
                <a:defRPr/>
              </a:pPr>
              <a:r>
                <a:rPr lang="en-GB" altLang="en-US" sz="2400" i="1">
                  <a:solidFill>
                    <a:srgbClr val="0000FF"/>
                  </a:solidFill>
                  <a:latin typeface="+mn-lt"/>
                  <a:cs typeface="Arial" charset="0"/>
                </a:rPr>
                <a:t>g</a:t>
              </a:r>
            </a:p>
          </p:txBody>
        </p:sp>
        <p:sp>
          <p:nvSpPr>
            <p:cNvPr id="121886" name="Freeform 40"/>
            <p:cNvSpPr>
              <a:spLocks/>
            </p:cNvSpPr>
            <p:nvPr/>
          </p:nvSpPr>
          <p:spPr bwMode="auto">
            <a:xfrm>
              <a:off x="2035175" y="5698752"/>
              <a:ext cx="573087" cy="517525"/>
            </a:xfrm>
            <a:custGeom>
              <a:avLst/>
              <a:gdLst>
                <a:gd name="T0" fmla="*/ 0 w 1754"/>
                <a:gd name="T1" fmla="*/ 0 h 1586"/>
                <a:gd name="T2" fmla="*/ 2147483647 w 1754"/>
                <a:gd name="T3" fmla="*/ 2147483647 h 1586"/>
                <a:gd name="T4" fmla="*/ 2147483647 w 1754"/>
                <a:gd name="T5" fmla="*/ 2147483647 h 1586"/>
                <a:gd name="T6" fmla="*/ 2147483647 w 1754"/>
                <a:gd name="T7" fmla="*/ 2147483647 h 1586"/>
                <a:gd name="T8" fmla="*/ 2147483647 w 1754"/>
                <a:gd name="T9" fmla="*/ 2147483647 h 1586"/>
                <a:gd name="T10" fmla="*/ 2147483647 w 1754"/>
                <a:gd name="T11" fmla="*/ 2147483647 h 1586"/>
                <a:gd name="T12" fmla="*/ 2147483647 w 1754"/>
                <a:gd name="T13" fmla="*/ 2147483647 h 1586"/>
                <a:gd name="T14" fmla="*/ 2147483647 w 1754"/>
                <a:gd name="T15" fmla="*/ 2147483647 h 1586"/>
                <a:gd name="T16" fmla="*/ 2147483647 w 1754"/>
                <a:gd name="T17" fmla="*/ 2147483647 h 1586"/>
                <a:gd name="T18" fmla="*/ 2147483647 w 1754"/>
                <a:gd name="T19" fmla="*/ 2147483647 h 1586"/>
                <a:gd name="T20" fmla="*/ 2147483647 w 1754"/>
                <a:gd name="T21" fmla="*/ 2147483647 h 1586"/>
                <a:gd name="T22" fmla="*/ 2147483647 w 1754"/>
                <a:gd name="T23" fmla="*/ 2147483647 h 1586"/>
                <a:gd name="T24" fmla="*/ 2147483647 w 1754"/>
                <a:gd name="T25" fmla="*/ 2147483647 h 1586"/>
                <a:gd name="T26" fmla="*/ 2147483647 w 1754"/>
                <a:gd name="T27" fmla="*/ 2147483647 h 1586"/>
                <a:gd name="T28" fmla="*/ 2147483647 w 1754"/>
                <a:gd name="T29" fmla="*/ 2147483647 h 1586"/>
                <a:gd name="T30" fmla="*/ 2147483647 w 1754"/>
                <a:gd name="T31" fmla="*/ 2147483647 h 158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754"/>
                <a:gd name="T49" fmla="*/ 0 h 1586"/>
                <a:gd name="T50" fmla="*/ 1754 w 1754"/>
                <a:gd name="T51" fmla="*/ 1586 h 158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754" h="1586">
                  <a:moveTo>
                    <a:pt x="0" y="0"/>
                  </a:moveTo>
                  <a:lnTo>
                    <a:pt x="75" y="141"/>
                  </a:lnTo>
                  <a:lnTo>
                    <a:pt x="156" y="278"/>
                  </a:lnTo>
                  <a:lnTo>
                    <a:pt x="244" y="412"/>
                  </a:lnTo>
                  <a:lnTo>
                    <a:pt x="339" y="540"/>
                  </a:lnTo>
                  <a:lnTo>
                    <a:pt x="441" y="665"/>
                  </a:lnTo>
                  <a:lnTo>
                    <a:pt x="549" y="784"/>
                  </a:lnTo>
                  <a:lnTo>
                    <a:pt x="663" y="897"/>
                  </a:lnTo>
                  <a:lnTo>
                    <a:pt x="782" y="1006"/>
                  </a:lnTo>
                  <a:lnTo>
                    <a:pt x="907" y="1108"/>
                  </a:lnTo>
                  <a:lnTo>
                    <a:pt x="1037" y="1204"/>
                  </a:lnTo>
                  <a:lnTo>
                    <a:pt x="1172" y="1294"/>
                  </a:lnTo>
                  <a:lnTo>
                    <a:pt x="1312" y="1377"/>
                  </a:lnTo>
                  <a:lnTo>
                    <a:pt x="1455" y="1453"/>
                  </a:lnTo>
                  <a:lnTo>
                    <a:pt x="1602" y="1522"/>
                  </a:lnTo>
                  <a:lnTo>
                    <a:pt x="1753" y="1585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112" name="Text Box 42"/>
            <p:cNvSpPr txBox="1">
              <a:spLocks noChangeArrowheads="1"/>
            </p:cNvSpPr>
            <p:nvPr/>
          </p:nvSpPr>
          <p:spPr bwMode="auto">
            <a:xfrm>
              <a:off x="2933700" y="4298577"/>
              <a:ext cx="260350" cy="506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defTabSz="828675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lnSpc>
                  <a:spcPct val="63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 charset="0"/>
                <a:buNone/>
                <a:defRPr/>
              </a:pPr>
              <a:r>
                <a:rPr lang="en-GB" altLang="en-US" sz="2400" i="1" dirty="0">
                  <a:solidFill>
                    <a:srgbClr val="00B050"/>
                  </a:solidFill>
                  <a:latin typeface="+mn-lt"/>
                  <a:cs typeface="Arial" charset="0"/>
                </a:rPr>
                <a:t>e</a:t>
              </a:r>
            </a:p>
          </p:txBody>
        </p:sp>
        <p:sp>
          <p:nvSpPr>
            <p:cNvPr id="217115" name="Text Box 36"/>
            <p:cNvSpPr txBox="1">
              <a:spLocks noChangeArrowheads="1"/>
            </p:cNvSpPr>
            <p:nvPr/>
          </p:nvSpPr>
          <p:spPr bwMode="auto">
            <a:xfrm>
              <a:off x="2876550" y="3533402"/>
              <a:ext cx="155575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defTabSz="828675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lnSpc>
                  <a:spcPct val="63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 charset="0"/>
                <a:buNone/>
                <a:defRPr/>
              </a:pPr>
              <a:r>
                <a:rPr lang="en-GB" altLang="en-US" sz="2400" i="1" dirty="0">
                  <a:solidFill>
                    <a:srgbClr val="00B050"/>
                  </a:solidFill>
                  <a:latin typeface="+mn-lt"/>
                  <a:cs typeface="Arial" charset="0"/>
                </a:rPr>
                <a:t>b</a:t>
              </a:r>
            </a:p>
          </p:txBody>
        </p:sp>
        <p:sp>
          <p:nvSpPr>
            <p:cNvPr id="121908" name="TextBox 2"/>
            <p:cNvSpPr txBox="1">
              <a:spLocks noChangeArrowheads="1"/>
            </p:cNvSpPr>
            <p:nvPr/>
          </p:nvSpPr>
          <p:spPr bwMode="auto">
            <a:xfrm>
              <a:off x="3462337" y="1769690"/>
              <a:ext cx="317500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GB" sz="3200" dirty="0">
                  <a:latin typeface="Times New Roman" charset="0"/>
                  <a:cs typeface="Times New Roman" charset="0"/>
                </a:rPr>
                <a:t>●</a:t>
              </a:r>
              <a:endParaRPr lang="en-GB" sz="3200" dirty="0"/>
            </a:p>
          </p:txBody>
        </p:sp>
        <p:sp>
          <p:nvSpPr>
            <p:cNvPr id="121909" name="TextBox 62"/>
            <p:cNvSpPr txBox="1">
              <a:spLocks noChangeArrowheads="1"/>
            </p:cNvSpPr>
            <p:nvPr/>
          </p:nvSpPr>
          <p:spPr bwMode="auto">
            <a:xfrm>
              <a:off x="2032000" y="4174752"/>
              <a:ext cx="315912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GB" sz="3200" dirty="0">
                  <a:latin typeface="Times New Roman" charset="0"/>
                  <a:cs typeface="Times New Roman" charset="0"/>
                </a:rPr>
                <a:t>●</a:t>
              </a:r>
              <a:endParaRPr lang="en-GB" sz="320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09600" y="431800"/>
            <a:ext cx="3378200" cy="1092200"/>
            <a:chOff x="609600" y="304800"/>
            <a:chExt cx="3378200" cy="1092200"/>
          </a:xfrm>
        </p:grpSpPr>
        <p:grpSp>
          <p:nvGrpSpPr>
            <p:cNvPr id="4" name="Group 3"/>
            <p:cNvGrpSpPr/>
            <p:nvPr/>
          </p:nvGrpSpPr>
          <p:grpSpPr>
            <a:xfrm>
              <a:off x="609600" y="304800"/>
              <a:ext cx="3352800" cy="406400"/>
              <a:chOff x="228600" y="2057400"/>
              <a:chExt cx="3352800" cy="406400"/>
            </a:xfrm>
          </p:grpSpPr>
          <p:sp>
            <p:nvSpPr>
              <p:cNvPr id="59" name="Line 115"/>
              <p:cNvSpPr>
                <a:spLocks noChangeShapeType="1"/>
              </p:cNvSpPr>
              <p:nvPr/>
            </p:nvSpPr>
            <p:spPr bwMode="auto">
              <a:xfrm>
                <a:off x="1676400" y="2463800"/>
                <a:ext cx="381000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61" name="Line 115"/>
              <p:cNvSpPr>
                <a:spLocks noChangeShapeType="1"/>
              </p:cNvSpPr>
              <p:nvPr/>
            </p:nvSpPr>
            <p:spPr bwMode="auto">
              <a:xfrm>
                <a:off x="2590800" y="2463800"/>
                <a:ext cx="381000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70" name="Line 115"/>
              <p:cNvSpPr>
                <a:spLocks noChangeShapeType="1"/>
              </p:cNvSpPr>
              <p:nvPr/>
            </p:nvSpPr>
            <p:spPr bwMode="auto">
              <a:xfrm>
                <a:off x="228600" y="2463800"/>
                <a:ext cx="5588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sysDash"/>
                <a:round/>
                <a:headEnd type="triangle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71" name="Line 115"/>
              <p:cNvSpPr>
                <a:spLocks noChangeShapeType="1"/>
              </p:cNvSpPr>
              <p:nvPr/>
            </p:nvSpPr>
            <p:spPr bwMode="auto">
              <a:xfrm>
                <a:off x="762000" y="2463800"/>
                <a:ext cx="381000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77" name="Line 115"/>
              <p:cNvSpPr>
                <a:spLocks noChangeShapeType="1"/>
              </p:cNvSpPr>
              <p:nvPr/>
            </p:nvSpPr>
            <p:spPr bwMode="auto">
              <a:xfrm>
                <a:off x="1143000" y="2463800"/>
                <a:ext cx="5588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sysDash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78" name="Line 115"/>
              <p:cNvSpPr>
                <a:spLocks noChangeShapeType="1"/>
              </p:cNvSpPr>
              <p:nvPr/>
            </p:nvSpPr>
            <p:spPr bwMode="auto">
              <a:xfrm>
                <a:off x="2057400" y="2463800"/>
                <a:ext cx="5588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sysDash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79" name="Line 115"/>
              <p:cNvSpPr>
                <a:spLocks noChangeShapeType="1"/>
              </p:cNvSpPr>
              <p:nvPr/>
            </p:nvSpPr>
            <p:spPr bwMode="auto">
              <a:xfrm>
                <a:off x="2971800" y="2463800"/>
                <a:ext cx="5588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sysDash"/>
                <a:round/>
                <a:headEnd type="triangle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228600" y="2057400"/>
                <a:ext cx="3352800" cy="350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64000"/>
                  </a:lnSpc>
                  <a:spcBef>
                    <a:spcPct val="0"/>
                  </a:spcBef>
                  <a:buClr>
                    <a:srgbClr val="000000"/>
                  </a:buClr>
                  <a:buSzPct val="45000"/>
                  <a:buFont typeface="Wingdings" pitchFamily="2" charset="2"/>
                  <a:buNone/>
                  <a:defRPr/>
                </a:pPr>
                <a:r>
                  <a:rPr lang="en-GB" altLang="en-US" sz="2400" i="1" dirty="0" smtClean="0">
                    <a:solidFill>
                      <a:srgbClr val="0000FF"/>
                    </a:solidFill>
                    <a:cs typeface="Arial" charset="0"/>
                  </a:rPr>
                  <a:t>-a          </a:t>
                </a:r>
                <a:r>
                  <a:rPr lang="en-GB" altLang="en-US" sz="2400" i="1" dirty="0" smtClean="0">
                    <a:solidFill>
                      <a:srgbClr val="00B050"/>
                    </a:solidFill>
                    <a:cs typeface="Arial" charset="0"/>
                  </a:rPr>
                  <a:t>+b        +c          -</a:t>
                </a:r>
                <a:r>
                  <a:rPr lang="en-GB" altLang="en-US" sz="2400" i="1" dirty="0">
                    <a:solidFill>
                      <a:srgbClr val="00B050"/>
                    </a:solidFill>
                    <a:cs typeface="Arial" charset="0"/>
                  </a:rPr>
                  <a:t>d</a:t>
                </a:r>
                <a:endParaRPr lang="en-US" sz="2400" dirty="0"/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635000" y="990600"/>
              <a:ext cx="3352800" cy="406400"/>
              <a:chOff x="228600" y="2057400"/>
              <a:chExt cx="3352800" cy="406400"/>
            </a:xfrm>
          </p:grpSpPr>
          <p:sp>
            <p:nvSpPr>
              <p:cNvPr id="83" name="Line 115"/>
              <p:cNvSpPr>
                <a:spLocks noChangeShapeType="1"/>
              </p:cNvSpPr>
              <p:nvPr/>
            </p:nvSpPr>
            <p:spPr bwMode="auto">
              <a:xfrm>
                <a:off x="1676400" y="2463800"/>
                <a:ext cx="381000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84" name="Line 115"/>
              <p:cNvSpPr>
                <a:spLocks noChangeShapeType="1"/>
              </p:cNvSpPr>
              <p:nvPr/>
            </p:nvSpPr>
            <p:spPr bwMode="auto">
              <a:xfrm>
                <a:off x="2590800" y="2463800"/>
                <a:ext cx="381000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85" name="Line 115"/>
              <p:cNvSpPr>
                <a:spLocks noChangeShapeType="1"/>
              </p:cNvSpPr>
              <p:nvPr/>
            </p:nvSpPr>
            <p:spPr bwMode="auto">
              <a:xfrm>
                <a:off x="228600" y="2463800"/>
                <a:ext cx="5588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sysDash"/>
                <a:round/>
                <a:headEnd type="none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86" name="Line 115"/>
              <p:cNvSpPr>
                <a:spLocks noChangeShapeType="1"/>
              </p:cNvSpPr>
              <p:nvPr/>
            </p:nvSpPr>
            <p:spPr bwMode="auto">
              <a:xfrm>
                <a:off x="762000" y="2463800"/>
                <a:ext cx="381000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87" name="Line 115"/>
              <p:cNvSpPr>
                <a:spLocks noChangeShapeType="1"/>
              </p:cNvSpPr>
              <p:nvPr/>
            </p:nvSpPr>
            <p:spPr bwMode="auto">
              <a:xfrm>
                <a:off x="1143000" y="2463800"/>
                <a:ext cx="5588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sysDash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88" name="Line 115"/>
              <p:cNvSpPr>
                <a:spLocks noChangeShapeType="1"/>
              </p:cNvSpPr>
              <p:nvPr/>
            </p:nvSpPr>
            <p:spPr bwMode="auto">
              <a:xfrm>
                <a:off x="2057400" y="2463800"/>
                <a:ext cx="5588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sysDash"/>
                <a:round/>
                <a:headEnd type="triangle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89" name="Line 115"/>
              <p:cNvSpPr>
                <a:spLocks noChangeShapeType="1"/>
              </p:cNvSpPr>
              <p:nvPr/>
            </p:nvSpPr>
            <p:spPr bwMode="auto">
              <a:xfrm>
                <a:off x="2971800" y="2463800"/>
                <a:ext cx="5588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sysDash"/>
                <a:round/>
                <a:headEnd type="none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228600" y="2057400"/>
                <a:ext cx="3352800" cy="350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64000"/>
                  </a:lnSpc>
                  <a:spcBef>
                    <a:spcPct val="0"/>
                  </a:spcBef>
                  <a:buClr>
                    <a:srgbClr val="000000"/>
                  </a:buClr>
                  <a:buSzPct val="45000"/>
                  <a:buFont typeface="Wingdings" pitchFamily="2" charset="2"/>
                  <a:buNone/>
                  <a:defRPr/>
                </a:pPr>
                <a:r>
                  <a:rPr lang="en-GB" altLang="en-US" sz="2400" i="1" dirty="0" smtClean="0">
                    <a:solidFill>
                      <a:srgbClr val="00B050"/>
                    </a:solidFill>
                    <a:cs typeface="Arial" charset="0"/>
                  </a:rPr>
                  <a:t>+</a:t>
                </a:r>
                <a:r>
                  <a:rPr lang="en-GB" altLang="en-US" sz="2400" i="1" dirty="0">
                    <a:solidFill>
                      <a:srgbClr val="00B050"/>
                    </a:solidFill>
                    <a:cs typeface="Arial" charset="0"/>
                  </a:rPr>
                  <a:t>e</a:t>
                </a:r>
                <a:r>
                  <a:rPr lang="en-GB" altLang="en-US" sz="2400" i="1" dirty="0" smtClean="0">
                    <a:solidFill>
                      <a:srgbClr val="008000"/>
                    </a:solidFill>
                    <a:cs typeface="Arial" charset="0"/>
                  </a:rPr>
                  <a:t>          </a:t>
                </a:r>
                <a:r>
                  <a:rPr lang="en-GB" altLang="en-US" sz="2400" i="1" dirty="0" smtClean="0">
                    <a:solidFill>
                      <a:srgbClr val="0000FF"/>
                    </a:solidFill>
                    <a:cs typeface="Arial" charset="0"/>
                  </a:rPr>
                  <a:t>+f        -g          +h</a:t>
                </a:r>
                <a:endParaRPr lang="en-US" sz="2400" dirty="0">
                  <a:solidFill>
                    <a:srgbClr val="0000FF"/>
                  </a:solidFill>
                </a:endParaRPr>
              </a:p>
            </p:txBody>
          </p:sp>
        </p:grpSp>
      </p:grpSp>
      <p:sp>
        <p:nvSpPr>
          <p:cNvPr id="103" name="Line 115"/>
          <p:cNvSpPr>
            <a:spLocks noChangeShapeType="1"/>
          </p:cNvSpPr>
          <p:nvPr/>
        </p:nvSpPr>
        <p:spPr bwMode="auto">
          <a:xfrm>
            <a:off x="6019800" y="8382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104" name="Line 115"/>
          <p:cNvSpPr>
            <a:spLocks noChangeShapeType="1"/>
          </p:cNvSpPr>
          <p:nvPr/>
        </p:nvSpPr>
        <p:spPr bwMode="auto">
          <a:xfrm>
            <a:off x="6934200" y="8382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105" name="Line 115"/>
          <p:cNvSpPr>
            <a:spLocks noChangeShapeType="1"/>
          </p:cNvSpPr>
          <p:nvPr/>
        </p:nvSpPr>
        <p:spPr bwMode="auto">
          <a:xfrm>
            <a:off x="4572000" y="838200"/>
            <a:ext cx="5588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ash"/>
            <a:round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106" name="Line 115"/>
          <p:cNvSpPr>
            <a:spLocks noChangeShapeType="1"/>
          </p:cNvSpPr>
          <p:nvPr/>
        </p:nvSpPr>
        <p:spPr bwMode="auto">
          <a:xfrm>
            <a:off x="5105400" y="8382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107" name="Line 115"/>
          <p:cNvSpPr>
            <a:spLocks noChangeShapeType="1"/>
          </p:cNvSpPr>
          <p:nvPr/>
        </p:nvSpPr>
        <p:spPr bwMode="auto">
          <a:xfrm>
            <a:off x="5486400" y="838200"/>
            <a:ext cx="5588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108" name="Line 115"/>
          <p:cNvSpPr>
            <a:spLocks noChangeShapeType="1"/>
          </p:cNvSpPr>
          <p:nvPr/>
        </p:nvSpPr>
        <p:spPr bwMode="auto">
          <a:xfrm>
            <a:off x="6400800" y="838200"/>
            <a:ext cx="5588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ash"/>
            <a:round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109" name="Line 115"/>
          <p:cNvSpPr>
            <a:spLocks noChangeShapeType="1"/>
          </p:cNvSpPr>
          <p:nvPr/>
        </p:nvSpPr>
        <p:spPr bwMode="auto">
          <a:xfrm>
            <a:off x="7315200" y="838200"/>
            <a:ext cx="5588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ash"/>
            <a:round/>
            <a:headEnd type="none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4572000" y="437228"/>
            <a:ext cx="3352800" cy="587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64000"/>
              </a:lnSpc>
              <a:spcBef>
                <a:spcPct val="0"/>
              </a:spcBef>
              <a:buClr>
                <a:srgbClr val="000000"/>
              </a:buClr>
              <a:buSzPct val="45000"/>
              <a:defRPr/>
            </a:pPr>
            <a:r>
              <a:rPr lang="en-GB" altLang="en-US" sz="2400" i="1" dirty="0" smtClean="0">
                <a:solidFill>
                  <a:srgbClr val="0000FF"/>
                </a:solidFill>
                <a:cs typeface="Arial" charset="0"/>
              </a:rPr>
              <a:t>-a          </a:t>
            </a:r>
            <a:r>
              <a:rPr lang="en-GB" altLang="en-US" sz="2400" i="1" dirty="0">
                <a:solidFill>
                  <a:srgbClr val="0000FF"/>
                </a:solidFill>
                <a:cs typeface="Arial" charset="0"/>
              </a:rPr>
              <a:t>+f      </a:t>
            </a:r>
            <a:r>
              <a:rPr lang="en-GB" altLang="en-US" sz="2400" i="1" dirty="0" smtClean="0">
                <a:solidFill>
                  <a:srgbClr val="0000FF"/>
                </a:solidFill>
                <a:cs typeface="Arial" charset="0"/>
              </a:rPr>
              <a:t>    -g          </a:t>
            </a:r>
            <a:r>
              <a:rPr lang="en-GB" altLang="en-US" sz="2400" i="1" dirty="0">
                <a:solidFill>
                  <a:srgbClr val="0000FF"/>
                </a:solidFill>
                <a:cs typeface="Arial" charset="0"/>
              </a:rPr>
              <a:t>+h</a:t>
            </a:r>
            <a:endParaRPr lang="en-US" sz="2400" dirty="0">
              <a:solidFill>
                <a:srgbClr val="0000FF"/>
              </a:solidFill>
            </a:endParaRPr>
          </a:p>
          <a:p>
            <a:pPr>
              <a:lnSpc>
                <a:spcPct val="64000"/>
              </a:lnSpc>
              <a:spcBef>
                <a:spcPct val="0"/>
              </a:spcBef>
              <a:buClr>
                <a:srgbClr val="000000"/>
              </a:buClr>
              <a:buSzPct val="45000"/>
              <a:buFont typeface="Wingdings" pitchFamily="2" charset="2"/>
              <a:buNone/>
              <a:defRPr/>
            </a:pPr>
            <a:r>
              <a:rPr lang="en-GB" altLang="en-US" sz="2400" i="1" dirty="0" smtClean="0">
                <a:solidFill>
                  <a:srgbClr val="0000FF"/>
                </a:solidFill>
                <a:cs typeface="Arial" charset="0"/>
              </a:rPr>
              <a:t> </a:t>
            </a:r>
            <a:endParaRPr lang="en-US" sz="2400" dirty="0"/>
          </a:p>
        </p:txBody>
      </p:sp>
      <p:grpSp>
        <p:nvGrpSpPr>
          <p:cNvPr id="94" name="Group 93"/>
          <p:cNvGrpSpPr/>
          <p:nvPr/>
        </p:nvGrpSpPr>
        <p:grpSpPr>
          <a:xfrm>
            <a:off x="4597400" y="1117600"/>
            <a:ext cx="3352800" cy="406400"/>
            <a:chOff x="228600" y="2057400"/>
            <a:chExt cx="3352800" cy="406400"/>
          </a:xfrm>
        </p:grpSpPr>
        <p:sp>
          <p:nvSpPr>
            <p:cNvPr id="95" name="Line 115"/>
            <p:cNvSpPr>
              <a:spLocks noChangeShapeType="1"/>
            </p:cNvSpPr>
            <p:nvPr/>
          </p:nvSpPr>
          <p:spPr bwMode="auto">
            <a:xfrm>
              <a:off x="1676400" y="2463800"/>
              <a:ext cx="38100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96" name="Line 115"/>
            <p:cNvSpPr>
              <a:spLocks noChangeShapeType="1"/>
            </p:cNvSpPr>
            <p:nvPr/>
          </p:nvSpPr>
          <p:spPr bwMode="auto">
            <a:xfrm>
              <a:off x="2590800" y="2463800"/>
              <a:ext cx="38100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97" name="Line 115"/>
            <p:cNvSpPr>
              <a:spLocks noChangeShapeType="1"/>
            </p:cNvSpPr>
            <p:nvPr/>
          </p:nvSpPr>
          <p:spPr bwMode="auto">
            <a:xfrm>
              <a:off x="228600" y="2463800"/>
              <a:ext cx="5588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ash"/>
              <a:round/>
              <a:headEnd type="none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98" name="Line 115"/>
            <p:cNvSpPr>
              <a:spLocks noChangeShapeType="1"/>
            </p:cNvSpPr>
            <p:nvPr/>
          </p:nvSpPr>
          <p:spPr bwMode="auto">
            <a:xfrm>
              <a:off x="762000" y="2463800"/>
              <a:ext cx="38100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99" name="Line 115"/>
            <p:cNvSpPr>
              <a:spLocks noChangeShapeType="1"/>
            </p:cNvSpPr>
            <p:nvPr/>
          </p:nvSpPr>
          <p:spPr bwMode="auto">
            <a:xfrm>
              <a:off x="1143000" y="2463800"/>
              <a:ext cx="5588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100" name="Line 115"/>
            <p:cNvSpPr>
              <a:spLocks noChangeShapeType="1"/>
            </p:cNvSpPr>
            <p:nvPr/>
          </p:nvSpPr>
          <p:spPr bwMode="auto">
            <a:xfrm>
              <a:off x="2057400" y="2463800"/>
              <a:ext cx="5588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101" name="Line 115"/>
            <p:cNvSpPr>
              <a:spLocks noChangeShapeType="1"/>
            </p:cNvSpPr>
            <p:nvPr/>
          </p:nvSpPr>
          <p:spPr bwMode="auto">
            <a:xfrm>
              <a:off x="2971800" y="2463800"/>
              <a:ext cx="5588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ash"/>
              <a:round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28600" y="2057400"/>
              <a:ext cx="3352800" cy="35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64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defRPr/>
              </a:pPr>
              <a:r>
                <a:rPr lang="en-GB" altLang="en-US" sz="2400" i="1" dirty="0" smtClean="0">
                  <a:solidFill>
                    <a:srgbClr val="00B050"/>
                  </a:solidFill>
                  <a:cs typeface="Arial" charset="0"/>
                </a:rPr>
                <a:t>+</a:t>
              </a:r>
              <a:r>
                <a:rPr lang="en-GB" altLang="en-US" sz="2400" i="1" dirty="0">
                  <a:solidFill>
                    <a:srgbClr val="00B050"/>
                  </a:solidFill>
                  <a:cs typeface="Arial" charset="0"/>
                </a:rPr>
                <a:t>e</a:t>
              </a:r>
              <a:r>
                <a:rPr lang="en-GB" altLang="en-US" sz="2400" i="1" dirty="0" smtClean="0">
                  <a:solidFill>
                    <a:srgbClr val="008000"/>
                  </a:solidFill>
                  <a:cs typeface="Arial" charset="0"/>
                </a:rPr>
                <a:t>          </a:t>
              </a:r>
              <a:r>
                <a:rPr lang="en-GB" altLang="en-US" sz="2400" i="1" dirty="0">
                  <a:solidFill>
                    <a:srgbClr val="00B050"/>
                  </a:solidFill>
                  <a:cs typeface="Arial" charset="0"/>
                </a:rPr>
                <a:t>+b        +c          -</a:t>
              </a:r>
              <a:r>
                <a:rPr lang="en-GB" altLang="en-US" sz="2400" i="1" dirty="0" smtClean="0">
                  <a:solidFill>
                    <a:srgbClr val="00B050"/>
                  </a:solidFill>
                  <a:cs typeface="Arial" charset="0"/>
                </a:rPr>
                <a:t>d</a:t>
              </a:r>
              <a:endParaRPr lang="en-US" sz="2400" dirty="0"/>
            </a:p>
          </p:txBody>
        </p:sp>
      </p:grpSp>
      <p:cxnSp>
        <p:nvCxnSpPr>
          <p:cNvPr id="111" name="Straight Arrow Connector 68"/>
          <p:cNvCxnSpPr>
            <a:cxnSpLocks noChangeShapeType="1"/>
          </p:cNvCxnSpPr>
          <p:nvPr/>
        </p:nvCxnSpPr>
        <p:spPr bwMode="auto">
          <a:xfrm>
            <a:off x="4038600" y="1193800"/>
            <a:ext cx="341313" cy="0"/>
          </a:xfrm>
          <a:prstGeom prst="straightConnector1">
            <a:avLst/>
          </a:prstGeom>
          <a:noFill/>
          <a:ln w="31750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TextBox 7"/>
          <p:cNvSpPr txBox="1"/>
          <p:nvPr/>
        </p:nvSpPr>
        <p:spPr>
          <a:xfrm>
            <a:off x="1752600" y="-7620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Translocation on linear chromosomes</a:t>
            </a:r>
            <a:endParaRPr lang="en-US" sz="2400" dirty="0"/>
          </a:p>
        </p:txBody>
      </p:sp>
      <p:sp>
        <p:nvSpPr>
          <p:cNvPr id="115" name="TextBox 114"/>
          <p:cNvSpPr txBox="1"/>
          <p:nvPr/>
        </p:nvSpPr>
        <p:spPr>
          <a:xfrm>
            <a:off x="381000" y="4262735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Circularization </a:t>
            </a:r>
          </a:p>
        </p:txBody>
      </p:sp>
      <p:sp>
        <p:nvSpPr>
          <p:cNvPr id="113" name="Freeform 50"/>
          <p:cNvSpPr>
            <a:spLocks noChangeArrowheads="1"/>
          </p:cNvSpPr>
          <p:nvPr/>
        </p:nvSpPr>
        <p:spPr bwMode="auto">
          <a:xfrm>
            <a:off x="2819400" y="3751635"/>
            <a:ext cx="296862" cy="322263"/>
          </a:xfrm>
          <a:custGeom>
            <a:avLst/>
            <a:gdLst>
              <a:gd name="T0" fmla="*/ 2147483647 w 780"/>
              <a:gd name="T1" fmla="*/ 0 h 907"/>
              <a:gd name="T2" fmla="*/ 2147483647 w 780"/>
              <a:gd name="T3" fmla="*/ 2147483647 h 907"/>
              <a:gd name="T4" fmla="*/ 2147483647 w 780"/>
              <a:gd name="T5" fmla="*/ 2147483647 h 907"/>
              <a:gd name="T6" fmla="*/ 2147483647 w 780"/>
              <a:gd name="T7" fmla="*/ 2147483647 h 907"/>
              <a:gd name="T8" fmla="*/ 2147483647 w 780"/>
              <a:gd name="T9" fmla="*/ 2147483647 h 907"/>
              <a:gd name="T10" fmla="*/ 2147483647 w 780"/>
              <a:gd name="T11" fmla="*/ 2147483647 h 907"/>
              <a:gd name="T12" fmla="*/ 2147483647 w 780"/>
              <a:gd name="T13" fmla="*/ 2147483647 h 907"/>
              <a:gd name="T14" fmla="*/ 2147483647 w 780"/>
              <a:gd name="T15" fmla="*/ 2147483647 h 907"/>
              <a:gd name="T16" fmla="*/ 0 w 780"/>
              <a:gd name="T17" fmla="*/ 2147483647 h 907"/>
              <a:gd name="T18" fmla="*/ 2147483647 w 780"/>
              <a:gd name="T19" fmla="*/ 2147483647 h 907"/>
              <a:gd name="T20" fmla="*/ 0 w 780"/>
              <a:gd name="T21" fmla="*/ 2147483647 h 907"/>
              <a:gd name="T22" fmla="*/ 2147483647 w 780"/>
              <a:gd name="T23" fmla="*/ 2147483647 h 907"/>
              <a:gd name="T24" fmla="*/ 2147483647 w 780"/>
              <a:gd name="T25" fmla="*/ 0 h 90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780"/>
              <a:gd name="T40" fmla="*/ 0 h 907"/>
              <a:gd name="T41" fmla="*/ 780 w 780"/>
              <a:gd name="T42" fmla="*/ 907 h 90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780" h="907">
                <a:moveTo>
                  <a:pt x="390" y="0"/>
                </a:moveTo>
                <a:lnTo>
                  <a:pt x="492" y="276"/>
                </a:lnTo>
                <a:lnTo>
                  <a:pt x="780" y="228"/>
                </a:lnTo>
                <a:lnTo>
                  <a:pt x="594" y="457"/>
                </a:lnTo>
                <a:lnTo>
                  <a:pt x="780" y="679"/>
                </a:lnTo>
                <a:lnTo>
                  <a:pt x="492" y="631"/>
                </a:lnTo>
                <a:lnTo>
                  <a:pt x="390" y="907"/>
                </a:lnTo>
                <a:lnTo>
                  <a:pt x="288" y="631"/>
                </a:lnTo>
                <a:lnTo>
                  <a:pt x="0" y="679"/>
                </a:lnTo>
                <a:lnTo>
                  <a:pt x="186" y="457"/>
                </a:lnTo>
                <a:lnTo>
                  <a:pt x="0" y="228"/>
                </a:lnTo>
                <a:lnTo>
                  <a:pt x="288" y="276"/>
                </a:lnTo>
                <a:lnTo>
                  <a:pt x="390" y="0"/>
                </a:lnTo>
                <a:close/>
              </a:path>
            </a:pathLst>
          </a:custGeom>
          <a:solidFill>
            <a:srgbClr val="FFFF00"/>
          </a:solidFill>
          <a:ln w="360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4" name="Freeform 50"/>
          <p:cNvSpPr>
            <a:spLocks noChangeArrowheads="1"/>
          </p:cNvSpPr>
          <p:nvPr/>
        </p:nvSpPr>
        <p:spPr bwMode="auto">
          <a:xfrm>
            <a:off x="2827338" y="4818435"/>
            <a:ext cx="296862" cy="322263"/>
          </a:xfrm>
          <a:custGeom>
            <a:avLst/>
            <a:gdLst>
              <a:gd name="T0" fmla="*/ 2147483647 w 780"/>
              <a:gd name="T1" fmla="*/ 0 h 907"/>
              <a:gd name="T2" fmla="*/ 2147483647 w 780"/>
              <a:gd name="T3" fmla="*/ 2147483647 h 907"/>
              <a:gd name="T4" fmla="*/ 2147483647 w 780"/>
              <a:gd name="T5" fmla="*/ 2147483647 h 907"/>
              <a:gd name="T6" fmla="*/ 2147483647 w 780"/>
              <a:gd name="T7" fmla="*/ 2147483647 h 907"/>
              <a:gd name="T8" fmla="*/ 2147483647 w 780"/>
              <a:gd name="T9" fmla="*/ 2147483647 h 907"/>
              <a:gd name="T10" fmla="*/ 2147483647 w 780"/>
              <a:gd name="T11" fmla="*/ 2147483647 h 907"/>
              <a:gd name="T12" fmla="*/ 2147483647 w 780"/>
              <a:gd name="T13" fmla="*/ 2147483647 h 907"/>
              <a:gd name="T14" fmla="*/ 2147483647 w 780"/>
              <a:gd name="T15" fmla="*/ 2147483647 h 907"/>
              <a:gd name="T16" fmla="*/ 0 w 780"/>
              <a:gd name="T17" fmla="*/ 2147483647 h 907"/>
              <a:gd name="T18" fmla="*/ 2147483647 w 780"/>
              <a:gd name="T19" fmla="*/ 2147483647 h 907"/>
              <a:gd name="T20" fmla="*/ 0 w 780"/>
              <a:gd name="T21" fmla="*/ 2147483647 h 907"/>
              <a:gd name="T22" fmla="*/ 2147483647 w 780"/>
              <a:gd name="T23" fmla="*/ 2147483647 h 907"/>
              <a:gd name="T24" fmla="*/ 2147483647 w 780"/>
              <a:gd name="T25" fmla="*/ 0 h 90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780"/>
              <a:gd name="T40" fmla="*/ 0 h 907"/>
              <a:gd name="T41" fmla="*/ 780 w 780"/>
              <a:gd name="T42" fmla="*/ 907 h 90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780" h="907">
                <a:moveTo>
                  <a:pt x="390" y="0"/>
                </a:moveTo>
                <a:lnTo>
                  <a:pt x="492" y="276"/>
                </a:lnTo>
                <a:lnTo>
                  <a:pt x="780" y="228"/>
                </a:lnTo>
                <a:lnTo>
                  <a:pt x="594" y="457"/>
                </a:lnTo>
                <a:lnTo>
                  <a:pt x="780" y="679"/>
                </a:lnTo>
                <a:lnTo>
                  <a:pt x="492" y="631"/>
                </a:lnTo>
                <a:lnTo>
                  <a:pt x="390" y="907"/>
                </a:lnTo>
                <a:lnTo>
                  <a:pt x="288" y="631"/>
                </a:lnTo>
                <a:lnTo>
                  <a:pt x="0" y="679"/>
                </a:lnTo>
                <a:lnTo>
                  <a:pt x="186" y="457"/>
                </a:lnTo>
                <a:lnTo>
                  <a:pt x="0" y="228"/>
                </a:lnTo>
                <a:lnTo>
                  <a:pt x="288" y="276"/>
                </a:lnTo>
                <a:lnTo>
                  <a:pt x="390" y="0"/>
                </a:lnTo>
                <a:close/>
              </a:path>
            </a:pathLst>
          </a:custGeom>
          <a:solidFill>
            <a:srgbClr val="FFFF00"/>
          </a:solidFill>
          <a:ln w="360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3124200" y="4114800"/>
            <a:ext cx="1143000" cy="461665"/>
            <a:chOff x="3733800" y="3576935"/>
            <a:chExt cx="1143000" cy="461665"/>
          </a:xfrm>
        </p:grpSpPr>
        <p:cxnSp>
          <p:nvCxnSpPr>
            <p:cNvPr id="121906" name="Straight Arrow Connector 68"/>
            <p:cNvCxnSpPr>
              <a:cxnSpLocks noChangeShapeType="1"/>
            </p:cNvCxnSpPr>
            <p:nvPr/>
          </p:nvCxnSpPr>
          <p:spPr bwMode="auto">
            <a:xfrm>
              <a:off x="3829050" y="4038600"/>
              <a:ext cx="950913" cy="0"/>
            </a:xfrm>
            <a:prstGeom prst="straightConnector1">
              <a:avLst/>
            </a:prstGeom>
            <a:noFill/>
            <a:ln w="31750">
              <a:solidFill>
                <a:schemeClr val="tx1"/>
              </a:solidFill>
              <a:miter lim="800000"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" name="TextBox 8"/>
            <p:cNvSpPr txBox="1"/>
            <p:nvPr/>
          </p:nvSpPr>
          <p:spPr>
            <a:xfrm>
              <a:off x="3733800" y="3576935"/>
              <a:ext cx="1143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2-break</a:t>
              </a:r>
              <a:endParaRPr lang="en-US" sz="2400" dirty="0"/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6800850" y="2249487"/>
            <a:ext cx="2266950" cy="4608513"/>
            <a:chOff x="4575175" y="1752600"/>
            <a:chExt cx="2266950" cy="4608513"/>
          </a:xfrm>
        </p:grpSpPr>
        <p:sp>
          <p:nvSpPr>
            <p:cNvPr id="117" name="Freeform 38"/>
            <p:cNvSpPr>
              <a:spLocks/>
            </p:cNvSpPr>
            <p:nvPr/>
          </p:nvSpPr>
          <p:spPr bwMode="auto">
            <a:xfrm>
              <a:off x="6718300" y="4795838"/>
              <a:ext cx="123825" cy="722312"/>
            </a:xfrm>
            <a:custGeom>
              <a:avLst/>
              <a:gdLst>
                <a:gd name="T0" fmla="*/ 2147483647 w 266"/>
                <a:gd name="T1" fmla="*/ 2147483647 h 2212"/>
                <a:gd name="T2" fmla="*/ 2147483647 w 266"/>
                <a:gd name="T3" fmla="*/ 2147483647 h 2212"/>
                <a:gd name="T4" fmla="*/ 2147483647 w 266"/>
                <a:gd name="T5" fmla="*/ 2147483647 h 2212"/>
                <a:gd name="T6" fmla="*/ 2147483647 w 266"/>
                <a:gd name="T7" fmla="*/ 2147483647 h 2212"/>
                <a:gd name="T8" fmla="*/ 2147483647 w 266"/>
                <a:gd name="T9" fmla="*/ 2147483647 h 2212"/>
                <a:gd name="T10" fmla="*/ 2147483647 w 266"/>
                <a:gd name="T11" fmla="*/ 2147483647 h 2212"/>
                <a:gd name="T12" fmla="*/ 2147483647 w 266"/>
                <a:gd name="T13" fmla="*/ 2147483647 h 2212"/>
                <a:gd name="T14" fmla="*/ 2147483647 w 266"/>
                <a:gd name="T15" fmla="*/ 2147483647 h 2212"/>
                <a:gd name="T16" fmla="*/ 2147483647 w 266"/>
                <a:gd name="T17" fmla="*/ 2147483647 h 2212"/>
                <a:gd name="T18" fmla="*/ 2147483647 w 266"/>
                <a:gd name="T19" fmla="*/ 2147483647 h 2212"/>
                <a:gd name="T20" fmla="*/ 2147483647 w 266"/>
                <a:gd name="T21" fmla="*/ 2147483647 h 2212"/>
                <a:gd name="T22" fmla="*/ 2147483647 w 266"/>
                <a:gd name="T23" fmla="*/ 2147483647 h 2212"/>
                <a:gd name="T24" fmla="*/ 2147483647 w 266"/>
                <a:gd name="T25" fmla="*/ 2147483647 h 2212"/>
                <a:gd name="T26" fmla="*/ 2147483647 w 266"/>
                <a:gd name="T27" fmla="*/ 2147483647 h 2212"/>
                <a:gd name="T28" fmla="*/ 2147483647 w 266"/>
                <a:gd name="T29" fmla="*/ 2147483647 h 2212"/>
                <a:gd name="T30" fmla="*/ 0 w 266"/>
                <a:gd name="T31" fmla="*/ 0 h 221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66"/>
                <a:gd name="T49" fmla="*/ 0 h 2212"/>
                <a:gd name="T50" fmla="*/ 266 w 266"/>
                <a:gd name="T51" fmla="*/ 2212 h 221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66" h="2212">
                  <a:moveTo>
                    <a:pt x="113" y="2211"/>
                  </a:moveTo>
                  <a:lnTo>
                    <a:pt x="157" y="2066"/>
                  </a:lnTo>
                  <a:lnTo>
                    <a:pt x="193" y="1920"/>
                  </a:lnTo>
                  <a:lnTo>
                    <a:pt x="222" y="1772"/>
                  </a:lnTo>
                  <a:lnTo>
                    <a:pt x="244" y="1622"/>
                  </a:lnTo>
                  <a:lnTo>
                    <a:pt x="258" y="1472"/>
                  </a:lnTo>
                  <a:lnTo>
                    <a:pt x="265" y="1322"/>
                  </a:lnTo>
                  <a:lnTo>
                    <a:pt x="265" y="1171"/>
                  </a:lnTo>
                  <a:lnTo>
                    <a:pt x="257" y="1020"/>
                  </a:lnTo>
                  <a:lnTo>
                    <a:pt x="242" y="870"/>
                  </a:lnTo>
                  <a:lnTo>
                    <a:pt x="220" y="721"/>
                  </a:lnTo>
                  <a:lnTo>
                    <a:pt x="190" y="573"/>
                  </a:lnTo>
                  <a:lnTo>
                    <a:pt x="153" y="427"/>
                  </a:lnTo>
                  <a:lnTo>
                    <a:pt x="109" y="282"/>
                  </a:lnTo>
                  <a:lnTo>
                    <a:pt x="58" y="139"/>
                  </a:lnTo>
                  <a:lnTo>
                    <a:pt x="0" y="0"/>
                  </a:lnTo>
                </a:path>
              </a:pathLst>
            </a:custGeom>
            <a:noFill/>
            <a:ln w="36720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39"/>
            <p:cNvSpPr>
              <a:spLocks/>
            </p:cNvSpPr>
            <p:nvPr/>
          </p:nvSpPr>
          <p:spPr bwMode="auto">
            <a:xfrm>
              <a:off x="5405437" y="6167438"/>
              <a:ext cx="863600" cy="103187"/>
            </a:xfrm>
            <a:custGeom>
              <a:avLst/>
              <a:gdLst>
                <a:gd name="T0" fmla="*/ 0 w 2646"/>
                <a:gd name="T1" fmla="*/ 2147483647 h 312"/>
                <a:gd name="T2" fmla="*/ 2147483647 w 2646"/>
                <a:gd name="T3" fmla="*/ 2147483647 h 312"/>
                <a:gd name="T4" fmla="*/ 2147483647 w 2646"/>
                <a:gd name="T5" fmla="*/ 2147483647 h 312"/>
                <a:gd name="T6" fmla="*/ 2147483647 w 2646"/>
                <a:gd name="T7" fmla="*/ 2147483647 h 312"/>
                <a:gd name="T8" fmla="*/ 2147483647 w 2646"/>
                <a:gd name="T9" fmla="*/ 2147483647 h 312"/>
                <a:gd name="T10" fmla="*/ 2147483647 w 2646"/>
                <a:gd name="T11" fmla="*/ 2147483647 h 312"/>
                <a:gd name="T12" fmla="*/ 2147483647 w 2646"/>
                <a:gd name="T13" fmla="*/ 2147483647 h 312"/>
                <a:gd name="T14" fmla="*/ 2147483647 w 2646"/>
                <a:gd name="T15" fmla="*/ 2147483647 h 312"/>
                <a:gd name="T16" fmla="*/ 2147483647 w 2646"/>
                <a:gd name="T17" fmla="*/ 2147483647 h 312"/>
                <a:gd name="T18" fmla="*/ 2147483647 w 2646"/>
                <a:gd name="T19" fmla="*/ 2147483647 h 312"/>
                <a:gd name="T20" fmla="*/ 2147483647 w 2646"/>
                <a:gd name="T21" fmla="*/ 2147483647 h 312"/>
                <a:gd name="T22" fmla="*/ 2147483647 w 2646"/>
                <a:gd name="T23" fmla="*/ 2147483647 h 312"/>
                <a:gd name="T24" fmla="*/ 2147483647 w 2646"/>
                <a:gd name="T25" fmla="*/ 2147483647 h 312"/>
                <a:gd name="T26" fmla="*/ 2147483647 w 2646"/>
                <a:gd name="T27" fmla="*/ 2147483647 h 312"/>
                <a:gd name="T28" fmla="*/ 2147483647 w 2646"/>
                <a:gd name="T29" fmla="*/ 2147483647 h 312"/>
                <a:gd name="T30" fmla="*/ 2147483647 w 2646"/>
                <a:gd name="T31" fmla="*/ 0 h 31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646"/>
                <a:gd name="T49" fmla="*/ 0 h 312"/>
                <a:gd name="T50" fmla="*/ 2646 w 2646"/>
                <a:gd name="T51" fmla="*/ 312 h 31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646" h="312">
                  <a:moveTo>
                    <a:pt x="0" y="81"/>
                  </a:moveTo>
                  <a:lnTo>
                    <a:pt x="170" y="142"/>
                  </a:lnTo>
                  <a:lnTo>
                    <a:pt x="343" y="194"/>
                  </a:lnTo>
                  <a:lnTo>
                    <a:pt x="520" y="237"/>
                  </a:lnTo>
                  <a:lnTo>
                    <a:pt x="698" y="270"/>
                  </a:lnTo>
                  <a:lnTo>
                    <a:pt x="878" y="293"/>
                  </a:lnTo>
                  <a:lnTo>
                    <a:pt x="1059" y="307"/>
                  </a:lnTo>
                  <a:lnTo>
                    <a:pt x="1240" y="311"/>
                  </a:lnTo>
                  <a:lnTo>
                    <a:pt x="1422" y="305"/>
                  </a:lnTo>
                  <a:lnTo>
                    <a:pt x="1603" y="290"/>
                  </a:lnTo>
                  <a:lnTo>
                    <a:pt x="1782" y="265"/>
                  </a:lnTo>
                  <a:lnTo>
                    <a:pt x="1960" y="231"/>
                  </a:lnTo>
                  <a:lnTo>
                    <a:pt x="2136" y="187"/>
                  </a:lnTo>
                  <a:lnTo>
                    <a:pt x="2309" y="134"/>
                  </a:lnTo>
                  <a:lnTo>
                    <a:pt x="2479" y="71"/>
                  </a:lnTo>
                  <a:lnTo>
                    <a:pt x="2645" y="0"/>
                  </a:lnTo>
                </a:path>
              </a:pathLst>
            </a:custGeom>
            <a:noFill/>
            <a:ln w="36720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41"/>
            <p:cNvSpPr>
              <a:spLocks/>
            </p:cNvSpPr>
            <p:nvPr/>
          </p:nvSpPr>
          <p:spPr bwMode="auto">
            <a:xfrm>
              <a:off x="4695825" y="4887913"/>
              <a:ext cx="73025" cy="754062"/>
            </a:xfrm>
            <a:custGeom>
              <a:avLst/>
              <a:gdLst>
                <a:gd name="T0" fmla="*/ 2147483647 w 226"/>
                <a:gd name="T1" fmla="*/ 0 h 2308"/>
                <a:gd name="T2" fmla="*/ 2147483647 w 226"/>
                <a:gd name="T3" fmla="*/ 2147483647 h 2308"/>
                <a:gd name="T4" fmla="*/ 2147483647 w 226"/>
                <a:gd name="T5" fmla="*/ 2147483647 h 2308"/>
                <a:gd name="T6" fmla="*/ 2147483647 w 226"/>
                <a:gd name="T7" fmla="*/ 2147483647 h 2308"/>
                <a:gd name="T8" fmla="*/ 2147483647 w 226"/>
                <a:gd name="T9" fmla="*/ 2147483647 h 2308"/>
                <a:gd name="T10" fmla="*/ 2147483647 w 226"/>
                <a:gd name="T11" fmla="*/ 2147483647 h 2308"/>
                <a:gd name="T12" fmla="*/ 2147483647 w 226"/>
                <a:gd name="T13" fmla="*/ 2147483647 h 2308"/>
                <a:gd name="T14" fmla="*/ 0 w 226"/>
                <a:gd name="T15" fmla="*/ 2147483647 h 2308"/>
                <a:gd name="T16" fmla="*/ 0 w 226"/>
                <a:gd name="T17" fmla="*/ 2147483647 h 2308"/>
                <a:gd name="T18" fmla="*/ 2147483647 w 226"/>
                <a:gd name="T19" fmla="*/ 2147483647 h 2308"/>
                <a:gd name="T20" fmla="*/ 2147483647 w 226"/>
                <a:gd name="T21" fmla="*/ 2147483647 h 2308"/>
                <a:gd name="T22" fmla="*/ 2147483647 w 226"/>
                <a:gd name="T23" fmla="*/ 2147483647 h 2308"/>
                <a:gd name="T24" fmla="*/ 2147483647 w 226"/>
                <a:gd name="T25" fmla="*/ 2147483647 h 2308"/>
                <a:gd name="T26" fmla="*/ 2147483647 w 226"/>
                <a:gd name="T27" fmla="*/ 2147483647 h 2308"/>
                <a:gd name="T28" fmla="*/ 2147483647 w 226"/>
                <a:gd name="T29" fmla="*/ 2147483647 h 2308"/>
                <a:gd name="T30" fmla="*/ 2147483647 w 226"/>
                <a:gd name="T31" fmla="*/ 2147483647 h 230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26"/>
                <a:gd name="T49" fmla="*/ 0 h 2308"/>
                <a:gd name="T50" fmla="*/ 226 w 226"/>
                <a:gd name="T51" fmla="*/ 2308 h 230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26" h="2308">
                  <a:moveTo>
                    <a:pt x="225" y="0"/>
                  </a:moveTo>
                  <a:lnTo>
                    <a:pt x="170" y="148"/>
                  </a:lnTo>
                  <a:lnTo>
                    <a:pt x="122" y="299"/>
                  </a:lnTo>
                  <a:lnTo>
                    <a:pt x="82" y="451"/>
                  </a:lnTo>
                  <a:lnTo>
                    <a:pt x="49" y="605"/>
                  </a:lnTo>
                  <a:lnTo>
                    <a:pt x="25" y="761"/>
                  </a:lnTo>
                  <a:lnTo>
                    <a:pt x="9" y="917"/>
                  </a:lnTo>
                  <a:lnTo>
                    <a:pt x="0" y="1075"/>
                  </a:lnTo>
                  <a:lnTo>
                    <a:pt x="0" y="1232"/>
                  </a:lnTo>
                  <a:lnTo>
                    <a:pt x="8" y="1389"/>
                  </a:lnTo>
                  <a:lnTo>
                    <a:pt x="23" y="1546"/>
                  </a:lnTo>
                  <a:lnTo>
                    <a:pt x="47" y="1701"/>
                  </a:lnTo>
                  <a:lnTo>
                    <a:pt x="79" y="1856"/>
                  </a:lnTo>
                  <a:lnTo>
                    <a:pt x="118" y="2008"/>
                  </a:lnTo>
                  <a:lnTo>
                    <a:pt x="166" y="2159"/>
                  </a:lnTo>
                  <a:lnTo>
                    <a:pt x="221" y="2307"/>
                  </a:lnTo>
                </a:path>
              </a:pathLst>
            </a:custGeom>
            <a:noFill/>
            <a:ln w="36720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37"/>
            <p:cNvSpPr>
              <a:spLocks/>
            </p:cNvSpPr>
            <p:nvPr/>
          </p:nvSpPr>
          <p:spPr bwMode="auto">
            <a:xfrm>
              <a:off x="5297487" y="4191000"/>
              <a:ext cx="908050" cy="115888"/>
            </a:xfrm>
            <a:custGeom>
              <a:avLst/>
              <a:gdLst>
                <a:gd name="T0" fmla="*/ 2147483647 w 2604"/>
                <a:gd name="T1" fmla="*/ 2147483647 h 305"/>
                <a:gd name="T2" fmla="*/ 2147483647 w 2604"/>
                <a:gd name="T3" fmla="*/ 2147483647 h 305"/>
                <a:gd name="T4" fmla="*/ 2147483647 w 2604"/>
                <a:gd name="T5" fmla="*/ 2147483647 h 305"/>
                <a:gd name="T6" fmla="*/ 2147483647 w 2604"/>
                <a:gd name="T7" fmla="*/ 2147483647 h 305"/>
                <a:gd name="T8" fmla="*/ 2147483647 w 2604"/>
                <a:gd name="T9" fmla="*/ 2147483647 h 305"/>
                <a:gd name="T10" fmla="*/ 2147483647 w 2604"/>
                <a:gd name="T11" fmla="*/ 2147483647 h 305"/>
                <a:gd name="T12" fmla="*/ 2147483647 w 2604"/>
                <a:gd name="T13" fmla="*/ 2147483647 h 305"/>
                <a:gd name="T14" fmla="*/ 2147483647 w 2604"/>
                <a:gd name="T15" fmla="*/ 0 h 305"/>
                <a:gd name="T16" fmla="*/ 2147483647 w 2604"/>
                <a:gd name="T17" fmla="*/ 2147483647 h 305"/>
                <a:gd name="T18" fmla="*/ 2147483647 w 2604"/>
                <a:gd name="T19" fmla="*/ 2147483647 h 305"/>
                <a:gd name="T20" fmla="*/ 2147483647 w 2604"/>
                <a:gd name="T21" fmla="*/ 2147483647 h 305"/>
                <a:gd name="T22" fmla="*/ 2147483647 w 2604"/>
                <a:gd name="T23" fmla="*/ 2147483647 h 305"/>
                <a:gd name="T24" fmla="*/ 2147483647 w 2604"/>
                <a:gd name="T25" fmla="*/ 2147483647 h 305"/>
                <a:gd name="T26" fmla="*/ 2147483647 w 2604"/>
                <a:gd name="T27" fmla="*/ 2147483647 h 305"/>
                <a:gd name="T28" fmla="*/ 2147483647 w 2604"/>
                <a:gd name="T29" fmla="*/ 2147483647 h 305"/>
                <a:gd name="T30" fmla="*/ 0 w 2604"/>
                <a:gd name="T31" fmla="*/ 2147483647 h 30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604"/>
                <a:gd name="T49" fmla="*/ 0 h 305"/>
                <a:gd name="T50" fmla="*/ 2604 w 2604"/>
                <a:gd name="T51" fmla="*/ 305 h 30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604" h="305">
                  <a:moveTo>
                    <a:pt x="2603" y="219"/>
                  </a:moveTo>
                  <a:lnTo>
                    <a:pt x="2435" y="160"/>
                  </a:lnTo>
                  <a:lnTo>
                    <a:pt x="2264" y="111"/>
                  </a:lnTo>
                  <a:lnTo>
                    <a:pt x="2090" y="70"/>
                  </a:lnTo>
                  <a:lnTo>
                    <a:pt x="1915" y="39"/>
                  </a:lnTo>
                  <a:lnTo>
                    <a:pt x="1738" y="16"/>
                  </a:lnTo>
                  <a:lnTo>
                    <a:pt x="1560" y="4"/>
                  </a:lnTo>
                  <a:lnTo>
                    <a:pt x="1382" y="0"/>
                  </a:lnTo>
                  <a:lnTo>
                    <a:pt x="1203" y="6"/>
                  </a:lnTo>
                  <a:lnTo>
                    <a:pt x="1025" y="21"/>
                  </a:lnTo>
                  <a:lnTo>
                    <a:pt x="849" y="46"/>
                  </a:lnTo>
                  <a:lnTo>
                    <a:pt x="674" y="79"/>
                  </a:lnTo>
                  <a:lnTo>
                    <a:pt x="501" y="122"/>
                  </a:lnTo>
                  <a:lnTo>
                    <a:pt x="330" y="174"/>
                  </a:lnTo>
                  <a:lnTo>
                    <a:pt x="163" y="235"/>
                  </a:lnTo>
                  <a:lnTo>
                    <a:pt x="0" y="304"/>
                  </a:lnTo>
                </a:path>
              </a:pathLst>
            </a:custGeom>
            <a:noFill/>
            <a:ln w="36720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29"/>
            <p:cNvSpPr>
              <a:spLocks/>
            </p:cNvSpPr>
            <p:nvPr/>
          </p:nvSpPr>
          <p:spPr bwMode="auto">
            <a:xfrm>
              <a:off x="4575175" y="2439988"/>
              <a:ext cx="73025" cy="752475"/>
            </a:xfrm>
            <a:custGeom>
              <a:avLst/>
              <a:gdLst>
                <a:gd name="T0" fmla="*/ 2147483647 w 226"/>
                <a:gd name="T1" fmla="*/ 0 h 2308"/>
                <a:gd name="T2" fmla="*/ 2147483647 w 226"/>
                <a:gd name="T3" fmla="*/ 2147483647 h 2308"/>
                <a:gd name="T4" fmla="*/ 2147483647 w 226"/>
                <a:gd name="T5" fmla="*/ 2147483647 h 2308"/>
                <a:gd name="T6" fmla="*/ 2147483647 w 226"/>
                <a:gd name="T7" fmla="*/ 2147483647 h 2308"/>
                <a:gd name="T8" fmla="*/ 2147483647 w 226"/>
                <a:gd name="T9" fmla="*/ 2147483647 h 2308"/>
                <a:gd name="T10" fmla="*/ 2147483647 w 226"/>
                <a:gd name="T11" fmla="*/ 2147483647 h 2308"/>
                <a:gd name="T12" fmla="*/ 2147483647 w 226"/>
                <a:gd name="T13" fmla="*/ 2147483647 h 2308"/>
                <a:gd name="T14" fmla="*/ 0 w 226"/>
                <a:gd name="T15" fmla="*/ 2147483647 h 2308"/>
                <a:gd name="T16" fmla="*/ 0 w 226"/>
                <a:gd name="T17" fmla="*/ 2147483647 h 2308"/>
                <a:gd name="T18" fmla="*/ 2147483647 w 226"/>
                <a:gd name="T19" fmla="*/ 2147483647 h 2308"/>
                <a:gd name="T20" fmla="*/ 2147483647 w 226"/>
                <a:gd name="T21" fmla="*/ 2147483647 h 2308"/>
                <a:gd name="T22" fmla="*/ 2147483647 w 226"/>
                <a:gd name="T23" fmla="*/ 2147483647 h 2308"/>
                <a:gd name="T24" fmla="*/ 2147483647 w 226"/>
                <a:gd name="T25" fmla="*/ 2147483647 h 2308"/>
                <a:gd name="T26" fmla="*/ 2147483647 w 226"/>
                <a:gd name="T27" fmla="*/ 2147483647 h 2308"/>
                <a:gd name="T28" fmla="*/ 2147483647 w 226"/>
                <a:gd name="T29" fmla="*/ 2147483647 h 2308"/>
                <a:gd name="T30" fmla="*/ 2147483647 w 226"/>
                <a:gd name="T31" fmla="*/ 2147483647 h 230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26"/>
                <a:gd name="T49" fmla="*/ 0 h 2308"/>
                <a:gd name="T50" fmla="*/ 226 w 226"/>
                <a:gd name="T51" fmla="*/ 2308 h 230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26" h="2308">
                  <a:moveTo>
                    <a:pt x="225" y="0"/>
                  </a:moveTo>
                  <a:lnTo>
                    <a:pt x="170" y="148"/>
                  </a:lnTo>
                  <a:lnTo>
                    <a:pt x="122" y="299"/>
                  </a:lnTo>
                  <a:lnTo>
                    <a:pt x="82" y="451"/>
                  </a:lnTo>
                  <a:lnTo>
                    <a:pt x="49" y="605"/>
                  </a:lnTo>
                  <a:lnTo>
                    <a:pt x="25" y="761"/>
                  </a:lnTo>
                  <a:lnTo>
                    <a:pt x="9" y="917"/>
                  </a:lnTo>
                  <a:lnTo>
                    <a:pt x="0" y="1075"/>
                  </a:lnTo>
                  <a:lnTo>
                    <a:pt x="0" y="1232"/>
                  </a:lnTo>
                  <a:lnTo>
                    <a:pt x="8" y="1389"/>
                  </a:lnTo>
                  <a:lnTo>
                    <a:pt x="23" y="1546"/>
                  </a:lnTo>
                  <a:lnTo>
                    <a:pt x="47" y="1701"/>
                  </a:lnTo>
                  <a:lnTo>
                    <a:pt x="79" y="1856"/>
                  </a:lnTo>
                  <a:lnTo>
                    <a:pt x="118" y="2008"/>
                  </a:lnTo>
                  <a:lnTo>
                    <a:pt x="166" y="2159"/>
                  </a:lnTo>
                  <a:lnTo>
                    <a:pt x="221" y="2307"/>
                  </a:lnTo>
                </a:path>
              </a:pathLst>
            </a:custGeom>
            <a:noFill/>
            <a:ln w="36720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Freeform 27"/>
            <p:cNvSpPr>
              <a:spLocks/>
            </p:cNvSpPr>
            <p:nvPr/>
          </p:nvSpPr>
          <p:spPr bwMode="auto">
            <a:xfrm>
              <a:off x="5291137" y="3671888"/>
              <a:ext cx="973138" cy="160337"/>
            </a:xfrm>
            <a:custGeom>
              <a:avLst/>
              <a:gdLst>
                <a:gd name="T0" fmla="*/ 0 w 2983"/>
                <a:gd name="T1" fmla="*/ 2147483647 h 492"/>
                <a:gd name="T2" fmla="*/ 2147483647 w 2983"/>
                <a:gd name="T3" fmla="*/ 2147483647 h 492"/>
                <a:gd name="T4" fmla="*/ 2147483647 w 2983"/>
                <a:gd name="T5" fmla="*/ 2147483647 h 492"/>
                <a:gd name="T6" fmla="*/ 2147483647 w 2983"/>
                <a:gd name="T7" fmla="*/ 2147483647 h 492"/>
                <a:gd name="T8" fmla="*/ 2147483647 w 2983"/>
                <a:gd name="T9" fmla="*/ 2147483647 h 492"/>
                <a:gd name="T10" fmla="*/ 2147483647 w 2983"/>
                <a:gd name="T11" fmla="*/ 2147483647 h 492"/>
                <a:gd name="T12" fmla="*/ 2147483647 w 2983"/>
                <a:gd name="T13" fmla="*/ 2147483647 h 492"/>
                <a:gd name="T14" fmla="*/ 2147483647 w 2983"/>
                <a:gd name="T15" fmla="*/ 2147483647 h 492"/>
                <a:gd name="T16" fmla="*/ 2147483647 w 2983"/>
                <a:gd name="T17" fmla="*/ 2147483647 h 492"/>
                <a:gd name="T18" fmla="*/ 2147483647 w 2983"/>
                <a:gd name="T19" fmla="*/ 2147483647 h 492"/>
                <a:gd name="T20" fmla="*/ 2147483647 w 2983"/>
                <a:gd name="T21" fmla="*/ 2147483647 h 492"/>
                <a:gd name="T22" fmla="*/ 2147483647 w 2983"/>
                <a:gd name="T23" fmla="*/ 2147483647 h 492"/>
                <a:gd name="T24" fmla="*/ 2147483647 w 2983"/>
                <a:gd name="T25" fmla="*/ 2147483647 h 492"/>
                <a:gd name="T26" fmla="*/ 2147483647 w 2983"/>
                <a:gd name="T27" fmla="*/ 2147483647 h 492"/>
                <a:gd name="T28" fmla="*/ 2147483647 w 2983"/>
                <a:gd name="T29" fmla="*/ 2147483647 h 492"/>
                <a:gd name="T30" fmla="*/ 2147483647 w 2983"/>
                <a:gd name="T31" fmla="*/ 2147483647 h 492"/>
                <a:gd name="T32" fmla="*/ 2147483647 w 2983"/>
                <a:gd name="T33" fmla="*/ 2147483647 h 492"/>
                <a:gd name="T34" fmla="*/ 2147483647 w 2983"/>
                <a:gd name="T35" fmla="*/ 2147483647 h 492"/>
                <a:gd name="T36" fmla="*/ 2147483647 w 2983"/>
                <a:gd name="T37" fmla="*/ 0 h 49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983"/>
                <a:gd name="T58" fmla="*/ 0 h 492"/>
                <a:gd name="T59" fmla="*/ 2983 w 2983"/>
                <a:gd name="T60" fmla="*/ 492 h 49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983" h="492">
                  <a:moveTo>
                    <a:pt x="0" y="261"/>
                  </a:moveTo>
                  <a:lnTo>
                    <a:pt x="162" y="319"/>
                  </a:lnTo>
                  <a:lnTo>
                    <a:pt x="326" y="369"/>
                  </a:lnTo>
                  <a:lnTo>
                    <a:pt x="494" y="411"/>
                  </a:lnTo>
                  <a:lnTo>
                    <a:pt x="663" y="444"/>
                  </a:lnTo>
                  <a:lnTo>
                    <a:pt x="834" y="468"/>
                  </a:lnTo>
                  <a:lnTo>
                    <a:pt x="1006" y="484"/>
                  </a:lnTo>
                  <a:lnTo>
                    <a:pt x="1178" y="491"/>
                  </a:lnTo>
                  <a:lnTo>
                    <a:pt x="1351" y="489"/>
                  </a:lnTo>
                  <a:lnTo>
                    <a:pt x="1523" y="478"/>
                  </a:lnTo>
                  <a:lnTo>
                    <a:pt x="1695" y="459"/>
                  </a:lnTo>
                  <a:lnTo>
                    <a:pt x="1865" y="431"/>
                  </a:lnTo>
                  <a:lnTo>
                    <a:pt x="2034" y="394"/>
                  </a:lnTo>
                  <a:lnTo>
                    <a:pt x="2200" y="349"/>
                  </a:lnTo>
                  <a:lnTo>
                    <a:pt x="2363" y="295"/>
                  </a:lnTo>
                  <a:lnTo>
                    <a:pt x="2524" y="233"/>
                  </a:lnTo>
                  <a:lnTo>
                    <a:pt x="2681" y="163"/>
                  </a:lnTo>
                  <a:lnTo>
                    <a:pt x="2834" y="86"/>
                  </a:lnTo>
                  <a:lnTo>
                    <a:pt x="2982" y="0"/>
                  </a:lnTo>
                </a:path>
              </a:pathLst>
            </a:custGeom>
            <a:noFill/>
            <a:ln w="36720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26"/>
            <p:cNvSpPr>
              <a:spLocks/>
            </p:cNvSpPr>
            <p:nvPr/>
          </p:nvSpPr>
          <p:spPr bwMode="auto">
            <a:xfrm>
              <a:off x="6642100" y="2433638"/>
              <a:ext cx="85725" cy="722312"/>
            </a:xfrm>
            <a:custGeom>
              <a:avLst/>
              <a:gdLst>
                <a:gd name="T0" fmla="*/ 2147483647 w 266"/>
                <a:gd name="T1" fmla="*/ 2147483647 h 2212"/>
                <a:gd name="T2" fmla="*/ 2147483647 w 266"/>
                <a:gd name="T3" fmla="*/ 2147483647 h 2212"/>
                <a:gd name="T4" fmla="*/ 2147483647 w 266"/>
                <a:gd name="T5" fmla="*/ 2147483647 h 2212"/>
                <a:gd name="T6" fmla="*/ 2147483647 w 266"/>
                <a:gd name="T7" fmla="*/ 2147483647 h 2212"/>
                <a:gd name="T8" fmla="*/ 2147483647 w 266"/>
                <a:gd name="T9" fmla="*/ 2147483647 h 2212"/>
                <a:gd name="T10" fmla="*/ 2147483647 w 266"/>
                <a:gd name="T11" fmla="*/ 2147483647 h 2212"/>
                <a:gd name="T12" fmla="*/ 2147483647 w 266"/>
                <a:gd name="T13" fmla="*/ 2147483647 h 2212"/>
                <a:gd name="T14" fmla="*/ 2147483647 w 266"/>
                <a:gd name="T15" fmla="*/ 2147483647 h 2212"/>
                <a:gd name="T16" fmla="*/ 2147483647 w 266"/>
                <a:gd name="T17" fmla="*/ 2147483647 h 2212"/>
                <a:gd name="T18" fmla="*/ 2147483647 w 266"/>
                <a:gd name="T19" fmla="*/ 2147483647 h 2212"/>
                <a:gd name="T20" fmla="*/ 2147483647 w 266"/>
                <a:gd name="T21" fmla="*/ 2147483647 h 2212"/>
                <a:gd name="T22" fmla="*/ 2147483647 w 266"/>
                <a:gd name="T23" fmla="*/ 2147483647 h 2212"/>
                <a:gd name="T24" fmla="*/ 2147483647 w 266"/>
                <a:gd name="T25" fmla="*/ 2147483647 h 2212"/>
                <a:gd name="T26" fmla="*/ 2147483647 w 266"/>
                <a:gd name="T27" fmla="*/ 2147483647 h 2212"/>
                <a:gd name="T28" fmla="*/ 2147483647 w 266"/>
                <a:gd name="T29" fmla="*/ 2147483647 h 2212"/>
                <a:gd name="T30" fmla="*/ 0 w 266"/>
                <a:gd name="T31" fmla="*/ 0 h 221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66"/>
                <a:gd name="T49" fmla="*/ 0 h 2212"/>
                <a:gd name="T50" fmla="*/ 266 w 266"/>
                <a:gd name="T51" fmla="*/ 2212 h 221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66" h="2212">
                  <a:moveTo>
                    <a:pt x="113" y="2211"/>
                  </a:moveTo>
                  <a:lnTo>
                    <a:pt x="157" y="2066"/>
                  </a:lnTo>
                  <a:lnTo>
                    <a:pt x="193" y="1920"/>
                  </a:lnTo>
                  <a:lnTo>
                    <a:pt x="222" y="1772"/>
                  </a:lnTo>
                  <a:lnTo>
                    <a:pt x="244" y="1622"/>
                  </a:lnTo>
                  <a:lnTo>
                    <a:pt x="258" y="1472"/>
                  </a:lnTo>
                  <a:lnTo>
                    <a:pt x="265" y="1322"/>
                  </a:lnTo>
                  <a:lnTo>
                    <a:pt x="265" y="1171"/>
                  </a:lnTo>
                  <a:lnTo>
                    <a:pt x="257" y="1020"/>
                  </a:lnTo>
                  <a:lnTo>
                    <a:pt x="242" y="870"/>
                  </a:lnTo>
                  <a:lnTo>
                    <a:pt x="220" y="721"/>
                  </a:lnTo>
                  <a:lnTo>
                    <a:pt x="190" y="573"/>
                  </a:lnTo>
                  <a:lnTo>
                    <a:pt x="153" y="427"/>
                  </a:lnTo>
                  <a:lnTo>
                    <a:pt x="109" y="282"/>
                  </a:lnTo>
                  <a:lnTo>
                    <a:pt x="58" y="139"/>
                  </a:lnTo>
                  <a:lnTo>
                    <a:pt x="0" y="0"/>
                  </a:lnTo>
                </a:path>
              </a:pathLst>
            </a:custGeom>
            <a:noFill/>
            <a:ln w="36720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25"/>
            <p:cNvSpPr>
              <a:spLocks/>
            </p:cNvSpPr>
            <p:nvPr/>
          </p:nvSpPr>
          <p:spPr bwMode="auto">
            <a:xfrm>
              <a:off x="5232400" y="1752600"/>
              <a:ext cx="850900" cy="100013"/>
            </a:xfrm>
            <a:custGeom>
              <a:avLst/>
              <a:gdLst>
                <a:gd name="T0" fmla="*/ 2147483647 w 2604"/>
                <a:gd name="T1" fmla="*/ 2147483647 h 305"/>
                <a:gd name="T2" fmla="*/ 2147483647 w 2604"/>
                <a:gd name="T3" fmla="*/ 2147483647 h 305"/>
                <a:gd name="T4" fmla="*/ 2147483647 w 2604"/>
                <a:gd name="T5" fmla="*/ 2147483647 h 305"/>
                <a:gd name="T6" fmla="*/ 2147483647 w 2604"/>
                <a:gd name="T7" fmla="*/ 2147483647 h 305"/>
                <a:gd name="T8" fmla="*/ 2147483647 w 2604"/>
                <a:gd name="T9" fmla="*/ 2147483647 h 305"/>
                <a:gd name="T10" fmla="*/ 2147483647 w 2604"/>
                <a:gd name="T11" fmla="*/ 2147483647 h 305"/>
                <a:gd name="T12" fmla="*/ 2147483647 w 2604"/>
                <a:gd name="T13" fmla="*/ 2147483647 h 305"/>
                <a:gd name="T14" fmla="*/ 2147483647 w 2604"/>
                <a:gd name="T15" fmla="*/ 0 h 305"/>
                <a:gd name="T16" fmla="*/ 2147483647 w 2604"/>
                <a:gd name="T17" fmla="*/ 2147483647 h 305"/>
                <a:gd name="T18" fmla="*/ 2147483647 w 2604"/>
                <a:gd name="T19" fmla="*/ 2147483647 h 305"/>
                <a:gd name="T20" fmla="*/ 2147483647 w 2604"/>
                <a:gd name="T21" fmla="*/ 2147483647 h 305"/>
                <a:gd name="T22" fmla="*/ 2147483647 w 2604"/>
                <a:gd name="T23" fmla="*/ 2147483647 h 305"/>
                <a:gd name="T24" fmla="*/ 2147483647 w 2604"/>
                <a:gd name="T25" fmla="*/ 2147483647 h 305"/>
                <a:gd name="T26" fmla="*/ 2147483647 w 2604"/>
                <a:gd name="T27" fmla="*/ 2147483647 h 305"/>
                <a:gd name="T28" fmla="*/ 2147483647 w 2604"/>
                <a:gd name="T29" fmla="*/ 2147483647 h 305"/>
                <a:gd name="T30" fmla="*/ 0 w 2604"/>
                <a:gd name="T31" fmla="*/ 2147483647 h 30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604"/>
                <a:gd name="T49" fmla="*/ 0 h 305"/>
                <a:gd name="T50" fmla="*/ 2604 w 2604"/>
                <a:gd name="T51" fmla="*/ 305 h 30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604" h="305">
                  <a:moveTo>
                    <a:pt x="2603" y="219"/>
                  </a:moveTo>
                  <a:lnTo>
                    <a:pt x="2435" y="160"/>
                  </a:lnTo>
                  <a:lnTo>
                    <a:pt x="2264" y="111"/>
                  </a:lnTo>
                  <a:lnTo>
                    <a:pt x="2090" y="70"/>
                  </a:lnTo>
                  <a:lnTo>
                    <a:pt x="1915" y="39"/>
                  </a:lnTo>
                  <a:lnTo>
                    <a:pt x="1738" y="16"/>
                  </a:lnTo>
                  <a:lnTo>
                    <a:pt x="1560" y="4"/>
                  </a:lnTo>
                  <a:lnTo>
                    <a:pt x="1382" y="0"/>
                  </a:lnTo>
                  <a:lnTo>
                    <a:pt x="1203" y="6"/>
                  </a:lnTo>
                  <a:lnTo>
                    <a:pt x="1025" y="21"/>
                  </a:lnTo>
                  <a:lnTo>
                    <a:pt x="849" y="46"/>
                  </a:lnTo>
                  <a:lnTo>
                    <a:pt x="674" y="79"/>
                  </a:lnTo>
                  <a:lnTo>
                    <a:pt x="501" y="122"/>
                  </a:lnTo>
                  <a:lnTo>
                    <a:pt x="330" y="174"/>
                  </a:lnTo>
                  <a:lnTo>
                    <a:pt x="163" y="235"/>
                  </a:lnTo>
                  <a:lnTo>
                    <a:pt x="0" y="304"/>
                  </a:lnTo>
                </a:path>
              </a:pathLst>
            </a:custGeom>
            <a:noFill/>
            <a:ln w="36720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20"/>
            <p:cNvSpPr>
              <a:spLocks/>
            </p:cNvSpPr>
            <p:nvPr/>
          </p:nvSpPr>
          <p:spPr bwMode="auto">
            <a:xfrm>
              <a:off x="4652962" y="1851025"/>
              <a:ext cx="542925" cy="561975"/>
            </a:xfrm>
            <a:custGeom>
              <a:avLst/>
              <a:gdLst>
                <a:gd name="T0" fmla="*/ 2147483647 w 1661"/>
                <a:gd name="T1" fmla="*/ 0 h 1719"/>
                <a:gd name="T2" fmla="*/ 2147483647 w 1661"/>
                <a:gd name="T3" fmla="*/ 2147483647 h 1719"/>
                <a:gd name="T4" fmla="*/ 2147483647 w 1661"/>
                <a:gd name="T5" fmla="*/ 2147483647 h 1719"/>
                <a:gd name="T6" fmla="*/ 2147483647 w 1661"/>
                <a:gd name="T7" fmla="*/ 2147483647 h 1719"/>
                <a:gd name="T8" fmla="*/ 2147483647 w 1661"/>
                <a:gd name="T9" fmla="*/ 2147483647 h 1719"/>
                <a:gd name="T10" fmla="*/ 2147483647 w 1661"/>
                <a:gd name="T11" fmla="*/ 2147483647 h 1719"/>
                <a:gd name="T12" fmla="*/ 2147483647 w 1661"/>
                <a:gd name="T13" fmla="*/ 2147483647 h 1719"/>
                <a:gd name="T14" fmla="*/ 2147483647 w 1661"/>
                <a:gd name="T15" fmla="*/ 2147483647 h 1719"/>
                <a:gd name="T16" fmla="*/ 2147483647 w 1661"/>
                <a:gd name="T17" fmla="*/ 2147483647 h 1719"/>
                <a:gd name="T18" fmla="*/ 2147483647 w 1661"/>
                <a:gd name="T19" fmla="*/ 2147483647 h 1719"/>
                <a:gd name="T20" fmla="*/ 2147483647 w 1661"/>
                <a:gd name="T21" fmla="*/ 2147483647 h 1719"/>
                <a:gd name="T22" fmla="*/ 2147483647 w 1661"/>
                <a:gd name="T23" fmla="*/ 2147483647 h 1719"/>
                <a:gd name="T24" fmla="*/ 2147483647 w 1661"/>
                <a:gd name="T25" fmla="*/ 2147483647 h 1719"/>
                <a:gd name="T26" fmla="*/ 2147483647 w 1661"/>
                <a:gd name="T27" fmla="*/ 2147483647 h 1719"/>
                <a:gd name="T28" fmla="*/ 2147483647 w 1661"/>
                <a:gd name="T29" fmla="*/ 2147483647 h 1719"/>
                <a:gd name="T30" fmla="*/ 0 w 1661"/>
                <a:gd name="T31" fmla="*/ 2147483647 h 171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61"/>
                <a:gd name="T49" fmla="*/ 0 h 1719"/>
                <a:gd name="T50" fmla="*/ 1661 w 1661"/>
                <a:gd name="T51" fmla="*/ 1719 h 171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61" h="1719">
                  <a:moveTo>
                    <a:pt x="1660" y="0"/>
                  </a:moveTo>
                  <a:lnTo>
                    <a:pt x="1512" y="72"/>
                  </a:lnTo>
                  <a:lnTo>
                    <a:pt x="1367" y="152"/>
                  </a:lnTo>
                  <a:lnTo>
                    <a:pt x="1227" y="238"/>
                  </a:lnTo>
                  <a:lnTo>
                    <a:pt x="1092" y="331"/>
                  </a:lnTo>
                  <a:lnTo>
                    <a:pt x="962" y="430"/>
                  </a:lnTo>
                  <a:lnTo>
                    <a:pt x="837" y="536"/>
                  </a:lnTo>
                  <a:lnTo>
                    <a:pt x="717" y="648"/>
                  </a:lnTo>
                  <a:lnTo>
                    <a:pt x="604" y="765"/>
                  </a:lnTo>
                  <a:lnTo>
                    <a:pt x="497" y="888"/>
                  </a:lnTo>
                  <a:lnTo>
                    <a:pt x="396" y="1015"/>
                  </a:lnTo>
                  <a:lnTo>
                    <a:pt x="303" y="1148"/>
                  </a:lnTo>
                  <a:lnTo>
                    <a:pt x="216" y="1285"/>
                  </a:lnTo>
                  <a:lnTo>
                    <a:pt x="137" y="1426"/>
                  </a:lnTo>
                  <a:lnTo>
                    <a:pt x="65" y="1570"/>
                  </a:lnTo>
                  <a:lnTo>
                    <a:pt x="0" y="1718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Text Box 22"/>
            <p:cNvSpPr txBox="1">
              <a:spLocks noChangeArrowheads="1"/>
            </p:cNvSpPr>
            <p:nvPr/>
          </p:nvSpPr>
          <p:spPr bwMode="auto">
            <a:xfrm>
              <a:off x="4687887" y="2654300"/>
              <a:ext cx="309563" cy="582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defTabSz="828675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lnSpc>
                  <a:spcPct val="63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 charset="0"/>
                <a:buNone/>
                <a:defRPr/>
              </a:pPr>
              <a:r>
                <a:rPr lang="en-GB" altLang="en-US" sz="2400" i="1">
                  <a:solidFill>
                    <a:srgbClr val="00B050"/>
                  </a:solidFill>
                  <a:latin typeface="+mn-lt"/>
                  <a:cs typeface="Arial" charset="0"/>
                </a:rPr>
                <a:t>c</a:t>
              </a:r>
            </a:p>
          </p:txBody>
        </p:sp>
        <p:sp>
          <p:nvSpPr>
            <p:cNvPr id="128" name="Text Box 23"/>
            <p:cNvSpPr txBox="1">
              <a:spLocks noChangeArrowheads="1"/>
            </p:cNvSpPr>
            <p:nvPr/>
          </p:nvSpPr>
          <p:spPr bwMode="auto">
            <a:xfrm>
              <a:off x="6457950" y="2640013"/>
              <a:ext cx="160337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defTabSz="828675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lnSpc>
                  <a:spcPct val="63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 charset="0"/>
                <a:buNone/>
                <a:defRPr/>
              </a:pPr>
              <a:r>
                <a:rPr lang="en-GB" altLang="en-US" sz="2400" i="1">
                  <a:solidFill>
                    <a:srgbClr val="0000FF"/>
                  </a:solidFill>
                  <a:latin typeface="+mn-lt"/>
                  <a:cs typeface="Arial" charset="0"/>
                </a:rPr>
                <a:t>a</a:t>
              </a:r>
            </a:p>
          </p:txBody>
        </p:sp>
        <p:sp>
          <p:nvSpPr>
            <p:cNvPr id="129" name="Freeform 28"/>
            <p:cNvSpPr>
              <a:spLocks/>
            </p:cNvSpPr>
            <p:nvPr/>
          </p:nvSpPr>
          <p:spPr bwMode="auto">
            <a:xfrm>
              <a:off x="4664075" y="3195638"/>
              <a:ext cx="592137" cy="560387"/>
            </a:xfrm>
            <a:custGeom>
              <a:avLst/>
              <a:gdLst>
                <a:gd name="T0" fmla="*/ 0 w 1814"/>
                <a:gd name="T1" fmla="*/ 0 h 1716"/>
                <a:gd name="T2" fmla="*/ 2147483647 w 1814"/>
                <a:gd name="T3" fmla="*/ 2147483647 h 1716"/>
                <a:gd name="T4" fmla="*/ 2147483647 w 1814"/>
                <a:gd name="T5" fmla="*/ 2147483647 h 1716"/>
                <a:gd name="T6" fmla="*/ 2147483647 w 1814"/>
                <a:gd name="T7" fmla="*/ 2147483647 h 1716"/>
                <a:gd name="T8" fmla="*/ 2147483647 w 1814"/>
                <a:gd name="T9" fmla="*/ 2147483647 h 1716"/>
                <a:gd name="T10" fmla="*/ 2147483647 w 1814"/>
                <a:gd name="T11" fmla="*/ 2147483647 h 1716"/>
                <a:gd name="T12" fmla="*/ 2147483647 w 1814"/>
                <a:gd name="T13" fmla="*/ 2147483647 h 1716"/>
                <a:gd name="T14" fmla="*/ 2147483647 w 1814"/>
                <a:gd name="T15" fmla="*/ 2147483647 h 1716"/>
                <a:gd name="T16" fmla="*/ 2147483647 w 1814"/>
                <a:gd name="T17" fmla="*/ 2147483647 h 1716"/>
                <a:gd name="T18" fmla="*/ 2147483647 w 1814"/>
                <a:gd name="T19" fmla="*/ 2147483647 h 1716"/>
                <a:gd name="T20" fmla="*/ 2147483647 w 1814"/>
                <a:gd name="T21" fmla="*/ 2147483647 h 1716"/>
                <a:gd name="T22" fmla="*/ 2147483647 w 1814"/>
                <a:gd name="T23" fmla="*/ 2147483647 h 1716"/>
                <a:gd name="T24" fmla="*/ 2147483647 w 1814"/>
                <a:gd name="T25" fmla="*/ 2147483647 h 1716"/>
                <a:gd name="T26" fmla="*/ 2147483647 w 1814"/>
                <a:gd name="T27" fmla="*/ 2147483647 h 1716"/>
                <a:gd name="T28" fmla="*/ 2147483647 w 1814"/>
                <a:gd name="T29" fmla="*/ 2147483647 h 1716"/>
                <a:gd name="T30" fmla="*/ 2147483647 w 1814"/>
                <a:gd name="T31" fmla="*/ 2147483647 h 171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814"/>
                <a:gd name="T49" fmla="*/ 0 h 1716"/>
                <a:gd name="T50" fmla="*/ 1814 w 1814"/>
                <a:gd name="T51" fmla="*/ 1716 h 171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814" h="1716">
                  <a:moveTo>
                    <a:pt x="0" y="0"/>
                  </a:moveTo>
                  <a:lnTo>
                    <a:pt x="72" y="153"/>
                  </a:lnTo>
                  <a:lnTo>
                    <a:pt x="152" y="301"/>
                  </a:lnTo>
                  <a:lnTo>
                    <a:pt x="240" y="446"/>
                  </a:lnTo>
                  <a:lnTo>
                    <a:pt x="336" y="586"/>
                  </a:lnTo>
                  <a:lnTo>
                    <a:pt x="439" y="721"/>
                  </a:lnTo>
                  <a:lnTo>
                    <a:pt x="550" y="850"/>
                  </a:lnTo>
                  <a:lnTo>
                    <a:pt x="667" y="974"/>
                  </a:lnTo>
                  <a:lnTo>
                    <a:pt x="792" y="1091"/>
                  </a:lnTo>
                  <a:lnTo>
                    <a:pt x="922" y="1202"/>
                  </a:lnTo>
                  <a:lnTo>
                    <a:pt x="1058" y="1306"/>
                  </a:lnTo>
                  <a:lnTo>
                    <a:pt x="1200" y="1403"/>
                  </a:lnTo>
                  <a:lnTo>
                    <a:pt x="1346" y="1492"/>
                  </a:lnTo>
                  <a:lnTo>
                    <a:pt x="1498" y="1574"/>
                  </a:lnTo>
                  <a:lnTo>
                    <a:pt x="1653" y="1648"/>
                  </a:lnTo>
                  <a:lnTo>
                    <a:pt x="1813" y="1715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Text Box 30"/>
            <p:cNvSpPr txBox="1">
              <a:spLocks noChangeArrowheads="1"/>
            </p:cNvSpPr>
            <p:nvPr/>
          </p:nvSpPr>
          <p:spPr bwMode="auto">
            <a:xfrm>
              <a:off x="5592762" y="1893888"/>
              <a:ext cx="260350" cy="506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defTabSz="828675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lnSpc>
                  <a:spcPct val="63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 charset="0"/>
                <a:buNone/>
                <a:defRPr/>
              </a:pPr>
              <a:r>
                <a:rPr lang="en-GB" altLang="en-US" sz="2400" i="1">
                  <a:solidFill>
                    <a:srgbClr val="00B050"/>
                  </a:solidFill>
                  <a:latin typeface="+mn-lt"/>
                  <a:cs typeface="Arial" charset="0"/>
                </a:rPr>
                <a:t>d</a:t>
              </a:r>
            </a:p>
          </p:txBody>
        </p:sp>
        <p:sp>
          <p:nvSpPr>
            <p:cNvPr id="132" name="Freeform 33"/>
            <p:cNvSpPr>
              <a:spLocks/>
            </p:cNvSpPr>
            <p:nvPr/>
          </p:nvSpPr>
          <p:spPr bwMode="auto">
            <a:xfrm>
              <a:off x="6323012" y="5551488"/>
              <a:ext cx="466725" cy="566737"/>
            </a:xfrm>
            <a:custGeom>
              <a:avLst/>
              <a:gdLst>
                <a:gd name="T0" fmla="*/ 0 w 1427"/>
                <a:gd name="T1" fmla="*/ 2147483647 h 1737"/>
                <a:gd name="T2" fmla="*/ 2147483647 w 1427"/>
                <a:gd name="T3" fmla="*/ 2147483647 h 1737"/>
                <a:gd name="T4" fmla="*/ 2147483647 w 1427"/>
                <a:gd name="T5" fmla="*/ 2147483647 h 1737"/>
                <a:gd name="T6" fmla="*/ 2147483647 w 1427"/>
                <a:gd name="T7" fmla="*/ 2147483647 h 1737"/>
                <a:gd name="T8" fmla="*/ 2147483647 w 1427"/>
                <a:gd name="T9" fmla="*/ 2147483647 h 1737"/>
                <a:gd name="T10" fmla="*/ 2147483647 w 1427"/>
                <a:gd name="T11" fmla="*/ 2147483647 h 1737"/>
                <a:gd name="T12" fmla="*/ 2147483647 w 1427"/>
                <a:gd name="T13" fmla="*/ 2147483647 h 1737"/>
                <a:gd name="T14" fmla="*/ 2147483647 w 1427"/>
                <a:gd name="T15" fmla="*/ 2147483647 h 1737"/>
                <a:gd name="T16" fmla="*/ 2147483647 w 1427"/>
                <a:gd name="T17" fmla="*/ 2147483647 h 1737"/>
                <a:gd name="T18" fmla="*/ 2147483647 w 1427"/>
                <a:gd name="T19" fmla="*/ 2147483647 h 1737"/>
                <a:gd name="T20" fmla="*/ 2147483647 w 1427"/>
                <a:gd name="T21" fmla="*/ 2147483647 h 1737"/>
                <a:gd name="T22" fmla="*/ 2147483647 w 1427"/>
                <a:gd name="T23" fmla="*/ 2147483647 h 1737"/>
                <a:gd name="T24" fmla="*/ 2147483647 w 1427"/>
                <a:gd name="T25" fmla="*/ 2147483647 h 1737"/>
                <a:gd name="T26" fmla="*/ 2147483647 w 1427"/>
                <a:gd name="T27" fmla="*/ 2147483647 h 1737"/>
                <a:gd name="T28" fmla="*/ 2147483647 w 1427"/>
                <a:gd name="T29" fmla="*/ 2147483647 h 1737"/>
                <a:gd name="T30" fmla="*/ 2147483647 w 1427"/>
                <a:gd name="T31" fmla="*/ 0 h 173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427"/>
                <a:gd name="T49" fmla="*/ 0 h 1737"/>
                <a:gd name="T50" fmla="*/ 1427 w 1427"/>
                <a:gd name="T51" fmla="*/ 1737 h 173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427" h="1737">
                  <a:moveTo>
                    <a:pt x="0" y="1736"/>
                  </a:moveTo>
                  <a:lnTo>
                    <a:pt x="132" y="1655"/>
                  </a:lnTo>
                  <a:lnTo>
                    <a:pt x="259" y="1568"/>
                  </a:lnTo>
                  <a:lnTo>
                    <a:pt x="382" y="1475"/>
                  </a:lnTo>
                  <a:lnTo>
                    <a:pt x="501" y="1377"/>
                  </a:lnTo>
                  <a:lnTo>
                    <a:pt x="614" y="1273"/>
                  </a:lnTo>
                  <a:lnTo>
                    <a:pt x="722" y="1164"/>
                  </a:lnTo>
                  <a:lnTo>
                    <a:pt x="825" y="1050"/>
                  </a:lnTo>
                  <a:lnTo>
                    <a:pt x="922" y="932"/>
                  </a:lnTo>
                  <a:lnTo>
                    <a:pt x="1013" y="810"/>
                  </a:lnTo>
                  <a:lnTo>
                    <a:pt x="1098" y="683"/>
                  </a:lnTo>
                  <a:lnTo>
                    <a:pt x="1177" y="553"/>
                  </a:lnTo>
                  <a:lnTo>
                    <a:pt x="1249" y="419"/>
                  </a:lnTo>
                  <a:lnTo>
                    <a:pt x="1315" y="282"/>
                  </a:lnTo>
                  <a:lnTo>
                    <a:pt x="1374" y="142"/>
                  </a:lnTo>
                  <a:lnTo>
                    <a:pt x="1426" y="0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Text Box 34"/>
            <p:cNvSpPr txBox="1">
              <a:spLocks noChangeArrowheads="1"/>
            </p:cNvSpPr>
            <p:nvPr/>
          </p:nvSpPr>
          <p:spPr bwMode="auto">
            <a:xfrm>
              <a:off x="4802187" y="5092700"/>
              <a:ext cx="309563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defTabSz="828675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lnSpc>
                  <a:spcPct val="63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 charset="0"/>
                <a:buNone/>
                <a:defRPr/>
              </a:pPr>
              <a:r>
                <a:rPr lang="en-GB" altLang="en-US" sz="2400" i="1">
                  <a:solidFill>
                    <a:srgbClr val="0000FF"/>
                  </a:solidFill>
                  <a:latin typeface="+mn-lt"/>
                  <a:cs typeface="Arial" charset="0"/>
                </a:rPr>
                <a:t>h</a:t>
              </a:r>
            </a:p>
          </p:txBody>
        </p:sp>
        <p:sp>
          <p:nvSpPr>
            <p:cNvPr id="134" name="Text Box 35"/>
            <p:cNvSpPr txBox="1">
              <a:spLocks noChangeArrowheads="1"/>
            </p:cNvSpPr>
            <p:nvPr/>
          </p:nvSpPr>
          <p:spPr bwMode="auto">
            <a:xfrm>
              <a:off x="6551612" y="4995863"/>
              <a:ext cx="18097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defTabSz="828675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lnSpc>
                  <a:spcPct val="63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 charset="0"/>
                <a:buNone/>
                <a:defRPr/>
              </a:pPr>
              <a:r>
                <a:rPr lang="en-GB" altLang="en-US" sz="2400" i="1">
                  <a:solidFill>
                    <a:srgbClr val="0000FF"/>
                  </a:solidFill>
                  <a:latin typeface="+mn-lt"/>
                  <a:cs typeface="Arial" charset="0"/>
                </a:rPr>
                <a:t>f</a:t>
              </a:r>
            </a:p>
          </p:txBody>
        </p:sp>
        <p:sp>
          <p:nvSpPr>
            <p:cNvPr id="135" name="Text Box 36"/>
            <p:cNvSpPr txBox="1">
              <a:spLocks noChangeArrowheads="1"/>
            </p:cNvSpPr>
            <p:nvPr/>
          </p:nvSpPr>
          <p:spPr bwMode="auto">
            <a:xfrm>
              <a:off x="5697537" y="5921375"/>
              <a:ext cx="155575" cy="439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defTabSz="828675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lnSpc>
                  <a:spcPct val="63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 charset="0"/>
                <a:buNone/>
                <a:defRPr/>
              </a:pPr>
              <a:r>
                <a:rPr lang="en-GB" altLang="en-US" sz="2400" i="1">
                  <a:solidFill>
                    <a:srgbClr val="0000FF"/>
                  </a:solidFill>
                  <a:latin typeface="+mn-lt"/>
                  <a:cs typeface="Arial" charset="0"/>
                </a:rPr>
                <a:t>g</a:t>
              </a:r>
            </a:p>
          </p:txBody>
        </p:sp>
        <p:sp>
          <p:nvSpPr>
            <p:cNvPr id="136" name="Freeform 40"/>
            <p:cNvSpPr>
              <a:spLocks/>
            </p:cNvSpPr>
            <p:nvPr/>
          </p:nvSpPr>
          <p:spPr bwMode="auto">
            <a:xfrm>
              <a:off x="4799012" y="5676900"/>
              <a:ext cx="573088" cy="517525"/>
            </a:xfrm>
            <a:custGeom>
              <a:avLst/>
              <a:gdLst>
                <a:gd name="T0" fmla="*/ 0 w 1754"/>
                <a:gd name="T1" fmla="*/ 0 h 1586"/>
                <a:gd name="T2" fmla="*/ 2147483647 w 1754"/>
                <a:gd name="T3" fmla="*/ 2147483647 h 1586"/>
                <a:gd name="T4" fmla="*/ 2147483647 w 1754"/>
                <a:gd name="T5" fmla="*/ 2147483647 h 1586"/>
                <a:gd name="T6" fmla="*/ 2147483647 w 1754"/>
                <a:gd name="T7" fmla="*/ 2147483647 h 1586"/>
                <a:gd name="T8" fmla="*/ 2147483647 w 1754"/>
                <a:gd name="T9" fmla="*/ 2147483647 h 1586"/>
                <a:gd name="T10" fmla="*/ 2147483647 w 1754"/>
                <a:gd name="T11" fmla="*/ 2147483647 h 1586"/>
                <a:gd name="T12" fmla="*/ 2147483647 w 1754"/>
                <a:gd name="T13" fmla="*/ 2147483647 h 1586"/>
                <a:gd name="T14" fmla="*/ 2147483647 w 1754"/>
                <a:gd name="T15" fmla="*/ 2147483647 h 1586"/>
                <a:gd name="T16" fmla="*/ 2147483647 w 1754"/>
                <a:gd name="T17" fmla="*/ 2147483647 h 1586"/>
                <a:gd name="T18" fmla="*/ 2147483647 w 1754"/>
                <a:gd name="T19" fmla="*/ 2147483647 h 1586"/>
                <a:gd name="T20" fmla="*/ 2147483647 w 1754"/>
                <a:gd name="T21" fmla="*/ 2147483647 h 1586"/>
                <a:gd name="T22" fmla="*/ 2147483647 w 1754"/>
                <a:gd name="T23" fmla="*/ 2147483647 h 1586"/>
                <a:gd name="T24" fmla="*/ 2147483647 w 1754"/>
                <a:gd name="T25" fmla="*/ 2147483647 h 1586"/>
                <a:gd name="T26" fmla="*/ 2147483647 w 1754"/>
                <a:gd name="T27" fmla="*/ 2147483647 h 1586"/>
                <a:gd name="T28" fmla="*/ 2147483647 w 1754"/>
                <a:gd name="T29" fmla="*/ 2147483647 h 1586"/>
                <a:gd name="T30" fmla="*/ 2147483647 w 1754"/>
                <a:gd name="T31" fmla="*/ 2147483647 h 158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754"/>
                <a:gd name="T49" fmla="*/ 0 h 1586"/>
                <a:gd name="T50" fmla="*/ 1754 w 1754"/>
                <a:gd name="T51" fmla="*/ 1586 h 158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754" h="1586">
                  <a:moveTo>
                    <a:pt x="0" y="0"/>
                  </a:moveTo>
                  <a:lnTo>
                    <a:pt x="75" y="141"/>
                  </a:lnTo>
                  <a:lnTo>
                    <a:pt x="156" y="278"/>
                  </a:lnTo>
                  <a:lnTo>
                    <a:pt x="244" y="412"/>
                  </a:lnTo>
                  <a:lnTo>
                    <a:pt x="339" y="540"/>
                  </a:lnTo>
                  <a:lnTo>
                    <a:pt x="441" y="665"/>
                  </a:lnTo>
                  <a:lnTo>
                    <a:pt x="549" y="784"/>
                  </a:lnTo>
                  <a:lnTo>
                    <a:pt x="663" y="897"/>
                  </a:lnTo>
                  <a:lnTo>
                    <a:pt x="782" y="1006"/>
                  </a:lnTo>
                  <a:lnTo>
                    <a:pt x="907" y="1108"/>
                  </a:lnTo>
                  <a:lnTo>
                    <a:pt x="1037" y="1204"/>
                  </a:lnTo>
                  <a:lnTo>
                    <a:pt x="1172" y="1294"/>
                  </a:lnTo>
                  <a:lnTo>
                    <a:pt x="1312" y="1377"/>
                  </a:lnTo>
                  <a:lnTo>
                    <a:pt x="1455" y="1453"/>
                  </a:lnTo>
                  <a:lnTo>
                    <a:pt x="1602" y="1522"/>
                  </a:lnTo>
                  <a:lnTo>
                    <a:pt x="1753" y="1585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Text Box 42"/>
            <p:cNvSpPr txBox="1">
              <a:spLocks noChangeArrowheads="1"/>
            </p:cNvSpPr>
            <p:nvPr/>
          </p:nvSpPr>
          <p:spPr bwMode="auto">
            <a:xfrm>
              <a:off x="5697537" y="4287838"/>
              <a:ext cx="260350" cy="506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defTabSz="828675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lnSpc>
                  <a:spcPct val="63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 charset="0"/>
                <a:buNone/>
                <a:defRPr/>
              </a:pPr>
              <a:r>
                <a:rPr lang="en-GB" altLang="en-US" sz="2400" i="1" dirty="0">
                  <a:solidFill>
                    <a:srgbClr val="00B050"/>
                  </a:solidFill>
                  <a:latin typeface="+mn-lt"/>
                  <a:cs typeface="Arial" charset="0"/>
                </a:rPr>
                <a:t>e</a:t>
              </a:r>
            </a:p>
          </p:txBody>
        </p:sp>
        <p:sp>
          <p:nvSpPr>
            <p:cNvPr id="138" name="Text Box 36"/>
            <p:cNvSpPr txBox="1">
              <a:spLocks noChangeArrowheads="1"/>
            </p:cNvSpPr>
            <p:nvPr/>
          </p:nvSpPr>
          <p:spPr bwMode="auto">
            <a:xfrm>
              <a:off x="5645150" y="3519488"/>
              <a:ext cx="155575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defTabSz="828675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lnSpc>
                  <a:spcPct val="63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 charset="0"/>
                <a:buNone/>
                <a:defRPr/>
              </a:pPr>
              <a:r>
                <a:rPr lang="en-GB" altLang="en-US" sz="2400" i="1" dirty="0">
                  <a:solidFill>
                    <a:srgbClr val="00B050"/>
                  </a:solidFill>
                  <a:latin typeface="+mn-lt"/>
                  <a:cs typeface="Arial" charset="0"/>
                </a:rPr>
                <a:t>b</a:t>
              </a:r>
            </a:p>
          </p:txBody>
        </p:sp>
        <p:cxnSp>
          <p:nvCxnSpPr>
            <p:cNvPr id="139" name="Straight Connector 4"/>
            <p:cNvCxnSpPr>
              <a:cxnSpLocks noChangeShapeType="1"/>
            </p:cNvCxnSpPr>
            <p:nvPr/>
          </p:nvCxnSpPr>
          <p:spPr bwMode="auto">
            <a:xfrm>
              <a:off x="6218237" y="3686829"/>
              <a:ext cx="0" cy="615950"/>
            </a:xfrm>
            <a:prstGeom prst="line">
              <a:avLst/>
            </a:prstGeom>
            <a:noFill/>
            <a:ln w="34925">
              <a:solidFill>
                <a:srgbClr val="FF0000"/>
              </a:solidFill>
              <a:miter lim="800000"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0" name="Straight Connector 62"/>
            <p:cNvCxnSpPr>
              <a:cxnSpLocks noChangeShapeType="1"/>
            </p:cNvCxnSpPr>
            <p:nvPr/>
          </p:nvCxnSpPr>
          <p:spPr bwMode="auto">
            <a:xfrm>
              <a:off x="6678612" y="3143904"/>
              <a:ext cx="39688" cy="1692275"/>
            </a:xfrm>
            <a:prstGeom prst="line">
              <a:avLst/>
            </a:prstGeom>
            <a:noFill/>
            <a:ln w="34925">
              <a:solidFill>
                <a:srgbClr val="FF0000"/>
              </a:solidFill>
              <a:miter lim="800000"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97" name="TextBox 196"/>
          <p:cNvSpPr txBox="1"/>
          <p:nvPr/>
        </p:nvSpPr>
        <p:spPr>
          <a:xfrm>
            <a:off x="1752600" y="1663467"/>
            <a:ext cx="647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Translocation on circularized chromosomes</a:t>
            </a:r>
            <a:endParaRPr lang="en-US" sz="2400" dirty="0"/>
          </a:p>
        </p:txBody>
      </p:sp>
      <p:sp>
        <p:nvSpPr>
          <p:cNvPr id="198" name="TextBox 197"/>
          <p:cNvSpPr txBox="1"/>
          <p:nvPr/>
        </p:nvSpPr>
        <p:spPr>
          <a:xfrm>
            <a:off x="6324600" y="42672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Linearization </a:t>
            </a:r>
          </a:p>
        </p:txBody>
      </p:sp>
    </p:spTree>
    <p:extLst>
      <p:ext uri="{BB962C8B-B14F-4D97-AF65-F5344CB8AC3E}">
        <p14:creationId xmlns:p14="http://schemas.microsoft.com/office/powerpoint/2010/main" val="35212317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4575175" y="1752600"/>
            <a:ext cx="2266950" cy="4608513"/>
            <a:chOff x="4575175" y="1752600"/>
            <a:chExt cx="2266950" cy="4608513"/>
          </a:xfrm>
        </p:grpSpPr>
        <p:sp>
          <p:nvSpPr>
            <p:cNvPr id="121857" name="Freeform 38"/>
            <p:cNvSpPr>
              <a:spLocks/>
            </p:cNvSpPr>
            <p:nvPr/>
          </p:nvSpPr>
          <p:spPr bwMode="auto">
            <a:xfrm>
              <a:off x="6718300" y="4795838"/>
              <a:ext cx="123825" cy="722312"/>
            </a:xfrm>
            <a:custGeom>
              <a:avLst/>
              <a:gdLst>
                <a:gd name="T0" fmla="*/ 2147483647 w 266"/>
                <a:gd name="T1" fmla="*/ 2147483647 h 2212"/>
                <a:gd name="T2" fmla="*/ 2147483647 w 266"/>
                <a:gd name="T3" fmla="*/ 2147483647 h 2212"/>
                <a:gd name="T4" fmla="*/ 2147483647 w 266"/>
                <a:gd name="T5" fmla="*/ 2147483647 h 2212"/>
                <a:gd name="T6" fmla="*/ 2147483647 w 266"/>
                <a:gd name="T7" fmla="*/ 2147483647 h 2212"/>
                <a:gd name="T8" fmla="*/ 2147483647 w 266"/>
                <a:gd name="T9" fmla="*/ 2147483647 h 2212"/>
                <a:gd name="T10" fmla="*/ 2147483647 w 266"/>
                <a:gd name="T11" fmla="*/ 2147483647 h 2212"/>
                <a:gd name="T12" fmla="*/ 2147483647 w 266"/>
                <a:gd name="T13" fmla="*/ 2147483647 h 2212"/>
                <a:gd name="T14" fmla="*/ 2147483647 w 266"/>
                <a:gd name="T15" fmla="*/ 2147483647 h 2212"/>
                <a:gd name="T16" fmla="*/ 2147483647 w 266"/>
                <a:gd name="T17" fmla="*/ 2147483647 h 2212"/>
                <a:gd name="T18" fmla="*/ 2147483647 w 266"/>
                <a:gd name="T19" fmla="*/ 2147483647 h 2212"/>
                <a:gd name="T20" fmla="*/ 2147483647 w 266"/>
                <a:gd name="T21" fmla="*/ 2147483647 h 2212"/>
                <a:gd name="T22" fmla="*/ 2147483647 w 266"/>
                <a:gd name="T23" fmla="*/ 2147483647 h 2212"/>
                <a:gd name="T24" fmla="*/ 2147483647 w 266"/>
                <a:gd name="T25" fmla="*/ 2147483647 h 2212"/>
                <a:gd name="T26" fmla="*/ 2147483647 w 266"/>
                <a:gd name="T27" fmla="*/ 2147483647 h 2212"/>
                <a:gd name="T28" fmla="*/ 2147483647 w 266"/>
                <a:gd name="T29" fmla="*/ 2147483647 h 2212"/>
                <a:gd name="T30" fmla="*/ 0 w 266"/>
                <a:gd name="T31" fmla="*/ 0 h 221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66"/>
                <a:gd name="T49" fmla="*/ 0 h 2212"/>
                <a:gd name="T50" fmla="*/ 266 w 266"/>
                <a:gd name="T51" fmla="*/ 2212 h 221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66" h="2212">
                  <a:moveTo>
                    <a:pt x="113" y="2211"/>
                  </a:moveTo>
                  <a:lnTo>
                    <a:pt x="157" y="2066"/>
                  </a:lnTo>
                  <a:lnTo>
                    <a:pt x="193" y="1920"/>
                  </a:lnTo>
                  <a:lnTo>
                    <a:pt x="222" y="1772"/>
                  </a:lnTo>
                  <a:lnTo>
                    <a:pt x="244" y="1622"/>
                  </a:lnTo>
                  <a:lnTo>
                    <a:pt x="258" y="1472"/>
                  </a:lnTo>
                  <a:lnTo>
                    <a:pt x="265" y="1322"/>
                  </a:lnTo>
                  <a:lnTo>
                    <a:pt x="265" y="1171"/>
                  </a:lnTo>
                  <a:lnTo>
                    <a:pt x="257" y="1020"/>
                  </a:lnTo>
                  <a:lnTo>
                    <a:pt x="242" y="870"/>
                  </a:lnTo>
                  <a:lnTo>
                    <a:pt x="220" y="721"/>
                  </a:lnTo>
                  <a:lnTo>
                    <a:pt x="190" y="573"/>
                  </a:lnTo>
                  <a:lnTo>
                    <a:pt x="153" y="427"/>
                  </a:lnTo>
                  <a:lnTo>
                    <a:pt x="109" y="282"/>
                  </a:lnTo>
                  <a:lnTo>
                    <a:pt x="58" y="139"/>
                  </a:lnTo>
                  <a:lnTo>
                    <a:pt x="0" y="0"/>
                  </a:lnTo>
                </a:path>
              </a:pathLst>
            </a:custGeom>
            <a:noFill/>
            <a:ln w="36720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58" name="Freeform 39"/>
            <p:cNvSpPr>
              <a:spLocks/>
            </p:cNvSpPr>
            <p:nvPr/>
          </p:nvSpPr>
          <p:spPr bwMode="auto">
            <a:xfrm>
              <a:off x="5405437" y="6167438"/>
              <a:ext cx="863600" cy="103187"/>
            </a:xfrm>
            <a:custGeom>
              <a:avLst/>
              <a:gdLst>
                <a:gd name="T0" fmla="*/ 0 w 2646"/>
                <a:gd name="T1" fmla="*/ 2147483647 h 312"/>
                <a:gd name="T2" fmla="*/ 2147483647 w 2646"/>
                <a:gd name="T3" fmla="*/ 2147483647 h 312"/>
                <a:gd name="T4" fmla="*/ 2147483647 w 2646"/>
                <a:gd name="T5" fmla="*/ 2147483647 h 312"/>
                <a:gd name="T6" fmla="*/ 2147483647 w 2646"/>
                <a:gd name="T7" fmla="*/ 2147483647 h 312"/>
                <a:gd name="T8" fmla="*/ 2147483647 w 2646"/>
                <a:gd name="T9" fmla="*/ 2147483647 h 312"/>
                <a:gd name="T10" fmla="*/ 2147483647 w 2646"/>
                <a:gd name="T11" fmla="*/ 2147483647 h 312"/>
                <a:gd name="T12" fmla="*/ 2147483647 w 2646"/>
                <a:gd name="T13" fmla="*/ 2147483647 h 312"/>
                <a:gd name="T14" fmla="*/ 2147483647 w 2646"/>
                <a:gd name="T15" fmla="*/ 2147483647 h 312"/>
                <a:gd name="T16" fmla="*/ 2147483647 w 2646"/>
                <a:gd name="T17" fmla="*/ 2147483647 h 312"/>
                <a:gd name="T18" fmla="*/ 2147483647 w 2646"/>
                <a:gd name="T19" fmla="*/ 2147483647 h 312"/>
                <a:gd name="T20" fmla="*/ 2147483647 w 2646"/>
                <a:gd name="T21" fmla="*/ 2147483647 h 312"/>
                <a:gd name="T22" fmla="*/ 2147483647 w 2646"/>
                <a:gd name="T23" fmla="*/ 2147483647 h 312"/>
                <a:gd name="T24" fmla="*/ 2147483647 w 2646"/>
                <a:gd name="T25" fmla="*/ 2147483647 h 312"/>
                <a:gd name="T26" fmla="*/ 2147483647 w 2646"/>
                <a:gd name="T27" fmla="*/ 2147483647 h 312"/>
                <a:gd name="T28" fmla="*/ 2147483647 w 2646"/>
                <a:gd name="T29" fmla="*/ 2147483647 h 312"/>
                <a:gd name="T30" fmla="*/ 2147483647 w 2646"/>
                <a:gd name="T31" fmla="*/ 0 h 31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646"/>
                <a:gd name="T49" fmla="*/ 0 h 312"/>
                <a:gd name="T50" fmla="*/ 2646 w 2646"/>
                <a:gd name="T51" fmla="*/ 312 h 31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646" h="312">
                  <a:moveTo>
                    <a:pt x="0" y="81"/>
                  </a:moveTo>
                  <a:lnTo>
                    <a:pt x="170" y="142"/>
                  </a:lnTo>
                  <a:lnTo>
                    <a:pt x="343" y="194"/>
                  </a:lnTo>
                  <a:lnTo>
                    <a:pt x="520" y="237"/>
                  </a:lnTo>
                  <a:lnTo>
                    <a:pt x="698" y="270"/>
                  </a:lnTo>
                  <a:lnTo>
                    <a:pt x="878" y="293"/>
                  </a:lnTo>
                  <a:lnTo>
                    <a:pt x="1059" y="307"/>
                  </a:lnTo>
                  <a:lnTo>
                    <a:pt x="1240" y="311"/>
                  </a:lnTo>
                  <a:lnTo>
                    <a:pt x="1422" y="305"/>
                  </a:lnTo>
                  <a:lnTo>
                    <a:pt x="1603" y="290"/>
                  </a:lnTo>
                  <a:lnTo>
                    <a:pt x="1782" y="265"/>
                  </a:lnTo>
                  <a:lnTo>
                    <a:pt x="1960" y="231"/>
                  </a:lnTo>
                  <a:lnTo>
                    <a:pt x="2136" y="187"/>
                  </a:lnTo>
                  <a:lnTo>
                    <a:pt x="2309" y="134"/>
                  </a:lnTo>
                  <a:lnTo>
                    <a:pt x="2479" y="71"/>
                  </a:lnTo>
                  <a:lnTo>
                    <a:pt x="2645" y="0"/>
                  </a:lnTo>
                </a:path>
              </a:pathLst>
            </a:custGeom>
            <a:noFill/>
            <a:ln w="36720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59" name="Freeform 41"/>
            <p:cNvSpPr>
              <a:spLocks/>
            </p:cNvSpPr>
            <p:nvPr/>
          </p:nvSpPr>
          <p:spPr bwMode="auto">
            <a:xfrm>
              <a:off x="4695825" y="4887913"/>
              <a:ext cx="73025" cy="754062"/>
            </a:xfrm>
            <a:custGeom>
              <a:avLst/>
              <a:gdLst>
                <a:gd name="T0" fmla="*/ 2147483647 w 226"/>
                <a:gd name="T1" fmla="*/ 0 h 2308"/>
                <a:gd name="T2" fmla="*/ 2147483647 w 226"/>
                <a:gd name="T3" fmla="*/ 2147483647 h 2308"/>
                <a:gd name="T4" fmla="*/ 2147483647 w 226"/>
                <a:gd name="T5" fmla="*/ 2147483647 h 2308"/>
                <a:gd name="T6" fmla="*/ 2147483647 w 226"/>
                <a:gd name="T7" fmla="*/ 2147483647 h 2308"/>
                <a:gd name="T8" fmla="*/ 2147483647 w 226"/>
                <a:gd name="T9" fmla="*/ 2147483647 h 2308"/>
                <a:gd name="T10" fmla="*/ 2147483647 w 226"/>
                <a:gd name="T11" fmla="*/ 2147483647 h 2308"/>
                <a:gd name="T12" fmla="*/ 2147483647 w 226"/>
                <a:gd name="T13" fmla="*/ 2147483647 h 2308"/>
                <a:gd name="T14" fmla="*/ 0 w 226"/>
                <a:gd name="T15" fmla="*/ 2147483647 h 2308"/>
                <a:gd name="T16" fmla="*/ 0 w 226"/>
                <a:gd name="T17" fmla="*/ 2147483647 h 2308"/>
                <a:gd name="T18" fmla="*/ 2147483647 w 226"/>
                <a:gd name="T19" fmla="*/ 2147483647 h 2308"/>
                <a:gd name="T20" fmla="*/ 2147483647 w 226"/>
                <a:gd name="T21" fmla="*/ 2147483647 h 2308"/>
                <a:gd name="T22" fmla="*/ 2147483647 w 226"/>
                <a:gd name="T23" fmla="*/ 2147483647 h 2308"/>
                <a:gd name="T24" fmla="*/ 2147483647 w 226"/>
                <a:gd name="T25" fmla="*/ 2147483647 h 2308"/>
                <a:gd name="T26" fmla="*/ 2147483647 w 226"/>
                <a:gd name="T27" fmla="*/ 2147483647 h 2308"/>
                <a:gd name="T28" fmla="*/ 2147483647 w 226"/>
                <a:gd name="T29" fmla="*/ 2147483647 h 2308"/>
                <a:gd name="T30" fmla="*/ 2147483647 w 226"/>
                <a:gd name="T31" fmla="*/ 2147483647 h 230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26"/>
                <a:gd name="T49" fmla="*/ 0 h 2308"/>
                <a:gd name="T50" fmla="*/ 226 w 226"/>
                <a:gd name="T51" fmla="*/ 2308 h 230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26" h="2308">
                  <a:moveTo>
                    <a:pt x="225" y="0"/>
                  </a:moveTo>
                  <a:lnTo>
                    <a:pt x="170" y="148"/>
                  </a:lnTo>
                  <a:lnTo>
                    <a:pt x="122" y="299"/>
                  </a:lnTo>
                  <a:lnTo>
                    <a:pt x="82" y="451"/>
                  </a:lnTo>
                  <a:lnTo>
                    <a:pt x="49" y="605"/>
                  </a:lnTo>
                  <a:lnTo>
                    <a:pt x="25" y="761"/>
                  </a:lnTo>
                  <a:lnTo>
                    <a:pt x="9" y="917"/>
                  </a:lnTo>
                  <a:lnTo>
                    <a:pt x="0" y="1075"/>
                  </a:lnTo>
                  <a:lnTo>
                    <a:pt x="0" y="1232"/>
                  </a:lnTo>
                  <a:lnTo>
                    <a:pt x="8" y="1389"/>
                  </a:lnTo>
                  <a:lnTo>
                    <a:pt x="23" y="1546"/>
                  </a:lnTo>
                  <a:lnTo>
                    <a:pt x="47" y="1701"/>
                  </a:lnTo>
                  <a:lnTo>
                    <a:pt x="79" y="1856"/>
                  </a:lnTo>
                  <a:lnTo>
                    <a:pt x="118" y="2008"/>
                  </a:lnTo>
                  <a:lnTo>
                    <a:pt x="166" y="2159"/>
                  </a:lnTo>
                  <a:lnTo>
                    <a:pt x="221" y="2307"/>
                  </a:lnTo>
                </a:path>
              </a:pathLst>
            </a:custGeom>
            <a:noFill/>
            <a:ln w="36720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60" name="Freeform 37"/>
            <p:cNvSpPr>
              <a:spLocks/>
            </p:cNvSpPr>
            <p:nvPr/>
          </p:nvSpPr>
          <p:spPr bwMode="auto">
            <a:xfrm>
              <a:off x="5297487" y="4191000"/>
              <a:ext cx="908050" cy="115888"/>
            </a:xfrm>
            <a:custGeom>
              <a:avLst/>
              <a:gdLst>
                <a:gd name="T0" fmla="*/ 2147483647 w 2604"/>
                <a:gd name="T1" fmla="*/ 2147483647 h 305"/>
                <a:gd name="T2" fmla="*/ 2147483647 w 2604"/>
                <a:gd name="T3" fmla="*/ 2147483647 h 305"/>
                <a:gd name="T4" fmla="*/ 2147483647 w 2604"/>
                <a:gd name="T5" fmla="*/ 2147483647 h 305"/>
                <a:gd name="T6" fmla="*/ 2147483647 w 2604"/>
                <a:gd name="T7" fmla="*/ 2147483647 h 305"/>
                <a:gd name="T8" fmla="*/ 2147483647 w 2604"/>
                <a:gd name="T9" fmla="*/ 2147483647 h 305"/>
                <a:gd name="T10" fmla="*/ 2147483647 w 2604"/>
                <a:gd name="T11" fmla="*/ 2147483647 h 305"/>
                <a:gd name="T12" fmla="*/ 2147483647 w 2604"/>
                <a:gd name="T13" fmla="*/ 2147483647 h 305"/>
                <a:gd name="T14" fmla="*/ 2147483647 w 2604"/>
                <a:gd name="T15" fmla="*/ 0 h 305"/>
                <a:gd name="T16" fmla="*/ 2147483647 w 2604"/>
                <a:gd name="T17" fmla="*/ 2147483647 h 305"/>
                <a:gd name="T18" fmla="*/ 2147483647 w 2604"/>
                <a:gd name="T19" fmla="*/ 2147483647 h 305"/>
                <a:gd name="T20" fmla="*/ 2147483647 w 2604"/>
                <a:gd name="T21" fmla="*/ 2147483647 h 305"/>
                <a:gd name="T22" fmla="*/ 2147483647 w 2604"/>
                <a:gd name="T23" fmla="*/ 2147483647 h 305"/>
                <a:gd name="T24" fmla="*/ 2147483647 w 2604"/>
                <a:gd name="T25" fmla="*/ 2147483647 h 305"/>
                <a:gd name="T26" fmla="*/ 2147483647 w 2604"/>
                <a:gd name="T27" fmla="*/ 2147483647 h 305"/>
                <a:gd name="T28" fmla="*/ 2147483647 w 2604"/>
                <a:gd name="T29" fmla="*/ 2147483647 h 305"/>
                <a:gd name="T30" fmla="*/ 0 w 2604"/>
                <a:gd name="T31" fmla="*/ 2147483647 h 30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604"/>
                <a:gd name="T49" fmla="*/ 0 h 305"/>
                <a:gd name="T50" fmla="*/ 2604 w 2604"/>
                <a:gd name="T51" fmla="*/ 305 h 30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604" h="305">
                  <a:moveTo>
                    <a:pt x="2603" y="219"/>
                  </a:moveTo>
                  <a:lnTo>
                    <a:pt x="2435" y="160"/>
                  </a:lnTo>
                  <a:lnTo>
                    <a:pt x="2264" y="111"/>
                  </a:lnTo>
                  <a:lnTo>
                    <a:pt x="2090" y="70"/>
                  </a:lnTo>
                  <a:lnTo>
                    <a:pt x="1915" y="39"/>
                  </a:lnTo>
                  <a:lnTo>
                    <a:pt x="1738" y="16"/>
                  </a:lnTo>
                  <a:lnTo>
                    <a:pt x="1560" y="4"/>
                  </a:lnTo>
                  <a:lnTo>
                    <a:pt x="1382" y="0"/>
                  </a:lnTo>
                  <a:lnTo>
                    <a:pt x="1203" y="6"/>
                  </a:lnTo>
                  <a:lnTo>
                    <a:pt x="1025" y="21"/>
                  </a:lnTo>
                  <a:lnTo>
                    <a:pt x="849" y="46"/>
                  </a:lnTo>
                  <a:lnTo>
                    <a:pt x="674" y="79"/>
                  </a:lnTo>
                  <a:lnTo>
                    <a:pt x="501" y="122"/>
                  </a:lnTo>
                  <a:lnTo>
                    <a:pt x="330" y="174"/>
                  </a:lnTo>
                  <a:lnTo>
                    <a:pt x="163" y="235"/>
                  </a:lnTo>
                  <a:lnTo>
                    <a:pt x="0" y="304"/>
                  </a:lnTo>
                </a:path>
              </a:pathLst>
            </a:custGeom>
            <a:noFill/>
            <a:ln w="36720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61" name="Freeform 29"/>
            <p:cNvSpPr>
              <a:spLocks/>
            </p:cNvSpPr>
            <p:nvPr/>
          </p:nvSpPr>
          <p:spPr bwMode="auto">
            <a:xfrm>
              <a:off x="4575175" y="2439988"/>
              <a:ext cx="73025" cy="752475"/>
            </a:xfrm>
            <a:custGeom>
              <a:avLst/>
              <a:gdLst>
                <a:gd name="T0" fmla="*/ 2147483647 w 226"/>
                <a:gd name="T1" fmla="*/ 0 h 2308"/>
                <a:gd name="T2" fmla="*/ 2147483647 w 226"/>
                <a:gd name="T3" fmla="*/ 2147483647 h 2308"/>
                <a:gd name="T4" fmla="*/ 2147483647 w 226"/>
                <a:gd name="T5" fmla="*/ 2147483647 h 2308"/>
                <a:gd name="T6" fmla="*/ 2147483647 w 226"/>
                <a:gd name="T7" fmla="*/ 2147483647 h 2308"/>
                <a:gd name="T8" fmla="*/ 2147483647 w 226"/>
                <a:gd name="T9" fmla="*/ 2147483647 h 2308"/>
                <a:gd name="T10" fmla="*/ 2147483647 w 226"/>
                <a:gd name="T11" fmla="*/ 2147483647 h 2308"/>
                <a:gd name="T12" fmla="*/ 2147483647 w 226"/>
                <a:gd name="T13" fmla="*/ 2147483647 h 2308"/>
                <a:gd name="T14" fmla="*/ 0 w 226"/>
                <a:gd name="T15" fmla="*/ 2147483647 h 2308"/>
                <a:gd name="T16" fmla="*/ 0 w 226"/>
                <a:gd name="T17" fmla="*/ 2147483647 h 2308"/>
                <a:gd name="T18" fmla="*/ 2147483647 w 226"/>
                <a:gd name="T19" fmla="*/ 2147483647 h 2308"/>
                <a:gd name="T20" fmla="*/ 2147483647 w 226"/>
                <a:gd name="T21" fmla="*/ 2147483647 h 2308"/>
                <a:gd name="T22" fmla="*/ 2147483647 w 226"/>
                <a:gd name="T23" fmla="*/ 2147483647 h 2308"/>
                <a:gd name="T24" fmla="*/ 2147483647 w 226"/>
                <a:gd name="T25" fmla="*/ 2147483647 h 2308"/>
                <a:gd name="T26" fmla="*/ 2147483647 w 226"/>
                <a:gd name="T27" fmla="*/ 2147483647 h 2308"/>
                <a:gd name="T28" fmla="*/ 2147483647 w 226"/>
                <a:gd name="T29" fmla="*/ 2147483647 h 2308"/>
                <a:gd name="T30" fmla="*/ 2147483647 w 226"/>
                <a:gd name="T31" fmla="*/ 2147483647 h 230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26"/>
                <a:gd name="T49" fmla="*/ 0 h 2308"/>
                <a:gd name="T50" fmla="*/ 226 w 226"/>
                <a:gd name="T51" fmla="*/ 2308 h 230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26" h="2308">
                  <a:moveTo>
                    <a:pt x="225" y="0"/>
                  </a:moveTo>
                  <a:lnTo>
                    <a:pt x="170" y="148"/>
                  </a:lnTo>
                  <a:lnTo>
                    <a:pt x="122" y="299"/>
                  </a:lnTo>
                  <a:lnTo>
                    <a:pt x="82" y="451"/>
                  </a:lnTo>
                  <a:lnTo>
                    <a:pt x="49" y="605"/>
                  </a:lnTo>
                  <a:lnTo>
                    <a:pt x="25" y="761"/>
                  </a:lnTo>
                  <a:lnTo>
                    <a:pt x="9" y="917"/>
                  </a:lnTo>
                  <a:lnTo>
                    <a:pt x="0" y="1075"/>
                  </a:lnTo>
                  <a:lnTo>
                    <a:pt x="0" y="1232"/>
                  </a:lnTo>
                  <a:lnTo>
                    <a:pt x="8" y="1389"/>
                  </a:lnTo>
                  <a:lnTo>
                    <a:pt x="23" y="1546"/>
                  </a:lnTo>
                  <a:lnTo>
                    <a:pt x="47" y="1701"/>
                  </a:lnTo>
                  <a:lnTo>
                    <a:pt x="79" y="1856"/>
                  </a:lnTo>
                  <a:lnTo>
                    <a:pt x="118" y="2008"/>
                  </a:lnTo>
                  <a:lnTo>
                    <a:pt x="166" y="2159"/>
                  </a:lnTo>
                  <a:lnTo>
                    <a:pt x="221" y="2307"/>
                  </a:lnTo>
                </a:path>
              </a:pathLst>
            </a:custGeom>
            <a:noFill/>
            <a:ln w="36720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62" name="Freeform 27"/>
            <p:cNvSpPr>
              <a:spLocks/>
            </p:cNvSpPr>
            <p:nvPr/>
          </p:nvSpPr>
          <p:spPr bwMode="auto">
            <a:xfrm>
              <a:off x="5291137" y="3671888"/>
              <a:ext cx="973138" cy="160337"/>
            </a:xfrm>
            <a:custGeom>
              <a:avLst/>
              <a:gdLst>
                <a:gd name="T0" fmla="*/ 0 w 2983"/>
                <a:gd name="T1" fmla="*/ 2147483647 h 492"/>
                <a:gd name="T2" fmla="*/ 2147483647 w 2983"/>
                <a:gd name="T3" fmla="*/ 2147483647 h 492"/>
                <a:gd name="T4" fmla="*/ 2147483647 w 2983"/>
                <a:gd name="T5" fmla="*/ 2147483647 h 492"/>
                <a:gd name="T6" fmla="*/ 2147483647 w 2983"/>
                <a:gd name="T7" fmla="*/ 2147483647 h 492"/>
                <a:gd name="T8" fmla="*/ 2147483647 w 2983"/>
                <a:gd name="T9" fmla="*/ 2147483647 h 492"/>
                <a:gd name="T10" fmla="*/ 2147483647 w 2983"/>
                <a:gd name="T11" fmla="*/ 2147483647 h 492"/>
                <a:gd name="T12" fmla="*/ 2147483647 w 2983"/>
                <a:gd name="T13" fmla="*/ 2147483647 h 492"/>
                <a:gd name="T14" fmla="*/ 2147483647 w 2983"/>
                <a:gd name="T15" fmla="*/ 2147483647 h 492"/>
                <a:gd name="T16" fmla="*/ 2147483647 w 2983"/>
                <a:gd name="T17" fmla="*/ 2147483647 h 492"/>
                <a:gd name="T18" fmla="*/ 2147483647 w 2983"/>
                <a:gd name="T19" fmla="*/ 2147483647 h 492"/>
                <a:gd name="T20" fmla="*/ 2147483647 w 2983"/>
                <a:gd name="T21" fmla="*/ 2147483647 h 492"/>
                <a:gd name="T22" fmla="*/ 2147483647 w 2983"/>
                <a:gd name="T23" fmla="*/ 2147483647 h 492"/>
                <a:gd name="T24" fmla="*/ 2147483647 w 2983"/>
                <a:gd name="T25" fmla="*/ 2147483647 h 492"/>
                <a:gd name="T26" fmla="*/ 2147483647 w 2983"/>
                <a:gd name="T27" fmla="*/ 2147483647 h 492"/>
                <a:gd name="T28" fmla="*/ 2147483647 w 2983"/>
                <a:gd name="T29" fmla="*/ 2147483647 h 492"/>
                <a:gd name="T30" fmla="*/ 2147483647 w 2983"/>
                <a:gd name="T31" fmla="*/ 2147483647 h 492"/>
                <a:gd name="T32" fmla="*/ 2147483647 w 2983"/>
                <a:gd name="T33" fmla="*/ 2147483647 h 492"/>
                <a:gd name="T34" fmla="*/ 2147483647 w 2983"/>
                <a:gd name="T35" fmla="*/ 2147483647 h 492"/>
                <a:gd name="T36" fmla="*/ 2147483647 w 2983"/>
                <a:gd name="T37" fmla="*/ 0 h 49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983"/>
                <a:gd name="T58" fmla="*/ 0 h 492"/>
                <a:gd name="T59" fmla="*/ 2983 w 2983"/>
                <a:gd name="T60" fmla="*/ 492 h 49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983" h="492">
                  <a:moveTo>
                    <a:pt x="0" y="261"/>
                  </a:moveTo>
                  <a:lnTo>
                    <a:pt x="162" y="319"/>
                  </a:lnTo>
                  <a:lnTo>
                    <a:pt x="326" y="369"/>
                  </a:lnTo>
                  <a:lnTo>
                    <a:pt x="494" y="411"/>
                  </a:lnTo>
                  <a:lnTo>
                    <a:pt x="663" y="444"/>
                  </a:lnTo>
                  <a:lnTo>
                    <a:pt x="834" y="468"/>
                  </a:lnTo>
                  <a:lnTo>
                    <a:pt x="1006" y="484"/>
                  </a:lnTo>
                  <a:lnTo>
                    <a:pt x="1178" y="491"/>
                  </a:lnTo>
                  <a:lnTo>
                    <a:pt x="1351" y="489"/>
                  </a:lnTo>
                  <a:lnTo>
                    <a:pt x="1523" y="478"/>
                  </a:lnTo>
                  <a:lnTo>
                    <a:pt x="1695" y="459"/>
                  </a:lnTo>
                  <a:lnTo>
                    <a:pt x="1865" y="431"/>
                  </a:lnTo>
                  <a:lnTo>
                    <a:pt x="2034" y="394"/>
                  </a:lnTo>
                  <a:lnTo>
                    <a:pt x="2200" y="349"/>
                  </a:lnTo>
                  <a:lnTo>
                    <a:pt x="2363" y="295"/>
                  </a:lnTo>
                  <a:lnTo>
                    <a:pt x="2524" y="233"/>
                  </a:lnTo>
                  <a:lnTo>
                    <a:pt x="2681" y="163"/>
                  </a:lnTo>
                  <a:lnTo>
                    <a:pt x="2834" y="86"/>
                  </a:lnTo>
                  <a:lnTo>
                    <a:pt x="2982" y="0"/>
                  </a:lnTo>
                </a:path>
              </a:pathLst>
            </a:custGeom>
            <a:noFill/>
            <a:ln w="36720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63" name="Freeform 26"/>
            <p:cNvSpPr>
              <a:spLocks/>
            </p:cNvSpPr>
            <p:nvPr/>
          </p:nvSpPr>
          <p:spPr bwMode="auto">
            <a:xfrm>
              <a:off x="6642100" y="2433638"/>
              <a:ext cx="85725" cy="722312"/>
            </a:xfrm>
            <a:custGeom>
              <a:avLst/>
              <a:gdLst>
                <a:gd name="T0" fmla="*/ 2147483647 w 266"/>
                <a:gd name="T1" fmla="*/ 2147483647 h 2212"/>
                <a:gd name="T2" fmla="*/ 2147483647 w 266"/>
                <a:gd name="T3" fmla="*/ 2147483647 h 2212"/>
                <a:gd name="T4" fmla="*/ 2147483647 w 266"/>
                <a:gd name="T5" fmla="*/ 2147483647 h 2212"/>
                <a:gd name="T6" fmla="*/ 2147483647 w 266"/>
                <a:gd name="T7" fmla="*/ 2147483647 h 2212"/>
                <a:gd name="T8" fmla="*/ 2147483647 w 266"/>
                <a:gd name="T9" fmla="*/ 2147483647 h 2212"/>
                <a:gd name="T10" fmla="*/ 2147483647 w 266"/>
                <a:gd name="T11" fmla="*/ 2147483647 h 2212"/>
                <a:gd name="T12" fmla="*/ 2147483647 w 266"/>
                <a:gd name="T13" fmla="*/ 2147483647 h 2212"/>
                <a:gd name="T14" fmla="*/ 2147483647 w 266"/>
                <a:gd name="T15" fmla="*/ 2147483647 h 2212"/>
                <a:gd name="T16" fmla="*/ 2147483647 w 266"/>
                <a:gd name="T17" fmla="*/ 2147483647 h 2212"/>
                <a:gd name="T18" fmla="*/ 2147483647 w 266"/>
                <a:gd name="T19" fmla="*/ 2147483647 h 2212"/>
                <a:gd name="T20" fmla="*/ 2147483647 w 266"/>
                <a:gd name="T21" fmla="*/ 2147483647 h 2212"/>
                <a:gd name="T22" fmla="*/ 2147483647 w 266"/>
                <a:gd name="T23" fmla="*/ 2147483647 h 2212"/>
                <a:gd name="T24" fmla="*/ 2147483647 w 266"/>
                <a:gd name="T25" fmla="*/ 2147483647 h 2212"/>
                <a:gd name="T26" fmla="*/ 2147483647 w 266"/>
                <a:gd name="T27" fmla="*/ 2147483647 h 2212"/>
                <a:gd name="T28" fmla="*/ 2147483647 w 266"/>
                <a:gd name="T29" fmla="*/ 2147483647 h 2212"/>
                <a:gd name="T30" fmla="*/ 0 w 266"/>
                <a:gd name="T31" fmla="*/ 0 h 221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66"/>
                <a:gd name="T49" fmla="*/ 0 h 2212"/>
                <a:gd name="T50" fmla="*/ 266 w 266"/>
                <a:gd name="T51" fmla="*/ 2212 h 221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66" h="2212">
                  <a:moveTo>
                    <a:pt x="113" y="2211"/>
                  </a:moveTo>
                  <a:lnTo>
                    <a:pt x="157" y="2066"/>
                  </a:lnTo>
                  <a:lnTo>
                    <a:pt x="193" y="1920"/>
                  </a:lnTo>
                  <a:lnTo>
                    <a:pt x="222" y="1772"/>
                  </a:lnTo>
                  <a:lnTo>
                    <a:pt x="244" y="1622"/>
                  </a:lnTo>
                  <a:lnTo>
                    <a:pt x="258" y="1472"/>
                  </a:lnTo>
                  <a:lnTo>
                    <a:pt x="265" y="1322"/>
                  </a:lnTo>
                  <a:lnTo>
                    <a:pt x="265" y="1171"/>
                  </a:lnTo>
                  <a:lnTo>
                    <a:pt x="257" y="1020"/>
                  </a:lnTo>
                  <a:lnTo>
                    <a:pt x="242" y="870"/>
                  </a:lnTo>
                  <a:lnTo>
                    <a:pt x="220" y="721"/>
                  </a:lnTo>
                  <a:lnTo>
                    <a:pt x="190" y="573"/>
                  </a:lnTo>
                  <a:lnTo>
                    <a:pt x="153" y="427"/>
                  </a:lnTo>
                  <a:lnTo>
                    <a:pt x="109" y="282"/>
                  </a:lnTo>
                  <a:lnTo>
                    <a:pt x="58" y="139"/>
                  </a:lnTo>
                  <a:lnTo>
                    <a:pt x="0" y="0"/>
                  </a:lnTo>
                </a:path>
              </a:pathLst>
            </a:custGeom>
            <a:noFill/>
            <a:ln w="36720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72" name="Freeform 25"/>
            <p:cNvSpPr>
              <a:spLocks/>
            </p:cNvSpPr>
            <p:nvPr/>
          </p:nvSpPr>
          <p:spPr bwMode="auto">
            <a:xfrm>
              <a:off x="5232400" y="1752600"/>
              <a:ext cx="850900" cy="100013"/>
            </a:xfrm>
            <a:custGeom>
              <a:avLst/>
              <a:gdLst>
                <a:gd name="T0" fmla="*/ 2147483647 w 2604"/>
                <a:gd name="T1" fmla="*/ 2147483647 h 305"/>
                <a:gd name="T2" fmla="*/ 2147483647 w 2604"/>
                <a:gd name="T3" fmla="*/ 2147483647 h 305"/>
                <a:gd name="T4" fmla="*/ 2147483647 w 2604"/>
                <a:gd name="T5" fmla="*/ 2147483647 h 305"/>
                <a:gd name="T6" fmla="*/ 2147483647 w 2604"/>
                <a:gd name="T7" fmla="*/ 2147483647 h 305"/>
                <a:gd name="T8" fmla="*/ 2147483647 w 2604"/>
                <a:gd name="T9" fmla="*/ 2147483647 h 305"/>
                <a:gd name="T10" fmla="*/ 2147483647 w 2604"/>
                <a:gd name="T11" fmla="*/ 2147483647 h 305"/>
                <a:gd name="T12" fmla="*/ 2147483647 w 2604"/>
                <a:gd name="T13" fmla="*/ 2147483647 h 305"/>
                <a:gd name="T14" fmla="*/ 2147483647 w 2604"/>
                <a:gd name="T15" fmla="*/ 0 h 305"/>
                <a:gd name="T16" fmla="*/ 2147483647 w 2604"/>
                <a:gd name="T17" fmla="*/ 2147483647 h 305"/>
                <a:gd name="T18" fmla="*/ 2147483647 w 2604"/>
                <a:gd name="T19" fmla="*/ 2147483647 h 305"/>
                <a:gd name="T20" fmla="*/ 2147483647 w 2604"/>
                <a:gd name="T21" fmla="*/ 2147483647 h 305"/>
                <a:gd name="T22" fmla="*/ 2147483647 w 2604"/>
                <a:gd name="T23" fmla="*/ 2147483647 h 305"/>
                <a:gd name="T24" fmla="*/ 2147483647 w 2604"/>
                <a:gd name="T25" fmla="*/ 2147483647 h 305"/>
                <a:gd name="T26" fmla="*/ 2147483647 w 2604"/>
                <a:gd name="T27" fmla="*/ 2147483647 h 305"/>
                <a:gd name="T28" fmla="*/ 2147483647 w 2604"/>
                <a:gd name="T29" fmla="*/ 2147483647 h 305"/>
                <a:gd name="T30" fmla="*/ 0 w 2604"/>
                <a:gd name="T31" fmla="*/ 2147483647 h 30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604"/>
                <a:gd name="T49" fmla="*/ 0 h 305"/>
                <a:gd name="T50" fmla="*/ 2604 w 2604"/>
                <a:gd name="T51" fmla="*/ 305 h 30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604" h="305">
                  <a:moveTo>
                    <a:pt x="2603" y="219"/>
                  </a:moveTo>
                  <a:lnTo>
                    <a:pt x="2435" y="160"/>
                  </a:lnTo>
                  <a:lnTo>
                    <a:pt x="2264" y="111"/>
                  </a:lnTo>
                  <a:lnTo>
                    <a:pt x="2090" y="70"/>
                  </a:lnTo>
                  <a:lnTo>
                    <a:pt x="1915" y="39"/>
                  </a:lnTo>
                  <a:lnTo>
                    <a:pt x="1738" y="16"/>
                  </a:lnTo>
                  <a:lnTo>
                    <a:pt x="1560" y="4"/>
                  </a:lnTo>
                  <a:lnTo>
                    <a:pt x="1382" y="0"/>
                  </a:lnTo>
                  <a:lnTo>
                    <a:pt x="1203" y="6"/>
                  </a:lnTo>
                  <a:lnTo>
                    <a:pt x="1025" y="21"/>
                  </a:lnTo>
                  <a:lnTo>
                    <a:pt x="849" y="46"/>
                  </a:lnTo>
                  <a:lnTo>
                    <a:pt x="674" y="79"/>
                  </a:lnTo>
                  <a:lnTo>
                    <a:pt x="501" y="122"/>
                  </a:lnTo>
                  <a:lnTo>
                    <a:pt x="330" y="174"/>
                  </a:lnTo>
                  <a:lnTo>
                    <a:pt x="163" y="235"/>
                  </a:lnTo>
                  <a:lnTo>
                    <a:pt x="0" y="304"/>
                  </a:lnTo>
                </a:path>
              </a:pathLst>
            </a:custGeom>
            <a:noFill/>
            <a:ln w="36720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90" name="Freeform 19"/>
            <p:cNvSpPr>
              <a:spLocks/>
            </p:cNvSpPr>
            <p:nvPr/>
          </p:nvSpPr>
          <p:spPr bwMode="auto">
            <a:xfrm>
              <a:off x="6111875" y="1851025"/>
              <a:ext cx="538162" cy="552450"/>
            </a:xfrm>
            <a:custGeom>
              <a:avLst/>
              <a:gdLst>
                <a:gd name="T0" fmla="*/ 2147483647 w 1649"/>
                <a:gd name="T1" fmla="*/ 2147483647 h 1692"/>
                <a:gd name="T2" fmla="*/ 2147483647 w 1649"/>
                <a:gd name="T3" fmla="*/ 2147483647 h 1692"/>
                <a:gd name="T4" fmla="*/ 2147483647 w 1649"/>
                <a:gd name="T5" fmla="*/ 2147483647 h 1692"/>
                <a:gd name="T6" fmla="*/ 2147483647 w 1649"/>
                <a:gd name="T7" fmla="*/ 2147483647 h 1692"/>
                <a:gd name="T8" fmla="*/ 2147483647 w 1649"/>
                <a:gd name="T9" fmla="*/ 2147483647 h 1692"/>
                <a:gd name="T10" fmla="*/ 2147483647 w 1649"/>
                <a:gd name="T11" fmla="*/ 2147483647 h 1692"/>
                <a:gd name="T12" fmla="*/ 2147483647 w 1649"/>
                <a:gd name="T13" fmla="*/ 2147483647 h 1692"/>
                <a:gd name="T14" fmla="*/ 2147483647 w 1649"/>
                <a:gd name="T15" fmla="*/ 2147483647 h 1692"/>
                <a:gd name="T16" fmla="*/ 2147483647 w 1649"/>
                <a:gd name="T17" fmla="*/ 2147483647 h 1692"/>
                <a:gd name="T18" fmla="*/ 2147483647 w 1649"/>
                <a:gd name="T19" fmla="*/ 2147483647 h 1692"/>
                <a:gd name="T20" fmla="*/ 2147483647 w 1649"/>
                <a:gd name="T21" fmla="*/ 2147483647 h 1692"/>
                <a:gd name="T22" fmla="*/ 2147483647 w 1649"/>
                <a:gd name="T23" fmla="*/ 2147483647 h 1692"/>
                <a:gd name="T24" fmla="*/ 2147483647 w 1649"/>
                <a:gd name="T25" fmla="*/ 2147483647 h 1692"/>
                <a:gd name="T26" fmla="*/ 2147483647 w 1649"/>
                <a:gd name="T27" fmla="*/ 2147483647 h 1692"/>
                <a:gd name="T28" fmla="*/ 2147483647 w 1649"/>
                <a:gd name="T29" fmla="*/ 2147483647 h 1692"/>
                <a:gd name="T30" fmla="*/ 0 w 1649"/>
                <a:gd name="T31" fmla="*/ 0 h 169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49"/>
                <a:gd name="T49" fmla="*/ 0 h 1692"/>
                <a:gd name="T50" fmla="*/ 1649 w 1649"/>
                <a:gd name="T51" fmla="*/ 1692 h 169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49" h="1692">
                  <a:moveTo>
                    <a:pt x="1648" y="1691"/>
                  </a:moveTo>
                  <a:lnTo>
                    <a:pt x="1583" y="1545"/>
                  </a:lnTo>
                  <a:lnTo>
                    <a:pt x="1511" y="1403"/>
                  </a:lnTo>
                  <a:lnTo>
                    <a:pt x="1432" y="1264"/>
                  </a:lnTo>
                  <a:lnTo>
                    <a:pt x="1345" y="1130"/>
                  </a:lnTo>
                  <a:lnTo>
                    <a:pt x="1251" y="999"/>
                  </a:lnTo>
                  <a:lnTo>
                    <a:pt x="1151" y="874"/>
                  </a:lnTo>
                  <a:lnTo>
                    <a:pt x="1045" y="753"/>
                  </a:lnTo>
                  <a:lnTo>
                    <a:pt x="932" y="638"/>
                  </a:lnTo>
                  <a:lnTo>
                    <a:pt x="814" y="528"/>
                  </a:lnTo>
                  <a:lnTo>
                    <a:pt x="690" y="424"/>
                  </a:lnTo>
                  <a:lnTo>
                    <a:pt x="561" y="326"/>
                  </a:lnTo>
                  <a:lnTo>
                    <a:pt x="428" y="235"/>
                  </a:lnTo>
                  <a:lnTo>
                    <a:pt x="289" y="150"/>
                  </a:lnTo>
                  <a:lnTo>
                    <a:pt x="147" y="72"/>
                  </a:lnTo>
                  <a:lnTo>
                    <a:pt x="0" y="0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91" name="Freeform 20"/>
            <p:cNvSpPr>
              <a:spLocks/>
            </p:cNvSpPr>
            <p:nvPr/>
          </p:nvSpPr>
          <p:spPr bwMode="auto">
            <a:xfrm>
              <a:off x="4652962" y="1851025"/>
              <a:ext cx="542925" cy="561975"/>
            </a:xfrm>
            <a:custGeom>
              <a:avLst/>
              <a:gdLst>
                <a:gd name="T0" fmla="*/ 2147483647 w 1661"/>
                <a:gd name="T1" fmla="*/ 0 h 1719"/>
                <a:gd name="T2" fmla="*/ 2147483647 w 1661"/>
                <a:gd name="T3" fmla="*/ 2147483647 h 1719"/>
                <a:gd name="T4" fmla="*/ 2147483647 w 1661"/>
                <a:gd name="T5" fmla="*/ 2147483647 h 1719"/>
                <a:gd name="T6" fmla="*/ 2147483647 w 1661"/>
                <a:gd name="T7" fmla="*/ 2147483647 h 1719"/>
                <a:gd name="T8" fmla="*/ 2147483647 w 1661"/>
                <a:gd name="T9" fmla="*/ 2147483647 h 1719"/>
                <a:gd name="T10" fmla="*/ 2147483647 w 1661"/>
                <a:gd name="T11" fmla="*/ 2147483647 h 1719"/>
                <a:gd name="T12" fmla="*/ 2147483647 w 1661"/>
                <a:gd name="T13" fmla="*/ 2147483647 h 1719"/>
                <a:gd name="T14" fmla="*/ 2147483647 w 1661"/>
                <a:gd name="T15" fmla="*/ 2147483647 h 1719"/>
                <a:gd name="T16" fmla="*/ 2147483647 w 1661"/>
                <a:gd name="T17" fmla="*/ 2147483647 h 1719"/>
                <a:gd name="T18" fmla="*/ 2147483647 w 1661"/>
                <a:gd name="T19" fmla="*/ 2147483647 h 1719"/>
                <a:gd name="T20" fmla="*/ 2147483647 w 1661"/>
                <a:gd name="T21" fmla="*/ 2147483647 h 1719"/>
                <a:gd name="T22" fmla="*/ 2147483647 w 1661"/>
                <a:gd name="T23" fmla="*/ 2147483647 h 1719"/>
                <a:gd name="T24" fmla="*/ 2147483647 w 1661"/>
                <a:gd name="T25" fmla="*/ 2147483647 h 1719"/>
                <a:gd name="T26" fmla="*/ 2147483647 w 1661"/>
                <a:gd name="T27" fmla="*/ 2147483647 h 1719"/>
                <a:gd name="T28" fmla="*/ 2147483647 w 1661"/>
                <a:gd name="T29" fmla="*/ 2147483647 h 1719"/>
                <a:gd name="T30" fmla="*/ 0 w 1661"/>
                <a:gd name="T31" fmla="*/ 2147483647 h 171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61"/>
                <a:gd name="T49" fmla="*/ 0 h 1719"/>
                <a:gd name="T50" fmla="*/ 1661 w 1661"/>
                <a:gd name="T51" fmla="*/ 1719 h 171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61" h="1719">
                  <a:moveTo>
                    <a:pt x="1660" y="0"/>
                  </a:moveTo>
                  <a:lnTo>
                    <a:pt x="1512" y="72"/>
                  </a:lnTo>
                  <a:lnTo>
                    <a:pt x="1367" y="152"/>
                  </a:lnTo>
                  <a:lnTo>
                    <a:pt x="1227" y="238"/>
                  </a:lnTo>
                  <a:lnTo>
                    <a:pt x="1092" y="331"/>
                  </a:lnTo>
                  <a:lnTo>
                    <a:pt x="962" y="430"/>
                  </a:lnTo>
                  <a:lnTo>
                    <a:pt x="837" y="536"/>
                  </a:lnTo>
                  <a:lnTo>
                    <a:pt x="717" y="648"/>
                  </a:lnTo>
                  <a:lnTo>
                    <a:pt x="604" y="765"/>
                  </a:lnTo>
                  <a:lnTo>
                    <a:pt x="497" y="888"/>
                  </a:lnTo>
                  <a:lnTo>
                    <a:pt x="396" y="1015"/>
                  </a:lnTo>
                  <a:lnTo>
                    <a:pt x="303" y="1148"/>
                  </a:lnTo>
                  <a:lnTo>
                    <a:pt x="216" y="1285"/>
                  </a:lnTo>
                  <a:lnTo>
                    <a:pt x="137" y="1426"/>
                  </a:lnTo>
                  <a:lnTo>
                    <a:pt x="65" y="1570"/>
                  </a:lnTo>
                  <a:lnTo>
                    <a:pt x="0" y="1718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119" name="Text Box 22"/>
            <p:cNvSpPr txBox="1">
              <a:spLocks noChangeArrowheads="1"/>
            </p:cNvSpPr>
            <p:nvPr/>
          </p:nvSpPr>
          <p:spPr bwMode="auto">
            <a:xfrm>
              <a:off x="4687887" y="2654300"/>
              <a:ext cx="309563" cy="582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defTabSz="828675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lnSpc>
                  <a:spcPct val="63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 charset="0"/>
                <a:buNone/>
                <a:defRPr/>
              </a:pPr>
              <a:r>
                <a:rPr lang="en-GB" altLang="en-US" sz="2400" i="1">
                  <a:solidFill>
                    <a:srgbClr val="00B050"/>
                  </a:solidFill>
                  <a:latin typeface="+mn-lt"/>
                  <a:cs typeface="Arial" charset="0"/>
                </a:rPr>
                <a:t>c</a:t>
              </a:r>
            </a:p>
          </p:txBody>
        </p:sp>
        <p:sp>
          <p:nvSpPr>
            <p:cNvPr id="217120" name="Text Box 23"/>
            <p:cNvSpPr txBox="1">
              <a:spLocks noChangeArrowheads="1"/>
            </p:cNvSpPr>
            <p:nvPr/>
          </p:nvSpPr>
          <p:spPr bwMode="auto">
            <a:xfrm>
              <a:off x="6457950" y="2640013"/>
              <a:ext cx="160337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defTabSz="828675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lnSpc>
                  <a:spcPct val="63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 charset="0"/>
                <a:buNone/>
                <a:defRPr/>
              </a:pPr>
              <a:r>
                <a:rPr lang="en-GB" altLang="en-US" sz="2400" i="1">
                  <a:solidFill>
                    <a:srgbClr val="0000FF"/>
                  </a:solidFill>
                  <a:latin typeface="+mn-lt"/>
                  <a:cs typeface="Arial" charset="0"/>
                </a:rPr>
                <a:t>a</a:t>
              </a:r>
            </a:p>
          </p:txBody>
        </p:sp>
        <p:sp>
          <p:nvSpPr>
            <p:cNvPr id="121894" name="Freeform 28"/>
            <p:cNvSpPr>
              <a:spLocks/>
            </p:cNvSpPr>
            <p:nvPr/>
          </p:nvSpPr>
          <p:spPr bwMode="auto">
            <a:xfrm>
              <a:off x="4664075" y="3195638"/>
              <a:ext cx="592137" cy="560387"/>
            </a:xfrm>
            <a:custGeom>
              <a:avLst/>
              <a:gdLst>
                <a:gd name="T0" fmla="*/ 0 w 1814"/>
                <a:gd name="T1" fmla="*/ 0 h 1716"/>
                <a:gd name="T2" fmla="*/ 2147483647 w 1814"/>
                <a:gd name="T3" fmla="*/ 2147483647 h 1716"/>
                <a:gd name="T4" fmla="*/ 2147483647 w 1814"/>
                <a:gd name="T5" fmla="*/ 2147483647 h 1716"/>
                <a:gd name="T6" fmla="*/ 2147483647 w 1814"/>
                <a:gd name="T7" fmla="*/ 2147483647 h 1716"/>
                <a:gd name="T8" fmla="*/ 2147483647 w 1814"/>
                <a:gd name="T9" fmla="*/ 2147483647 h 1716"/>
                <a:gd name="T10" fmla="*/ 2147483647 w 1814"/>
                <a:gd name="T11" fmla="*/ 2147483647 h 1716"/>
                <a:gd name="T12" fmla="*/ 2147483647 w 1814"/>
                <a:gd name="T13" fmla="*/ 2147483647 h 1716"/>
                <a:gd name="T14" fmla="*/ 2147483647 w 1814"/>
                <a:gd name="T15" fmla="*/ 2147483647 h 1716"/>
                <a:gd name="T16" fmla="*/ 2147483647 w 1814"/>
                <a:gd name="T17" fmla="*/ 2147483647 h 1716"/>
                <a:gd name="T18" fmla="*/ 2147483647 w 1814"/>
                <a:gd name="T19" fmla="*/ 2147483647 h 1716"/>
                <a:gd name="T20" fmla="*/ 2147483647 w 1814"/>
                <a:gd name="T21" fmla="*/ 2147483647 h 1716"/>
                <a:gd name="T22" fmla="*/ 2147483647 w 1814"/>
                <a:gd name="T23" fmla="*/ 2147483647 h 1716"/>
                <a:gd name="T24" fmla="*/ 2147483647 w 1814"/>
                <a:gd name="T25" fmla="*/ 2147483647 h 1716"/>
                <a:gd name="T26" fmla="*/ 2147483647 w 1814"/>
                <a:gd name="T27" fmla="*/ 2147483647 h 1716"/>
                <a:gd name="T28" fmla="*/ 2147483647 w 1814"/>
                <a:gd name="T29" fmla="*/ 2147483647 h 1716"/>
                <a:gd name="T30" fmla="*/ 2147483647 w 1814"/>
                <a:gd name="T31" fmla="*/ 2147483647 h 171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814"/>
                <a:gd name="T49" fmla="*/ 0 h 1716"/>
                <a:gd name="T50" fmla="*/ 1814 w 1814"/>
                <a:gd name="T51" fmla="*/ 1716 h 171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814" h="1716">
                  <a:moveTo>
                    <a:pt x="0" y="0"/>
                  </a:moveTo>
                  <a:lnTo>
                    <a:pt x="72" y="153"/>
                  </a:lnTo>
                  <a:lnTo>
                    <a:pt x="152" y="301"/>
                  </a:lnTo>
                  <a:lnTo>
                    <a:pt x="240" y="446"/>
                  </a:lnTo>
                  <a:lnTo>
                    <a:pt x="336" y="586"/>
                  </a:lnTo>
                  <a:lnTo>
                    <a:pt x="439" y="721"/>
                  </a:lnTo>
                  <a:lnTo>
                    <a:pt x="550" y="850"/>
                  </a:lnTo>
                  <a:lnTo>
                    <a:pt x="667" y="974"/>
                  </a:lnTo>
                  <a:lnTo>
                    <a:pt x="792" y="1091"/>
                  </a:lnTo>
                  <a:lnTo>
                    <a:pt x="922" y="1202"/>
                  </a:lnTo>
                  <a:lnTo>
                    <a:pt x="1058" y="1306"/>
                  </a:lnTo>
                  <a:lnTo>
                    <a:pt x="1200" y="1403"/>
                  </a:lnTo>
                  <a:lnTo>
                    <a:pt x="1346" y="1492"/>
                  </a:lnTo>
                  <a:lnTo>
                    <a:pt x="1498" y="1574"/>
                  </a:lnTo>
                  <a:lnTo>
                    <a:pt x="1653" y="1648"/>
                  </a:lnTo>
                  <a:lnTo>
                    <a:pt x="1813" y="1715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125" name="Text Box 30"/>
            <p:cNvSpPr txBox="1">
              <a:spLocks noChangeArrowheads="1"/>
            </p:cNvSpPr>
            <p:nvPr/>
          </p:nvSpPr>
          <p:spPr bwMode="auto">
            <a:xfrm>
              <a:off x="5592762" y="1893888"/>
              <a:ext cx="260350" cy="506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defTabSz="828675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lnSpc>
                  <a:spcPct val="63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 charset="0"/>
                <a:buNone/>
                <a:defRPr/>
              </a:pPr>
              <a:r>
                <a:rPr lang="en-GB" altLang="en-US" sz="2400" i="1">
                  <a:solidFill>
                    <a:srgbClr val="00B050"/>
                  </a:solidFill>
                  <a:latin typeface="+mn-lt"/>
                  <a:cs typeface="Arial" charset="0"/>
                </a:rPr>
                <a:t>d</a:t>
              </a:r>
            </a:p>
          </p:txBody>
        </p:sp>
        <p:sp>
          <p:nvSpPr>
            <p:cNvPr id="121896" name="Freeform 32"/>
            <p:cNvSpPr>
              <a:spLocks/>
            </p:cNvSpPr>
            <p:nvPr/>
          </p:nvSpPr>
          <p:spPr bwMode="auto">
            <a:xfrm>
              <a:off x="4767262" y="4287838"/>
              <a:ext cx="542925" cy="561975"/>
            </a:xfrm>
            <a:custGeom>
              <a:avLst/>
              <a:gdLst>
                <a:gd name="T0" fmla="*/ 2147483647 w 1661"/>
                <a:gd name="T1" fmla="*/ 0 h 1719"/>
                <a:gd name="T2" fmla="*/ 2147483647 w 1661"/>
                <a:gd name="T3" fmla="*/ 2147483647 h 1719"/>
                <a:gd name="T4" fmla="*/ 2147483647 w 1661"/>
                <a:gd name="T5" fmla="*/ 2147483647 h 1719"/>
                <a:gd name="T6" fmla="*/ 2147483647 w 1661"/>
                <a:gd name="T7" fmla="*/ 2147483647 h 1719"/>
                <a:gd name="T8" fmla="*/ 2147483647 w 1661"/>
                <a:gd name="T9" fmla="*/ 2147483647 h 1719"/>
                <a:gd name="T10" fmla="*/ 2147483647 w 1661"/>
                <a:gd name="T11" fmla="*/ 2147483647 h 1719"/>
                <a:gd name="T12" fmla="*/ 2147483647 w 1661"/>
                <a:gd name="T13" fmla="*/ 2147483647 h 1719"/>
                <a:gd name="T14" fmla="*/ 2147483647 w 1661"/>
                <a:gd name="T15" fmla="*/ 2147483647 h 1719"/>
                <a:gd name="T16" fmla="*/ 2147483647 w 1661"/>
                <a:gd name="T17" fmla="*/ 2147483647 h 1719"/>
                <a:gd name="T18" fmla="*/ 2147483647 w 1661"/>
                <a:gd name="T19" fmla="*/ 2147483647 h 1719"/>
                <a:gd name="T20" fmla="*/ 2147483647 w 1661"/>
                <a:gd name="T21" fmla="*/ 2147483647 h 1719"/>
                <a:gd name="T22" fmla="*/ 2147483647 w 1661"/>
                <a:gd name="T23" fmla="*/ 2147483647 h 1719"/>
                <a:gd name="T24" fmla="*/ 2147483647 w 1661"/>
                <a:gd name="T25" fmla="*/ 2147483647 h 1719"/>
                <a:gd name="T26" fmla="*/ 2147483647 w 1661"/>
                <a:gd name="T27" fmla="*/ 2147483647 h 1719"/>
                <a:gd name="T28" fmla="*/ 2147483647 w 1661"/>
                <a:gd name="T29" fmla="*/ 2147483647 h 1719"/>
                <a:gd name="T30" fmla="*/ 0 w 1661"/>
                <a:gd name="T31" fmla="*/ 2147483647 h 171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61"/>
                <a:gd name="T49" fmla="*/ 0 h 1719"/>
                <a:gd name="T50" fmla="*/ 1661 w 1661"/>
                <a:gd name="T51" fmla="*/ 1719 h 171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61" h="1719">
                  <a:moveTo>
                    <a:pt x="1660" y="0"/>
                  </a:moveTo>
                  <a:lnTo>
                    <a:pt x="1512" y="72"/>
                  </a:lnTo>
                  <a:lnTo>
                    <a:pt x="1367" y="152"/>
                  </a:lnTo>
                  <a:lnTo>
                    <a:pt x="1227" y="238"/>
                  </a:lnTo>
                  <a:lnTo>
                    <a:pt x="1092" y="331"/>
                  </a:lnTo>
                  <a:lnTo>
                    <a:pt x="962" y="430"/>
                  </a:lnTo>
                  <a:lnTo>
                    <a:pt x="837" y="536"/>
                  </a:lnTo>
                  <a:lnTo>
                    <a:pt x="717" y="648"/>
                  </a:lnTo>
                  <a:lnTo>
                    <a:pt x="604" y="765"/>
                  </a:lnTo>
                  <a:lnTo>
                    <a:pt x="497" y="888"/>
                  </a:lnTo>
                  <a:lnTo>
                    <a:pt x="396" y="1015"/>
                  </a:lnTo>
                  <a:lnTo>
                    <a:pt x="303" y="1148"/>
                  </a:lnTo>
                  <a:lnTo>
                    <a:pt x="216" y="1285"/>
                  </a:lnTo>
                  <a:lnTo>
                    <a:pt x="137" y="1426"/>
                  </a:lnTo>
                  <a:lnTo>
                    <a:pt x="65" y="1570"/>
                  </a:lnTo>
                  <a:lnTo>
                    <a:pt x="0" y="1718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97" name="Freeform 33"/>
            <p:cNvSpPr>
              <a:spLocks/>
            </p:cNvSpPr>
            <p:nvPr/>
          </p:nvSpPr>
          <p:spPr bwMode="auto">
            <a:xfrm>
              <a:off x="6323012" y="5551488"/>
              <a:ext cx="466725" cy="566737"/>
            </a:xfrm>
            <a:custGeom>
              <a:avLst/>
              <a:gdLst>
                <a:gd name="T0" fmla="*/ 0 w 1427"/>
                <a:gd name="T1" fmla="*/ 2147483647 h 1737"/>
                <a:gd name="T2" fmla="*/ 2147483647 w 1427"/>
                <a:gd name="T3" fmla="*/ 2147483647 h 1737"/>
                <a:gd name="T4" fmla="*/ 2147483647 w 1427"/>
                <a:gd name="T5" fmla="*/ 2147483647 h 1737"/>
                <a:gd name="T6" fmla="*/ 2147483647 w 1427"/>
                <a:gd name="T7" fmla="*/ 2147483647 h 1737"/>
                <a:gd name="T8" fmla="*/ 2147483647 w 1427"/>
                <a:gd name="T9" fmla="*/ 2147483647 h 1737"/>
                <a:gd name="T10" fmla="*/ 2147483647 w 1427"/>
                <a:gd name="T11" fmla="*/ 2147483647 h 1737"/>
                <a:gd name="T12" fmla="*/ 2147483647 w 1427"/>
                <a:gd name="T13" fmla="*/ 2147483647 h 1737"/>
                <a:gd name="T14" fmla="*/ 2147483647 w 1427"/>
                <a:gd name="T15" fmla="*/ 2147483647 h 1737"/>
                <a:gd name="T16" fmla="*/ 2147483647 w 1427"/>
                <a:gd name="T17" fmla="*/ 2147483647 h 1737"/>
                <a:gd name="T18" fmla="*/ 2147483647 w 1427"/>
                <a:gd name="T19" fmla="*/ 2147483647 h 1737"/>
                <a:gd name="T20" fmla="*/ 2147483647 w 1427"/>
                <a:gd name="T21" fmla="*/ 2147483647 h 1737"/>
                <a:gd name="T22" fmla="*/ 2147483647 w 1427"/>
                <a:gd name="T23" fmla="*/ 2147483647 h 1737"/>
                <a:gd name="T24" fmla="*/ 2147483647 w 1427"/>
                <a:gd name="T25" fmla="*/ 2147483647 h 1737"/>
                <a:gd name="T26" fmla="*/ 2147483647 w 1427"/>
                <a:gd name="T27" fmla="*/ 2147483647 h 1737"/>
                <a:gd name="T28" fmla="*/ 2147483647 w 1427"/>
                <a:gd name="T29" fmla="*/ 2147483647 h 1737"/>
                <a:gd name="T30" fmla="*/ 2147483647 w 1427"/>
                <a:gd name="T31" fmla="*/ 0 h 173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427"/>
                <a:gd name="T49" fmla="*/ 0 h 1737"/>
                <a:gd name="T50" fmla="*/ 1427 w 1427"/>
                <a:gd name="T51" fmla="*/ 1737 h 173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427" h="1737">
                  <a:moveTo>
                    <a:pt x="0" y="1736"/>
                  </a:moveTo>
                  <a:lnTo>
                    <a:pt x="132" y="1655"/>
                  </a:lnTo>
                  <a:lnTo>
                    <a:pt x="259" y="1568"/>
                  </a:lnTo>
                  <a:lnTo>
                    <a:pt x="382" y="1475"/>
                  </a:lnTo>
                  <a:lnTo>
                    <a:pt x="501" y="1377"/>
                  </a:lnTo>
                  <a:lnTo>
                    <a:pt x="614" y="1273"/>
                  </a:lnTo>
                  <a:lnTo>
                    <a:pt x="722" y="1164"/>
                  </a:lnTo>
                  <a:lnTo>
                    <a:pt x="825" y="1050"/>
                  </a:lnTo>
                  <a:lnTo>
                    <a:pt x="922" y="932"/>
                  </a:lnTo>
                  <a:lnTo>
                    <a:pt x="1013" y="810"/>
                  </a:lnTo>
                  <a:lnTo>
                    <a:pt x="1098" y="683"/>
                  </a:lnTo>
                  <a:lnTo>
                    <a:pt x="1177" y="553"/>
                  </a:lnTo>
                  <a:lnTo>
                    <a:pt x="1249" y="419"/>
                  </a:lnTo>
                  <a:lnTo>
                    <a:pt x="1315" y="282"/>
                  </a:lnTo>
                  <a:lnTo>
                    <a:pt x="1374" y="142"/>
                  </a:lnTo>
                  <a:lnTo>
                    <a:pt x="1426" y="0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128" name="Text Box 34"/>
            <p:cNvSpPr txBox="1">
              <a:spLocks noChangeArrowheads="1"/>
            </p:cNvSpPr>
            <p:nvPr/>
          </p:nvSpPr>
          <p:spPr bwMode="auto">
            <a:xfrm>
              <a:off x="4802187" y="5092700"/>
              <a:ext cx="309563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defTabSz="828675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lnSpc>
                  <a:spcPct val="63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 charset="0"/>
                <a:buNone/>
                <a:defRPr/>
              </a:pPr>
              <a:r>
                <a:rPr lang="en-GB" altLang="en-US" sz="2400" i="1">
                  <a:solidFill>
                    <a:srgbClr val="0000FF"/>
                  </a:solidFill>
                  <a:latin typeface="+mn-lt"/>
                  <a:cs typeface="Arial" charset="0"/>
                </a:rPr>
                <a:t>h</a:t>
              </a:r>
            </a:p>
          </p:txBody>
        </p:sp>
        <p:sp>
          <p:nvSpPr>
            <p:cNvPr id="217129" name="Text Box 35"/>
            <p:cNvSpPr txBox="1">
              <a:spLocks noChangeArrowheads="1"/>
            </p:cNvSpPr>
            <p:nvPr/>
          </p:nvSpPr>
          <p:spPr bwMode="auto">
            <a:xfrm>
              <a:off x="6551612" y="4995863"/>
              <a:ext cx="18097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defTabSz="828675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lnSpc>
                  <a:spcPct val="63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 charset="0"/>
                <a:buNone/>
                <a:defRPr/>
              </a:pPr>
              <a:r>
                <a:rPr lang="en-GB" altLang="en-US" sz="2400" i="1">
                  <a:solidFill>
                    <a:srgbClr val="0000FF"/>
                  </a:solidFill>
                  <a:latin typeface="+mn-lt"/>
                  <a:cs typeface="Arial" charset="0"/>
                </a:rPr>
                <a:t>f</a:t>
              </a:r>
            </a:p>
          </p:txBody>
        </p:sp>
        <p:sp>
          <p:nvSpPr>
            <p:cNvPr id="217130" name="Text Box 36"/>
            <p:cNvSpPr txBox="1">
              <a:spLocks noChangeArrowheads="1"/>
            </p:cNvSpPr>
            <p:nvPr/>
          </p:nvSpPr>
          <p:spPr bwMode="auto">
            <a:xfrm>
              <a:off x="5697537" y="5921375"/>
              <a:ext cx="155575" cy="439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defTabSz="828675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lnSpc>
                  <a:spcPct val="63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 charset="0"/>
                <a:buNone/>
                <a:defRPr/>
              </a:pPr>
              <a:r>
                <a:rPr lang="en-GB" altLang="en-US" sz="2400" i="1">
                  <a:solidFill>
                    <a:srgbClr val="0000FF"/>
                  </a:solidFill>
                  <a:latin typeface="+mn-lt"/>
                  <a:cs typeface="Arial" charset="0"/>
                </a:rPr>
                <a:t>g</a:t>
              </a:r>
            </a:p>
          </p:txBody>
        </p:sp>
        <p:sp>
          <p:nvSpPr>
            <p:cNvPr id="121901" name="Freeform 40"/>
            <p:cNvSpPr>
              <a:spLocks/>
            </p:cNvSpPr>
            <p:nvPr/>
          </p:nvSpPr>
          <p:spPr bwMode="auto">
            <a:xfrm>
              <a:off x="4799012" y="5676900"/>
              <a:ext cx="573088" cy="517525"/>
            </a:xfrm>
            <a:custGeom>
              <a:avLst/>
              <a:gdLst>
                <a:gd name="T0" fmla="*/ 0 w 1754"/>
                <a:gd name="T1" fmla="*/ 0 h 1586"/>
                <a:gd name="T2" fmla="*/ 2147483647 w 1754"/>
                <a:gd name="T3" fmla="*/ 2147483647 h 1586"/>
                <a:gd name="T4" fmla="*/ 2147483647 w 1754"/>
                <a:gd name="T5" fmla="*/ 2147483647 h 1586"/>
                <a:gd name="T6" fmla="*/ 2147483647 w 1754"/>
                <a:gd name="T7" fmla="*/ 2147483647 h 1586"/>
                <a:gd name="T8" fmla="*/ 2147483647 w 1754"/>
                <a:gd name="T9" fmla="*/ 2147483647 h 1586"/>
                <a:gd name="T10" fmla="*/ 2147483647 w 1754"/>
                <a:gd name="T11" fmla="*/ 2147483647 h 1586"/>
                <a:gd name="T12" fmla="*/ 2147483647 w 1754"/>
                <a:gd name="T13" fmla="*/ 2147483647 h 1586"/>
                <a:gd name="T14" fmla="*/ 2147483647 w 1754"/>
                <a:gd name="T15" fmla="*/ 2147483647 h 1586"/>
                <a:gd name="T16" fmla="*/ 2147483647 w 1754"/>
                <a:gd name="T17" fmla="*/ 2147483647 h 1586"/>
                <a:gd name="T18" fmla="*/ 2147483647 w 1754"/>
                <a:gd name="T19" fmla="*/ 2147483647 h 1586"/>
                <a:gd name="T20" fmla="*/ 2147483647 w 1754"/>
                <a:gd name="T21" fmla="*/ 2147483647 h 1586"/>
                <a:gd name="T22" fmla="*/ 2147483647 w 1754"/>
                <a:gd name="T23" fmla="*/ 2147483647 h 1586"/>
                <a:gd name="T24" fmla="*/ 2147483647 w 1754"/>
                <a:gd name="T25" fmla="*/ 2147483647 h 1586"/>
                <a:gd name="T26" fmla="*/ 2147483647 w 1754"/>
                <a:gd name="T27" fmla="*/ 2147483647 h 1586"/>
                <a:gd name="T28" fmla="*/ 2147483647 w 1754"/>
                <a:gd name="T29" fmla="*/ 2147483647 h 1586"/>
                <a:gd name="T30" fmla="*/ 2147483647 w 1754"/>
                <a:gd name="T31" fmla="*/ 2147483647 h 158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754"/>
                <a:gd name="T49" fmla="*/ 0 h 1586"/>
                <a:gd name="T50" fmla="*/ 1754 w 1754"/>
                <a:gd name="T51" fmla="*/ 1586 h 158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754" h="1586">
                  <a:moveTo>
                    <a:pt x="0" y="0"/>
                  </a:moveTo>
                  <a:lnTo>
                    <a:pt x="75" y="141"/>
                  </a:lnTo>
                  <a:lnTo>
                    <a:pt x="156" y="278"/>
                  </a:lnTo>
                  <a:lnTo>
                    <a:pt x="244" y="412"/>
                  </a:lnTo>
                  <a:lnTo>
                    <a:pt x="339" y="540"/>
                  </a:lnTo>
                  <a:lnTo>
                    <a:pt x="441" y="665"/>
                  </a:lnTo>
                  <a:lnTo>
                    <a:pt x="549" y="784"/>
                  </a:lnTo>
                  <a:lnTo>
                    <a:pt x="663" y="897"/>
                  </a:lnTo>
                  <a:lnTo>
                    <a:pt x="782" y="1006"/>
                  </a:lnTo>
                  <a:lnTo>
                    <a:pt x="907" y="1108"/>
                  </a:lnTo>
                  <a:lnTo>
                    <a:pt x="1037" y="1204"/>
                  </a:lnTo>
                  <a:lnTo>
                    <a:pt x="1172" y="1294"/>
                  </a:lnTo>
                  <a:lnTo>
                    <a:pt x="1312" y="1377"/>
                  </a:lnTo>
                  <a:lnTo>
                    <a:pt x="1455" y="1453"/>
                  </a:lnTo>
                  <a:lnTo>
                    <a:pt x="1602" y="1522"/>
                  </a:lnTo>
                  <a:lnTo>
                    <a:pt x="1753" y="1585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136" name="Text Box 42"/>
            <p:cNvSpPr txBox="1">
              <a:spLocks noChangeArrowheads="1"/>
            </p:cNvSpPr>
            <p:nvPr/>
          </p:nvSpPr>
          <p:spPr bwMode="auto">
            <a:xfrm>
              <a:off x="5697537" y="4287838"/>
              <a:ext cx="260350" cy="506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defTabSz="828675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lnSpc>
                  <a:spcPct val="63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 charset="0"/>
                <a:buNone/>
                <a:defRPr/>
              </a:pPr>
              <a:r>
                <a:rPr lang="en-GB" altLang="en-US" sz="2400" i="1" dirty="0">
                  <a:solidFill>
                    <a:srgbClr val="00B050"/>
                  </a:solidFill>
                  <a:latin typeface="+mn-lt"/>
                  <a:cs typeface="Arial" charset="0"/>
                </a:rPr>
                <a:t>e</a:t>
              </a:r>
            </a:p>
          </p:txBody>
        </p:sp>
        <p:sp>
          <p:nvSpPr>
            <p:cNvPr id="217139" name="Text Box 36"/>
            <p:cNvSpPr txBox="1">
              <a:spLocks noChangeArrowheads="1"/>
            </p:cNvSpPr>
            <p:nvPr/>
          </p:nvSpPr>
          <p:spPr bwMode="auto">
            <a:xfrm>
              <a:off x="5645150" y="3519488"/>
              <a:ext cx="155575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defTabSz="828675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lnSpc>
                  <a:spcPct val="63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 charset="0"/>
                <a:buNone/>
                <a:defRPr/>
              </a:pPr>
              <a:r>
                <a:rPr lang="en-GB" altLang="en-US" sz="2400" i="1" dirty="0">
                  <a:solidFill>
                    <a:srgbClr val="00B050"/>
                  </a:solidFill>
                  <a:latin typeface="+mn-lt"/>
                  <a:cs typeface="Arial" charset="0"/>
                </a:rPr>
                <a:t>b</a:t>
              </a:r>
            </a:p>
          </p:txBody>
        </p:sp>
        <p:cxnSp>
          <p:nvCxnSpPr>
            <p:cNvPr id="121904" name="Straight Connector 4"/>
            <p:cNvCxnSpPr>
              <a:cxnSpLocks noChangeShapeType="1"/>
            </p:cNvCxnSpPr>
            <p:nvPr/>
          </p:nvCxnSpPr>
          <p:spPr bwMode="auto">
            <a:xfrm>
              <a:off x="6218237" y="3686829"/>
              <a:ext cx="0" cy="615950"/>
            </a:xfrm>
            <a:prstGeom prst="line">
              <a:avLst/>
            </a:prstGeom>
            <a:noFill/>
            <a:ln w="34925">
              <a:solidFill>
                <a:srgbClr val="FF0000"/>
              </a:solidFill>
              <a:miter lim="800000"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1905" name="Straight Connector 62"/>
            <p:cNvCxnSpPr>
              <a:cxnSpLocks noChangeShapeType="1"/>
            </p:cNvCxnSpPr>
            <p:nvPr/>
          </p:nvCxnSpPr>
          <p:spPr bwMode="auto">
            <a:xfrm>
              <a:off x="6678612" y="3143904"/>
              <a:ext cx="39688" cy="1692275"/>
            </a:xfrm>
            <a:prstGeom prst="line">
              <a:avLst/>
            </a:prstGeom>
            <a:noFill/>
            <a:ln w="34925">
              <a:solidFill>
                <a:srgbClr val="FF0000"/>
              </a:solidFill>
              <a:miter lim="800000"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1910" name="TextBox 63"/>
            <p:cNvSpPr txBox="1">
              <a:spLocks noChangeArrowheads="1"/>
            </p:cNvSpPr>
            <p:nvPr/>
          </p:nvSpPr>
          <p:spPr bwMode="auto">
            <a:xfrm>
              <a:off x="6218237" y="1752600"/>
              <a:ext cx="317500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GB" sz="3200" dirty="0">
                  <a:latin typeface="Times New Roman" charset="0"/>
                  <a:cs typeface="Times New Roman" charset="0"/>
                </a:rPr>
                <a:t>●</a:t>
              </a:r>
              <a:endParaRPr lang="en-GB" sz="3200" dirty="0"/>
            </a:p>
          </p:txBody>
        </p:sp>
        <p:sp>
          <p:nvSpPr>
            <p:cNvPr id="121911" name="TextBox 64"/>
            <p:cNvSpPr txBox="1">
              <a:spLocks noChangeArrowheads="1"/>
            </p:cNvSpPr>
            <p:nvPr/>
          </p:nvSpPr>
          <p:spPr bwMode="auto">
            <a:xfrm>
              <a:off x="4765675" y="4175125"/>
              <a:ext cx="317500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GB" sz="3200" dirty="0">
                  <a:latin typeface="Times New Roman" charset="0"/>
                  <a:cs typeface="Times New Roman" charset="0"/>
                </a:rPr>
                <a:t>●</a:t>
              </a:r>
              <a:endParaRPr lang="en-GB" sz="32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828800" y="1769690"/>
            <a:ext cx="2249487" cy="4613275"/>
            <a:chOff x="1828800" y="1769690"/>
            <a:chExt cx="2249487" cy="4613275"/>
          </a:xfrm>
        </p:grpSpPr>
        <p:sp>
          <p:nvSpPr>
            <p:cNvPr id="121864" name="Freeform 25"/>
            <p:cNvSpPr>
              <a:spLocks/>
            </p:cNvSpPr>
            <p:nvPr/>
          </p:nvSpPr>
          <p:spPr bwMode="auto">
            <a:xfrm>
              <a:off x="2468562" y="1774452"/>
              <a:ext cx="850900" cy="100013"/>
            </a:xfrm>
            <a:custGeom>
              <a:avLst/>
              <a:gdLst>
                <a:gd name="T0" fmla="*/ 2147483647 w 2604"/>
                <a:gd name="T1" fmla="*/ 2147483647 h 305"/>
                <a:gd name="T2" fmla="*/ 2147483647 w 2604"/>
                <a:gd name="T3" fmla="*/ 2147483647 h 305"/>
                <a:gd name="T4" fmla="*/ 2147483647 w 2604"/>
                <a:gd name="T5" fmla="*/ 2147483647 h 305"/>
                <a:gd name="T6" fmla="*/ 2147483647 w 2604"/>
                <a:gd name="T7" fmla="*/ 2147483647 h 305"/>
                <a:gd name="T8" fmla="*/ 2147483647 w 2604"/>
                <a:gd name="T9" fmla="*/ 2147483647 h 305"/>
                <a:gd name="T10" fmla="*/ 2147483647 w 2604"/>
                <a:gd name="T11" fmla="*/ 2147483647 h 305"/>
                <a:gd name="T12" fmla="*/ 2147483647 w 2604"/>
                <a:gd name="T13" fmla="*/ 2147483647 h 305"/>
                <a:gd name="T14" fmla="*/ 2147483647 w 2604"/>
                <a:gd name="T15" fmla="*/ 0 h 305"/>
                <a:gd name="T16" fmla="*/ 2147483647 w 2604"/>
                <a:gd name="T17" fmla="*/ 2147483647 h 305"/>
                <a:gd name="T18" fmla="*/ 2147483647 w 2604"/>
                <a:gd name="T19" fmla="*/ 2147483647 h 305"/>
                <a:gd name="T20" fmla="*/ 2147483647 w 2604"/>
                <a:gd name="T21" fmla="*/ 2147483647 h 305"/>
                <a:gd name="T22" fmla="*/ 2147483647 w 2604"/>
                <a:gd name="T23" fmla="*/ 2147483647 h 305"/>
                <a:gd name="T24" fmla="*/ 2147483647 w 2604"/>
                <a:gd name="T25" fmla="*/ 2147483647 h 305"/>
                <a:gd name="T26" fmla="*/ 2147483647 w 2604"/>
                <a:gd name="T27" fmla="*/ 2147483647 h 305"/>
                <a:gd name="T28" fmla="*/ 2147483647 w 2604"/>
                <a:gd name="T29" fmla="*/ 2147483647 h 305"/>
                <a:gd name="T30" fmla="*/ 0 w 2604"/>
                <a:gd name="T31" fmla="*/ 2147483647 h 30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604"/>
                <a:gd name="T49" fmla="*/ 0 h 305"/>
                <a:gd name="T50" fmla="*/ 2604 w 2604"/>
                <a:gd name="T51" fmla="*/ 305 h 30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604" h="305">
                  <a:moveTo>
                    <a:pt x="2603" y="219"/>
                  </a:moveTo>
                  <a:lnTo>
                    <a:pt x="2435" y="160"/>
                  </a:lnTo>
                  <a:lnTo>
                    <a:pt x="2264" y="111"/>
                  </a:lnTo>
                  <a:lnTo>
                    <a:pt x="2090" y="70"/>
                  </a:lnTo>
                  <a:lnTo>
                    <a:pt x="1915" y="39"/>
                  </a:lnTo>
                  <a:lnTo>
                    <a:pt x="1738" y="16"/>
                  </a:lnTo>
                  <a:lnTo>
                    <a:pt x="1560" y="4"/>
                  </a:lnTo>
                  <a:lnTo>
                    <a:pt x="1382" y="0"/>
                  </a:lnTo>
                  <a:lnTo>
                    <a:pt x="1203" y="6"/>
                  </a:lnTo>
                  <a:lnTo>
                    <a:pt x="1025" y="21"/>
                  </a:lnTo>
                  <a:lnTo>
                    <a:pt x="849" y="46"/>
                  </a:lnTo>
                  <a:lnTo>
                    <a:pt x="674" y="79"/>
                  </a:lnTo>
                  <a:lnTo>
                    <a:pt x="501" y="122"/>
                  </a:lnTo>
                  <a:lnTo>
                    <a:pt x="330" y="174"/>
                  </a:lnTo>
                  <a:lnTo>
                    <a:pt x="163" y="235"/>
                  </a:lnTo>
                  <a:lnTo>
                    <a:pt x="0" y="304"/>
                  </a:lnTo>
                </a:path>
              </a:pathLst>
            </a:custGeom>
            <a:noFill/>
            <a:ln w="36720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65" name="Freeform 38"/>
            <p:cNvSpPr>
              <a:spLocks/>
            </p:cNvSpPr>
            <p:nvPr/>
          </p:nvSpPr>
          <p:spPr bwMode="auto">
            <a:xfrm>
              <a:off x="3992562" y="4817690"/>
              <a:ext cx="85725" cy="722312"/>
            </a:xfrm>
            <a:custGeom>
              <a:avLst/>
              <a:gdLst>
                <a:gd name="T0" fmla="*/ 2147483647 w 266"/>
                <a:gd name="T1" fmla="*/ 2147483647 h 2212"/>
                <a:gd name="T2" fmla="*/ 2147483647 w 266"/>
                <a:gd name="T3" fmla="*/ 2147483647 h 2212"/>
                <a:gd name="T4" fmla="*/ 2147483647 w 266"/>
                <a:gd name="T5" fmla="*/ 2147483647 h 2212"/>
                <a:gd name="T6" fmla="*/ 2147483647 w 266"/>
                <a:gd name="T7" fmla="*/ 2147483647 h 2212"/>
                <a:gd name="T8" fmla="*/ 2147483647 w 266"/>
                <a:gd name="T9" fmla="*/ 2147483647 h 2212"/>
                <a:gd name="T10" fmla="*/ 2147483647 w 266"/>
                <a:gd name="T11" fmla="*/ 2147483647 h 2212"/>
                <a:gd name="T12" fmla="*/ 2147483647 w 266"/>
                <a:gd name="T13" fmla="*/ 2147483647 h 2212"/>
                <a:gd name="T14" fmla="*/ 2147483647 w 266"/>
                <a:gd name="T15" fmla="*/ 2147483647 h 2212"/>
                <a:gd name="T16" fmla="*/ 2147483647 w 266"/>
                <a:gd name="T17" fmla="*/ 2147483647 h 2212"/>
                <a:gd name="T18" fmla="*/ 2147483647 w 266"/>
                <a:gd name="T19" fmla="*/ 2147483647 h 2212"/>
                <a:gd name="T20" fmla="*/ 2147483647 w 266"/>
                <a:gd name="T21" fmla="*/ 2147483647 h 2212"/>
                <a:gd name="T22" fmla="*/ 2147483647 w 266"/>
                <a:gd name="T23" fmla="*/ 2147483647 h 2212"/>
                <a:gd name="T24" fmla="*/ 2147483647 w 266"/>
                <a:gd name="T25" fmla="*/ 2147483647 h 2212"/>
                <a:gd name="T26" fmla="*/ 2147483647 w 266"/>
                <a:gd name="T27" fmla="*/ 2147483647 h 2212"/>
                <a:gd name="T28" fmla="*/ 2147483647 w 266"/>
                <a:gd name="T29" fmla="*/ 2147483647 h 2212"/>
                <a:gd name="T30" fmla="*/ 0 w 266"/>
                <a:gd name="T31" fmla="*/ 0 h 221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66"/>
                <a:gd name="T49" fmla="*/ 0 h 2212"/>
                <a:gd name="T50" fmla="*/ 266 w 266"/>
                <a:gd name="T51" fmla="*/ 2212 h 221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66" h="2212">
                  <a:moveTo>
                    <a:pt x="113" y="2211"/>
                  </a:moveTo>
                  <a:lnTo>
                    <a:pt x="157" y="2066"/>
                  </a:lnTo>
                  <a:lnTo>
                    <a:pt x="193" y="1920"/>
                  </a:lnTo>
                  <a:lnTo>
                    <a:pt x="222" y="1772"/>
                  </a:lnTo>
                  <a:lnTo>
                    <a:pt x="244" y="1622"/>
                  </a:lnTo>
                  <a:lnTo>
                    <a:pt x="258" y="1472"/>
                  </a:lnTo>
                  <a:lnTo>
                    <a:pt x="265" y="1322"/>
                  </a:lnTo>
                  <a:lnTo>
                    <a:pt x="265" y="1171"/>
                  </a:lnTo>
                  <a:lnTo>
                    <a:pt x="257" y="1020"/>
                  </a:lnTo>
                  <a:lnTo>
                    <a:pt x="242" y="870"/>
                  </a:lnTo>
                  <a:lnTo>
                    <a:pt x="220" y="721"/>
                  </a:lnTo>
                  <a:lnTo>
                    <a:pt x="190" y="573"/>
                  </a:lnTo>
                  <a:lnTo>
                    <a:pt x="153" y="427"/>
                  </a:lnTo>
                  <a:lnTo>
                    <a:pt x="109" y="282"/>
                  </a:lnTo>
                  <a:lnTo>
                    <a:pt x="58" y="139"/>
                  </a:lnTo>
                  <a:lnTo>
                    <a:pt x="0" y="0"/>
                  </a:lnTo>
                </a:path>
              </a:pathLst>
            </a:custGeom>
            <a:noFill/>
            <a:ln w="36720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66" name="Freeform 39"/>
            <p:cNvSpPr>
              <a:spLocks/>
            </p:cNvSpPr>
            <p:nvPr/>
          </p:nvSpPr>
          <p:spPr bwMode="auto">
            <a:xfrm>
              <a:off x="2633662" y="6171827"/>
              <a:ext cx="863600" cy="103188"/>
            </a:xfrm>
            <a:custGeom>
              <a:avLst/>
              <a:gdLst>
                <a:gd name="T0" fmla="*/ 0 w 2646"/>
                <a:gd name="T1" fmla="*/ 2147483647 h 312"/>
                <a:gd name="T2" fmla="*/ 2147483647 w 2646"/>
                <a:gd name="T3" fmla="*/ 2147483647 h 312"/>
                <a:gd name="T4" fmla="*/ 2147483647 w 2646"/>
                <a:gd name="T5" fmla="*/ 2147483647 h 312"/>
                <a:gd name="T6" fmla="*/ 2147483647 w 2646"/>
                <a:gd name="T7" fmla="*/ 2147483647 h 312"/>
                <a:gd name="T8" fmla="*/ 2147483647 w 2646"/>
                <a:gd name="T9" fmla="*/ 2147483647 h 312"/>
                <a:gd name="T10" fmla="*/ 2147483647 w 2646"/>
                <a:gd name="T11" fmla="*/ 2147483647 h 312"/>
                <a:gd name="T12" fmla="*/ 2147483647 w 2646"/>
                <a:gd name="T13" fmla="*/ 2147483647 h 312"/>
                <a:gd name="T14" fmla="*/ 2147483647 w 2646"/>
                <a:gd name="T15" fmla="*/ 2147483647 h 312"/>
                <a:gd name="T16" fmla="*/ 2147483647 w 2646"/>
                <a:gd name="T17" fmla="*/ 2147483647 h 312"/>
                <a:gd name="T18" fmla="*/ 2147483647 w 2646"/>
                <a:gd name="T19" fmla="*/ 2147483647 h 312"/>
                <a:gd name="T20" fmla="*/ 2147483647 w 2646"/>
                <a:gd name="T21" fmla="*/ 2147483647 h 312"/>
                <a:gd name="T22" fmla="*/ 2147483647 w 2646"/>
                <a:gd name="T23" fmla="*/ 2147483647 h 312"/>
                <a:gd name="T24" fmla="*/ 2147483647 w 2646"/>
                <a:gd name="T25" fmla="*/ 2147483647 h 312"/>
                <a:gd name="T26" fmla="*/ 2147483647 w 2646"/>
                <a:gd name="T27" fmla="*/ 2147483647 h 312"/>
                <a:gd name="T28" fmla="*/ 2147483647 w 2646"/>
                <a:gd name="T29" fmla="*/ 2147483647 h 312"/>
                <a:gd name="T30" fmla="*/ 2147483647 w 2646"/>
                <a:gd name="T31" fmla="*/ 0 h 31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646"/>
                <a:gd name="T49" fmla="*/ 0 h 312"/>
                <a:gd name="T50" fmla="*/ 2646 w 2646"/>
                <a:gd name="T51" fmla="*/ 312 h 31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646" h="312">
                  <a:moveTo>
                    <a:pt x="0" y="81"/>
                  </a:moveTo>
                  <a:lnTo>
                    <a:pt x="170" y="142"/>
                  </a:lnTo>
                  <a:lnTo>
                    <a:pt x="343" y="194"/>
                  </a:lnTo>
                  <a:lnTo>
                    <a:pt x="520" y="237"/>
                  </a:lnTo>
                  <a:lnTo>
                    <a:pt x="698" y="270"/>
                  </a:lnTo>
                  <a:lnTo>
                    <a:pt x="878" y="293"/>
                  </a:lnTo>
                  <a:lnTo>
                    <a:pt x="1059" y="307"/>
                  </a:lnTo>
                  <a:lnTo>
                    <a:pt x="1240" y="311"/>
                  </a:lnTo>
                  <a:lnTo>
                    <a:pt x="1422" y="305"/>
                  </a:lnTo>
                  <a:lnTo>
                    <a:pt x="1603" y="290"/>
                  </a:lnTo>
                  <a:lnTo>
                    <a:pt x="1782" y="265"/>
                  </a:lnTo>
                  <a:lnTo>
                    <a:pt x="1960" y="231"/>
                  </a:lnTo>
                  <a:lnTo>
                    <a:pt x="2136" y="187"/>
                  </a:lnTo>
                  <a:lnTo>
                    <a:pt x="2309" y="134"/>
                  </a:lnTo>
                  <a:lnTo>
                    <a:pt x="2479" y="71"/>
                  </a:lnTo>
                  <a:lnTo>
                    <a:pt x="2645" y="0"/>
                  </a:lnTo>
                </a:path>
              </a:pathLst>
            </a:custGeom>
            <a:noFill/>
            <a:ln w="36720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67" name="Freeform 37"/>
            <p:cNvSpPr>
              <a:spLocks/>
            </p:cNvSpPr>
            <p:nvPr/>
          </p:nvSpPr>
          <p:spPr bwMode="auto">
            <a:xfrm>
              <a:off x="2559050" y="4212852"/>
              <a:ext cx="850900" cy="98425"/>
            </a:xfrm>
            <a:custGeom>
              <a:avLst/>
              <a:gdLst>
                <a:gd name="T0" fmla="*/ 2147483647 w 2604"/>
                <a:gd name="T1" fmla="*/ 2147483647 h 305"/>
                <a:gd name="T2" fmla="*/ 2147483647 w 2604"/>
                <a:gd name="T3" fmla="*/ 2147483647 h 305"/>
                <a:gd name="T4" fmla="*/ 2147483647 w 2604"/>
                <a:gd name="T5" fmla="*/ 2147483647 h 305"/>
                <a:gd name="T6" fmla="*/ 2147483647 w 2604"/>
                <a:gd name="T7" fmla="*/ 2147483647 h 305"/>
                <a:gd name="T8" fmla="*/ 2147483647 w 2604"/>
                <a:gd name="T9" fmla="*/ 2147483647 h 305"/>
                <a:gd name="T10" fmla="*/ 2147483647 w 2604"/>
                <a:gd name="T11" fmla="*/ 2147483647 h 305"/>
                <a:gd name="T12" fmla="*/ 2147483647 w 2604"/>
                <a:gd name="T13" fmla="*/ 2147483647 h 305"/>
                <a:gd name="T14" fmla="*/ 2147483647 w 2604"/>
                <a:gd name="T15" fmla="*/ 0 h 305"/>
                <a:gd name="T16" fmla="*/ 2147483647 w 2604"/>
                <a:gd name="T17" fmla="*/ 2147483647 h 305"/>
                <a:gd name="T18" fmla="*/ 2147483647 w 2604"/>
                <a:gd name="T19" fmla="*/ 2147483647 h 305"/>
                <a:gd name="T20" fmla="*/ 2147483647 w 2604"/>
                <a:gd name="T21" fmla="*/ 2147483647 h 305"/>
                <a:gd name="T22" fmla="*/ 2147483647 w 2604"/>
                <a:gd name="T23" fmla="*/ 2147483647 h 305"/>
                <a:gd name="T24" fmla="*/ 2147483647 w 2604"/>
                <a:gd name="T25" fmla="*/ 2147483647 h 305"/>
                <a:gd name="T26" fmla="*/ 2147483647 w 2604"/>
                <a:gd name="T27" fmla="*/ 2147483647 h 305"/>
                <a:gd name="T28" fmla="*/ 2147483647 w 2604"/>
                <a:gd name="T29" fmla="*/ 2147483647 h 305"/>
                <a:gd name="T30" fmla="*/ 0 w 2604"/>
                <a:gd name="T31" fmla="*/ 2147483647 h 30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604"/>
                <a:gd name="T49" fmla="*/ 0 h 305"/>
                <a:gd name="T50" fmla="*/ 2604 w 2604"/>
                <a:gd name="T51" fmla="*/ 305 h 30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604" h="305">
                  <a:moveTo>
                    <a:pt x="2603" y="219"/>
                  </a:moveTo>
                  <a:lnTo>
                    <a:pt x="2435" y="160"/>
                  </a:lnTo>
                  <a:lnTo>
                    <a:pt x="2264" y="111"/>
                  </a:lnTo>
                  <a:lnTo>
                    <a:pt x="2090" y="70"/>
                  </a:lnTo>
                  <a:lnTo>
                    <a:pt x="1915" y="39"/>
                  </a:lnTo>
                  <a:lnTo>
                    <a:pt x="1738" y="16"/>
                  </a:lnTo>
                  <a:lnTo>
                    <a:pt x="1560" y="4"/>
                  </a:lnTo>
                  <a:lnTo>
                    <a:pt x="1382" y="0"/>
                  </a:lnTo>
                  <a:lnTo>
                    <a:pt x="1203" y="6"/>
                  </a:lnTo>
                  <a:lnTo>
                    <a:pt x="1025" y="21"/>
                  </a:lnTo>
                  <a:lnTo>
                    <a:pt x="849" y="46"/>
                  </a:lnTo>
                  <a:lnTo>
                    <a:pt x="674" y="79"/>
                  </a:lnTo>
                  <a:lnTo>
                    <a:pt x="501" y="122"/>
                  </a:lnTo>
                  <a:lnTo>
                    <a:pt x="330" y="174"/>
                  </a:lnTo>
                  <a:lnTo>
                    <a:pt x="163" y="235"/>
                  </a:lnTo>
                  <a:lnTo>
                    <a:pt x="0" y="304"/>
                  </a:lnTo>
                </a:path>
              </a:pathLst>
            </a:custGeom>
            <a:noFill/>
            <a:ln w="36720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68" name="Freeform 41"/>
            <p:cNvSpPr>
              <a:spLocks/>
            </p:cNvSpPr>
            <p:nvPr/>
          </p:nvSpPr>
          <p:spPr bwMode="auto">
            <a:xfrm>
              <a:off x="1931987" y="4905002"/>
              <a:ext cx="73025" cy="754063"/>
            </a:xfrm>
            <a:custGeom>
              <a:avLst/>
              <a:gdLst>
                <a:gd name="T0" fmla="*/ 2147483647 w 226"/>
                <a:gd name="T1" fmla="*/ 0 h 2308"/>
                <a:gd name="T2" fmla="*/ 2147483647 w 226"/>
                <a:gd name="T3" fmla="*/ 2147483647 h 2308"/>
                <a:gd name="T4" fmla="*/ 2147483647 w 226"/>
                <a:gd name="T5" fmla="*/ 2147483647 h 2308"/>
                <a:gd name="T6" fmla="*/ 2147483647 w 226"/>
                <a:gd name="T7" fmla="*/ 2147483647 h 2308"/>
                <a:gd name="T8" fmla="*/ 2147483647 w 226"/>
                <a:gd name="T9" fmla="*/ 2147483647 h 2308"/>
                <a:gd name="T10" fmla="*/ 2147483647 w 226"/>
                <a:gd name="T11" fmla="*/ 2147483647 h 2308"/>
                <a:gd name="T12" fmla="*/ 2147483647 w 226"/>
                <a:gd name="T13" fmla="*/ 2147483647 h 2308"/>
                <a:gd name="T14" fmla="*/ 0 w 226"/>
                <a:gd name="T15" fmla="*/ 2147483647 h 2308"/>
                <a:gd name="T16" fmla="*/ 0 w 226"/>
                <a:gd name="T17" fmla="*/ 2147483647 h 2308"/>
                <a:gd name="T18" fmla="*/ 2147483647 w 226"/>
                <a:gd name="T19" fmla="*/ 2147483647 h 2308"/>
                <a:gd name="T20" fmla="*/ 2147483647 w 226"/>
                <a:gd name="T21" fmla="*/ 2147483647 h 2308"/>
                <a:gd name="T22" fmla="*/ 2147483647 w 226"/>
                <a:gd name="T23" fmla="*/ 2147483647 h 2308"/>
                <a:gd name="T24" fmla="*/ 2147483647 w 226"/>
                <a:gd name="T25" fmla="*/ 2147483647 h 2308"/>
                <a:gd name="T26" fmla="*/ 2147483647 w 226"/>
                <a:gd name="T27" fmla="*/ 2147483647 h 2308"/>
                <a:gd name="T28" fmla="*/ 2147483647 w 226"/>
                <a:gd name="T29" fmla="*/ 2147483647 h 2308"/>
                <a:gd name="T30" fmla="*/ 2147483647 w 226"/>
                <a:gd name="T31" fmla="*/ 2147483647 h 230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26"/>
                <a:gd name="T49" fmla="*/ 0 h 2308"/>
                <a:gd name="T50" fmla="*/ 226 w 226"/>
                <a:gd name="T51" fmla="*/ 2308 h 230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26" h="2308">
                  <a:moveTo>
                    <a:pt x="225" y="0"/>
                  </a:moveTo>
                  <a:lnTo>
                    <a:pt x="170" y="148"/>
                  </a:lnTo>
                  <a:lnTo>
                    <a:pt x="122" y="299"/>
                  </a:lnTo>
                  <a:lnTo>
                    <a:pt x="82" y="451"/>
                  </a:lnTo>
                  <a:lnTo>
                    <a:pt x="49" y="605"/>
                  </a:lnTo>
                  <a:lnTo>
                    <a:pt x="25" y="761"/>
                  </a:lnTo>
                  <a:lnTo>
                    <a:pt x="9" y="917"/>
                  </a:lnTo>
                  <a:lnTo>
                    <a:pt x="0" y="1075"/>
                  </a:lnTo>
                  <a:lnTo>
                    <a:pt x="0" y="1232"/>
                  </a:lnTo>
                  <a:lnTo>
                    <a:pt x="8" y="1389"/>
                  </a:lnTo>
                  <a:lnTo>
                    <a:pt x="23" y="1546"/>
                  </a:lnTo>
                  <a:lnTo>
                    <a:pt x="47" y="1701"/>
                  </a:lnTo>
                  <a:lnTo>
                    <a:pt x="79" y="1856"/>
                  </a:lnTo>
                  <a:lnTo>
                    <a:pt x="118" y="2008"/>
                  </a:lnTo>
                  <a:lnTo>
                    <a:pt x="166" y="2159"/>
                  </a:lnTo>
                  <a:lnTo>
                    <a:pt x="221" y="2307"/>
                  </a:lnTo>
                </a:path>
              </a:pathLst>
            </a:custGeom>
            <a:noFill/>
            <a:ln w="36720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69" name="Freeform 26"/>
            <p:cNvSpPr>
              <a:spLocks/>
            </p:cNvSpPr>
            <p:nvPr/>
          </p:nvSpPr>
          <p:spPr bwMode="auto">
            <a:xfrm>
              <a:off x="3878262" y="2455490"/>
              <a:ext cx="85725" cy="722312"/>
            </a:xfrm>
            <a:custGeom>
              <a:avLst/>
              <a:gdLst>
                <a:gd name="T0" fmla="*/ 2147483647 w 266"/>
                <a:gd name="T1" fmla="*/ 2147483647 h 2212"/>
                <a:gd name="T2" fmla="*/ 2147483647 w 266"/>
                <a:gd name="T3" fmla="*/ 2147483647 h 2212"/>
                <a:gd name="T4" fmla="*/ 2147483647 w 266"/>
                <a:gd name="T5" fmla="*/ 2147483647 h 2212"/>
                <a:gd name="T6" fmla="*/ 2147483647 w 266"/>
                <a:gd name="T7" fmla="*/ 2147483647 h 2212"/>
                <a:gd name="T8" fmla="*/ 2147483647 w 266"/>
                <a:gd name="T9" fmla="*/ 2147483647 h 2212"/>
                <a:gd name="T10" fmla="*/ 2147483647 w 266"/>
                <a:gd name="T11" fmla="*/ 2147483647 h 2212"/>
                <a:gd name="T12" fmla="*/ 2147483647 w 266"/>
                <a:gd name="T13" fmla="*/ 2147483647 h 2212"/>
                <a:gd name="T14" fmla="*/ 2147483647 w 266"/>
                <a:gd name="T15" fmla="*/ 2147483647 h 2212"/>
                <a:gd name="T16" fmla="*/ 2147483647 w 266"/>
                <a:gd name="T17" fmla="*/ 2147483647 h 2212"/>
                <a:gd name="T18" fmla="*/ 2147483647 w 266"/>
                <a:gd name="T19" fmla="*/ 2147483647 h 2212"/>
                <a:gd name="T20" fmla="*/ 2147483647 w 266"/>
                <a:gd name="T21" fmla="*/ 2147483647 h 2212"/>
                <a:gd name="T22" fmla="*/ 2147483647 w 266"/>
                <a:gd name="T23" fmla="*/ 2147483647 h 2212"/>
                <a:gd name="T24" fmla="*/ 2147483647 w 266"/>
                <a:gd name="T25" fmla="*/ 2147483647 h 2212"/>
                <a:gd name="T26" fmla="*/ 2147483647 w 266"/>
                <a:gd name="T27" fmla="*/ 2147483647 h 2212"/>
                <a:gd name="T28" fmla="*/ 2147483647 w 266"/>
                <a:gd name="T29" fmla="*/ 2147483647 h 2212"/>
                <a:gd name="T30" fmla="*/ 0 w 266"/>
                <a:gd name="T31" fmla="*/ 0 h 221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66"/>
                <a:gd name="T49" fmla="*/ 0 h 2212"/>
                <a:gd name="T50" fmla="*/ 266 w 266"/>
                <a:gd name="T51" fmla="*/ 2212 h 221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66" h="2212">
                  <a:moveTo>
                    <a:pt x="113" y="2211"/>
                  </a:moveTo>
                  <a:lnTo>
                    <a:pt x="157" y="2066"/>
                  </a:lnTo>
                  <a:lnTo>
                    <a:pt x="193" y="1920"/>
                  </a:lnTo>
                  <a:lnTo>
                    <a:pt x="222" y="1772"/>
                  </a:lnTo>
                  <a:lnTo>
                    <a:pt x="244" y="1622"/>
                  </a:lnTo>
                  <a:lnTo>
                    <a:pt x="258" y="1472"/>
                  </a:lnTo>
                  <a:lnTo>
                    <a:pt x="265" y="1322"/>
                  </a:lnTo>
                  <a:lnTo>
                    <a:pt x="265" y="1171"/>
                  </a:lnTo>
                  <a:lnTo>
                    <a:pt x="257" y="1020"/>
                  </a:lnTo>
                  <a:lnTo>
                    <a:pt x="242" y="870"/>
                  </a:lnTo>
                  <a:lnTo>
                    <a:pt x="220" y="721"/>
                  </a:lnTo>
                  <a:lnTo>
                    <a:pt x="190" y="573"/>
                  </a:lnTo>
                  <a:lnTo>
                    <a:pt x="153" y="427"/>
                  </a:lnTo>
                  <a:lnTo>
                    <a:pt x="109" y="282"/>
                  </a:lnTo>
                  <a:lnTo>
                    <a:pt x="58" y="139"/>
                  </a:lnTo>
                  <a:lnTo>
                    <a:pt x="0" y="0"/>
                  </a:lnTo>
                </a:path>
              </a:pathLst>
            </a:custGeom>
            <a:noFill/>
            <a:ln w="36720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70" name="Freeform 27"/>
            <p:cNvSpPr>
              <a:spLocks/>
            </p:cNvSpPr>
            <p:nvPr/>
          </p:nvSpPr>
          <p:spPr bwMode="auto">
            <a:xfrm>
              <a:off x="2532062" y="3693740"/>
              <a:ext cx="973138" cy="160337"/>
            </a:xfrm>
            <a:custGeom>
              <a:avLst/>
              <a:gdLst>
                <a:gd name="T0" fmla="*/ 0 w 2983"/>
                <a:gd name="T1" fmla="*/ 2147483647 h 492"/>
                <a:gd name="T2" fmla="*/ 2147483647 w 2983"/>
                <a:gd name="T3" fmla="*/ 2147483647 h 492"/>
                <a:gd name="T4" fmla="*/ 2147483647 w 2983"/>
                <a:gd name="T5" fmla="*/ 2147483647 h 492"/>
                <a:gd name="T6" fmla="*/ 2147483647 w 2983"/>
                <a:gd name="T7" fmla="*/ 2147483647 h 492"/>
                <a:gd name="T8" fmla="*/ 2147483647 w 2983"/>
                <a:gd name="T9" fmla="*/ 2147483647 h 492"/>
                <a:gd name="T10" fmla="*/ 2147483647 w 2983"/>
                <a:gd name="T11" fmla="*/ 2147483647 h 492"/>
                <a:gd name="T12" fmla="*/ 2147483647 w 2983"/>
                <a:gd name="T13" fmla="*/ 2147483647 h 492"/>
                <a:gd name="T14" fmla="*/ 2147483647 w 2983"/>
                <a:gd name="T15" fmla="*/ 2147483647 h 492"/>
                <a:gd name="T16" fmla="*/ 2147483647 w 2983"/>
                <a:gd name="T17" fmla="*/ 2147483647 h 492"/>
                <a:gd name="T18" fmla="*/ 2147483647 w 2983"/>
                <a:gd name="T19" fmla="*/ 2147483647 h 492"/>
                <a:gd name="T20" fmla="*/ 2147483647 w 2983"/>
                <a:gd name="T21" fmla="*/ 2147483647 h 492"/>
                <a:gd name="T22" fmla="*/ 2147483647 w 2983"/>
                <a:gd name="T23" fmla="*/ 2147483647 h 492"/>
                <a:gd name="T24" fmla="*/ 2147483647 w 2983"/>
                <a:gd name="T25" fmla="*/ 2147483647 h 492"/>
                <a:gd name="T26" fmla="*/ 2147483647 w 2983"/>
                <a:gd name="T27" fmla="*/ 2147483647 h 492"/>
                <a:gd name="T28" fmla="*/ 2147483647 w 2983"/>
                <a:gd name="T29" fmla="*/ 2147483647 h 492"/>
                <a:gd name="T30" fmla="*/ 2147483647 w 2983"/>
                <a:gd name="T31" fmla="*/ 2147483647 h 492"/>
                <a:gd name="T32" fmla="*/ 2147483647 w 2983"/>
                <a:gd name="T33" fmla="*/ 2147483647 h 492"/>
                <a:gd name="T34" fmla="*/ 2147483647 w 2983"/>
                <a:gd name="T35" fmla="*/ 2147483647 h 492"/>
                <a:gd name="T36" fmla="*/ 2147483647 w 2983"/>
                <a:gd name="T37" fmla="*/ 0 h 49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983"/>
                <a:gd name="T58" fmla="*/ 0 h 492"/>
                <a:gd name="T59" fmla="*/ 2983 w 2983"/>
                <a:gd name="T60" fmla="*/ 492 h 49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983" h="492">
                  <a:moveTo>
                    <a:pt x="0" y="261"/>
                  </a:moveTo>
                  <a:lnTo>
                    <a:pt x="162" y="319"/>
                  </a:lnTo>
                  <a:lnTo>
                    <a:pt x="326" y="369"/>
                  </a:lnTo>
                  <a:lnTo>
                    <a:pt x="494" y="411"/>
                  </a:lnTo>
                  <a:lnTo>
                    <a:pt x="663" y="444"/>
                  </a:lnTo>
                  <a:lnTo>
                    <a:pt x="834" y="468"/>
                  </a:lnTo>
                  <a:lnTo>
                    <a:pt x="1006" y="484"/>
                  </a:lnTo>
                  <a:lnTo>
                    <a:pt x="1178" y="491"/>
                  </a:lnTo>
                  <a:lnTo>
                    <a:pt x="1351" y="489"/>
                  </a:lnTo>
                  <a:lnTo>
                    <a:pt x="1523" y="478"/>
                  </a:lnTo>
                  <a:lnTo>
                    <a:pt x="1695" y="459"/>
                  </a:lnTo>
                  <a:lnTo>
                    <a:pt x="1865" y="431"/>
                  </a:lnTo>
                  <a:lnTo>
                    <a:pt x="2034" y="394"/>
                  </a:lnTo>
                  <a:lnTo>
                    <a:pt x="2200" y="349"/>
                  </a:lnTo>
                  <a:lnTo>
                    <a:pt x="2363" y="295"/>
                  </a:lnTo>
                  <a:lnTo>
                    <a:pt x="2524" y="233"/>
                  </a:lnTo>
                  <a:lnTo>
                    <a:pt x="2681" y="163"/>
                  </a:lnTo>
                  <a:lnTo>
                    <a:pt x="2834" y="86"/>
                  </a:lnTo>
                  <a:lnTo>
                    <a:pt x="2982" y="0"/>
                  </a:lnTo>
                </a:path>
              </a:pathLst>
            </a:custGeom>
            <a:noFill/>
            <a:ln w="36720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71" name="Freeform 29"/>
            <p:cNvSpPr>
              <a:spLocks/>
            </p:cNvSpPr>
            <p:nvPr/>
          </p:nvSpPr>
          <p:spPr bwMode="auto">
            <a:xfrm>
              <a:off x="1828800" y="2472952"/>
              <a:ext cx="73025" cy="752475"/>
            </a:xfrm>
            <a:custGeom>
              <a:avLst/>
              <a:gdLst>
                <a:gd name="T0" fmla="*/ 2147483647 w 226"/>
                <a:gd name="T1" fmla="*/ 0 h 2308"/>
                <a:gd name="T2" fmla="*/ 2147483647 w 226"/>
                <a:gd name="T3" fmla="*/ 2147483647 h 2308"/>
                <a:gd name="T4" fmla="*/ 2147483647 w 226"/>
                <a:gd name="T5" fmla="*/ 2147483647 h 2308"/>
                <a:gd name="T6" fmla="*/ 2147483647 w 226"/>
                <a:gd name="T7" fmla="*/ 2147483647 h 2308"/>
                <a:gd name="T8" fmla="*/ 2147483647 w 226"/>
                <a:gd name="T9" fmla="*/ 2147483647 h 2308"/>
                <a:gd name="T10" fmla="*/ 2147483647 w 226"/>
                <a:gd name="T11" fmla="*/ 2147483647 h 2308"/>
                <a:gd name="T12" fmla="*/ 2147483647 w 226"/>
                <a:gd name="T13" fmla="*/ 2147483647 h 2308"/>
                <a:gd name="T14" fmla="*/ 0 w 226"/>
                <a:gd name="T15" fmla="*/ 2147483647 h 2308"/>
                <a:gd name="T16" fmla="*/ 0 w 226"/>
                <a:gd name="T17" fmla="*/ 2147483647 h 2308"/>
                <a:gd name="T18" fmla="*/ 2147483647 w 226"/>
                <a:gd name="T19" fmla="*/ 2147483647 h 2308"/>
                <a:gd name="T20" fmla="*/ 2147483647 w 226"/>
                <a:gd name="T21" fmla="*/ 2147483647 h 2308"/>
                <a:gd name="T22" fmla="*/ 2147483647 w 226"/>
                <a:gd name="T23" fmla="*/ 2147483647 h 2308"/>
                <a:gd name="T24" fmla="*/ 2147483647 w 226"/>
                <a:gd name="T25" fmla="*/ 2147483647 h 2308"/>
                <a:gd name="T26" fmla="*/ 2147483647 w 226"/>
                <a:gd name="T27" fmla="*/ 2147483647 h 2308"/>
                <a:gd name="T28" fmla="*/ 2147483647 w 226"/>
                <a:gd name="T29" fmla="*/ 2147483647 h 2308"/>
                <a:gd name="T30" fmla="*/ 2147483647 w 226"/>
                <a:gd name="T31" fmla="*/ 2147483647 h 230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26"/>
                <a:gd name="T49" fmla="*/ 0 h 2308"/>
                <a:gd name="T50" fmla="*/ 226 w 226"/>
                <a:gd name="T51" fmla="*/ 2308 h 230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26" h="2308">
                  <a:moveTo>
                    <a:pt x="225" y="0"/>
                  </a:moveTo>
                  <a:lnTo>
                    <a:pt x="170" y="148"/>
                  </a:lnTo>
                  <a:lnTo>
                    <a:pt x="122" y="299"/>
                  </a:lnTo>
                  <a:lnTo>
                    <a:pt x="82" y="451"/>
                  </a:lnTo>
                  <a:lnTo>
                    <a:pt x="49" y="605"/>
                  </a:lnTo>
                  <a:lnTo>
                    <a:pt x="25" y="761"/>
                  </a:lnTo>
                  <a:lnTo>
                    <a:pt x="9" y="917"/>
                  </a:lnTo>
                  <a:lnTo>
                    <a:pt x="0" y="1075"/>
                  </a:lnTo>
                  <a:lnTo>
                    <a:pt x="0" y="1232"/>
                  </a:lnTo>
                  <a:lnTo>
                    <a:pt x="8" y="1389"/>
                  </a:lnTo>
                  <a:lnTo>
                    <a:pt x="23" y="1546"/>
                  </a:lnTo>
                  <a:lnTo>
                    <a:pt x="47" y="1701"/>
                  </a:lnTo>
                  <a:lnTo>
                    <a:pt x="79" y="1856"/>
                  </a:lnTo>
                  <a:lnTo>
                    <a:pt x="118" y="2008"/>
                  </a:lnTo>
                  <a:lnTo>
                    <a:pt x="166" y="2159"/>
                  </a:lnTo>
                  <a:lnTo>
                    <a:pt x="221" y="2307"/>
                  </a:lnTo>
                </a:path>
              </a:pathLst>
            </a:custGeom>
            <a:noFill/>
            <a:ln w="36720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73" name="Freeform 19"/>
            <p:cNvSpPr>
              <a:spLocks/>
            </p:cNvSpPr>
            <p:nvPr/>
          </p:nvSpPr>
          <p:spPr bwMode="auto">
            <a:xfrm>
              <a:off x="3348037" y="1872877"/>
              <a:ext cx="538163" cy="552450"/>
            </a:xfrm>
            <a:custGeom>
              <a:avLst/>
              <a:gdLst>
                <a:gd name="T0" fmla="*/ 2147483647 w 1649"/>
                <a:gd name="T1" fmla="*/ 2147483647 h 1692"/>
                <a:gd name="T2" fmla="*/ 2147483647 w 1649"/>
                <a:gd name="T3" fmla="*/ 2147483647 h 1692"/>
                <a:gd name="T4" fmla="*/ 2147483647 w 1649"/>
                <a:gd name="T5" fmla="*/ 2147483647 h 1692"/>
                <a:gd name="T6" fmla="*/ 2147483647 w 1649"/>
                <a:gd name="T7" fmla="*/ 2147483647 h 1692"/>
                <a:gd name="T8" fmla="*/ 2147483647 w 1649"/>
                <a:gd name="T9" fmla="*/ 2147483647 h 1692"/>
                <a:gd name="T10" fmla="*/ 2147483647 w 1649"/>
                <a:gd name="T11" fmla="*/ 2147483647 h 1692"/>
                <a:gd name="T12" fmla="*/ 2147483647 w 1649"/>
                <a:gd name="T13" fmla="*/ 2147483647 h 1692"/>
                <a:gd name="T14" fmla="*/ 2147483647 w 1649"/>
                <a:gd name="T15" fmla="*/ 2147483647 h 1692"/>
                <a:gd name="T16" fmla="*/ 2147483647 w 1649"/>
                <a:gd name="T17" fmla="*/ 2147483647 h 1692"/>
                <a:gd name="T18" fmla="*/ 2147483647 w 1649"/>
                <a:gd name="T19" fmla="*/ 2147483647 h 1692"/>
                <a:gd name="T20" fmla="*/ 2147483647 w 1649"/>
                <a:gd name="T21" fmla="*/ 2147483647 h 1692"/>
                <a:gd name="T22" fmla="*/ 2147483647 w 1649"/>
                <a:gd name="T23" fmla="*/ 2147483647 h 1692"/>
                <a:gd name="T24" fmla="*/ 2147483647 w 1649"/>
                <a:gd name="T25" fmla="*/ 2147483647 h 1692"/>
                <a:gd name="T26" fmla="*/ 2147483647 w 1649"/>
                <a:gd name="T27" fmla="*/ 2147483647 h 1692"/>
                <a:gd name="T28" fmla="*/ 2147483647 w 1649"/>
                <a:gd name="T29" fmla="*/ 2147483647 h 1692"/>
                <a:gd name="T30" fmla="*/ 0 w 1649"/>
                <a:gd name="T31" fmla="*/ 0 h 169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49"/>
                <a:gd name="T49" fmla="*/ 0 h 1692"/>
                <a:gd name="T50" fmla="*/ 1649 w 1649"/>
                <a:gd name="T51" fmla="*/ 1692 h 169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49" h="1692">
                  <a:moveTo>
                    <a:pt x="1648" y="1691"/>
                  </a:moveTo>
                  <a:lnTo>
                    <a:pt x="1583" y="1545"/>
                  </a:lnTo>
                  <a:lnTo>
                    <a:pt x="1511" y="1403"/>
                  </a:lnTo>
                  <a:lnTo>
                    <a:pt x="1432" y="1264"/>
                  </a:lnTo>
                  <a:lnTo>
                    <a:pt x="1345" y="1130"/>
                  </a:lnTo>
                  <a:lnTo>
                    <a:pt x="1251" y="999"/>
                  </a:lnTo>
                  <a:lnTo>
                    <a:pt x="1151" y="874"/>
                  </a:lnTo>
                  <a:lnTo>
                    <a:pt x="1045" y="753"/>
                  </a:lnTo>
                  <a:lnTo>
                    <a:pt x="932" y="638"/>
                  </a:lnTo>
                  <a:lnTo>
                    <a:pt x="814" y="528"/>
                  </a:lnTo>
                  <a:lnTo>
                    <a:pt x="690" y="424"/>
                  </a:lnTo>
                  <a:lnTo>
                    <a:pt x="561" y="326"/>
                  </a:lnTo>
                  <a:lnTo>
                    <a:pt x="428" y="235"/>
                  </a:lnTo>
                  <a:lnTo>
                    <a:pt x="289" y="150"/>
                  </a:lnTo>
                  <a:lnTo>
                    <a:pt x="147" y="72"/>
                  </a:lnTo>
                  <a:lnTo>
                    <a:pt x="0" y="0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74" name="Freeform 20"/>
            <p:cNvSpPr>
              <a:spLocks/>
            </p:cNvSpPr>
            <p:nvPr/>
          </p:nvSpPr>
          <p:spPr bwMode="auto">
            <a:xfrm>
              <a:off x="1889125" y="1872877"/>
              <a:ext cx="542925" cy="561975"/>
            </a:xfrm>
            <a:custGeom>
              <a:avLst/>
              <a:gdLst>
                <a:gd name="T0" fmla="*/ 2147483647 w 1661"/>
                <a:gd name="T1" fmla="*/ 0 h 1719"/>
                <a:gd name="T2" fmla="*/ 2147483647 w 1661"/>
                <a:gd name="T3" fmla="*/ 2147483647 h 1719"/>
                <a:gd name="T4" fmla="*/ 2147483647 w 1661"/>
                <a:gd name="T5" fmla="*/ 2147483647 h 1719"/>
                <a:gd name="T6" fmla="*/ 2147483647 w 1661"/>
                <a:gd name="T7" fmla="*/ 2147483647 h 1719"/>
                <a:gd name="T8" fmla="*/ 2147483647 w 1661"/>
                <a:gd name="T9" fmla="*/ 2147483647 h 1719"/>
                <a:gd name="T10" fmla="*/ 2147483647 w 1661"/>
                <a:gd name="T11" fmla="*/ 2147483647 h 1719"/>
                <a:gd name="T12" fmla="*/ 2147483647 w 1661"/>
                <a:gd name="T13" fmla="*/ 2147483647 h 1719"/>
                <a:gd name="T14" fmla="*/ 2147483647 w 1661"/>
                <a:gd name="T15" fmla="*/ 2147483647 h 1719"/>
                <a:gd name="T16" fmla="*/ 2147483647 w 1661"/>
                <a:gd name="T17" fmla="*/ 2147483647 h 1719"/>
                <a:gd name="T18" fmla="*/ 2147483647 w 1661"/>
                <a:gd name="T19" fmla="*/ 2147483647 h 1719"/>
                <a:gd name="T20" fmla="*/ 2147483647 w 1661"/>
                <a:gd name="T21" fmla="*/ 2147483647 h 1719"/>
                <a:gd name="T22" fmla="*/ 2147483647 w 1661"/>
                <a:gd name="T23" fmla="*/ 2147483647 h 1719"/>
                <a:gd name="T24" fmla="*/ 2147483647 w 1661"/>
                <a:gd name="T25" fmla="*/ 2147483647 h 1719"/>
                <a:gd name="T26" fmla="*/ 2147483647 w 1661"/>
                <a:gd name="T27" fmla="*/ 2147483647 h 1719"/>
                <a:gd name="T28" fmla="*/ 2147483647 w 1661"/>
                <a:gd name="T29" fmla="*/ 2147483647 h 1719"/>
                <a:gd name="T30" fmla="*/ 0 w 1661"/>
                <a:gd name="T31" fmla="*/ 2147483647 h 171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61"/>
                <a:gd name="T49" fmla="*/ 0 h 1719"/>
                <a:gd name="T50" fmla="*/ 1661 w 1661"/>
                <a:gd name="T51" fmla="*/ 1719 h 171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61" h="1719">
                  <a:moveTo>
                    <a:pt x="1660" y="0"/>
                  </a:moveTo>
                  <a:lnTo>
                    <a:pt x="1512" y="72"/>
                  </a:lnTo>
                  <a:lnTo>
                    <a:pt x="1367" y="152"/>
                  </a:lnTo>
                  <a:lnTo>
                    <a:pt x="1227" y="238"/>
                  </a:lnTo>
                  <a:lnTo>
                    <a:pt x="1092" y="331"/>
                  </a:lnTo>
                  <a:lnTo>
                    <a:pt x="962" y="430"/>
                  </a:lnTo>
                  <a:lnTo>
                    <a:pt x="837" y="536"/>
                  </a:lnTo>
                  <a:lnTo>
                    <a:pt x="717" y="648"/>
                  </a:lnTo>
                  <a:lnTo>
                    <a:pt x="604" y="765"/>
                  </a:lnTo>
                  <a:lnTo>
                    <a:pt x="497" y="888"/>
                  </a:lnTo>
                  <a:lnTo>
                    <a:pt x="396" y="1015"/>
                  </a:lnTo>
                  <a:lnTo>
                    <a:pt x="303" y="1148"/>
                  </a:lnTo>
                  <a:lnTo>
                    <a:pt x="216" y="1285"/>
                  </a:lnTo>
                  <a:lnTo>
                    <a:pt x="137" y="1426"/>
                  </a:lnTo>
                  <a:lnTo>
                    <a:pt x="65" y="1570"/>
                  </a:lnTo>
                  <a:lnTo>
                    <a:pt x="0" y="1718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75" name="Freeform 21"/>
            <p:cNvSpPr>
              <a:spLocks/>
            </p:cNvSpPr>
            <p:nvPr/>
          </p:nvSpPr>
          <p:spPr bwMode="auto">
            <a:xfrm>
              <a:off x="3446462" y="3134940"/>
              <a:ext cx="465138" cy="566737"/>
            </a:xfrm>
            <a:custGeom>
              <a:avLst/>
              <a:gdLst>
                <a:gd name="T0" fmla="*/ 0 w 1427"/>
                <a:gd name="T1" fmla="*/ 2147483647 h 1737"/>
                <a:gd name="T2" fmla="*/ 2147483647 w 1427"/>
                <a:gd name="T3" fmla="*/ 2147483647 h 1737"/>
                <a:gd name="T4" fmla="*/ 2147483647 w 1427"/>
                <a:gd name="T5" fmla="*/ 2147483647 h 1737"/>
                <a:gd name="T6" fmla="*/ 2147483647 w 1427"/>
                <a:gd name="T7" fmla="*/ 2147483647 h 1737"/>
                <a:gd name="T8" fmla="*/ 2147483647 w 1427"/>
                <a:gd name="T9" fmla="*/ 2147483647 h 1737"/>
                <a:gd name="T10" fmla="*/ 2147483647 w 1427"/>
                <a:gd name="T11" fmla="*/ 2147483647 h 1737"/>
                <a:gd name="T12" fmla="*/ 2147483647 w 1427"/>
                <a:gd name="T13" fmla="*/ 2147483647 h 1737"/>
                <a:gd name="T14" fmla="*/ 2147483647 w 1427"/>
                <a:gd name="T15" fmla="*/ 2147483647 h 1737"/>
                <a:gd name="T16" fmla="*/ 2147483647 w 1427"/>
                <a:gd name="T17" fmla="*/ 2147483647 h 1737"/>
                <a:gd name="T18" fmla="*/ 2147483647 w 1427"/>
                <a:gd name="T19" fmla="*/ 2147483647 h 1737"/>
                <a:gd name="T20" fmla="*/ 2147483647 w 1427"/>
                <a:gd name="T21" fmla="*/ 2147483647 h 1737"/>
                <a:gd name="T22" fmla="*/ 2147483647 w 1427"/>
                <a:gd name="T23" fmla="*/ 2147483647 h 1737"/>
                <a:gd name="T24" fmla="*/ 2147483647 w 1427"/>
                <a:gd name="T25" fmla="*/ 2147483647 h 1737"/>
                <a:gd name="T26" fmla="*/ 2147483647 w 1427"/>
                <a:gd name="T27" fmla="*/ 2147483647 h 1737"/>
                <a:gd name="T28" fmla="*/ 2147483647 w 1427"/>
                <a:gd name="T29" fmla="*/ 2147483647 h 1737"/>
                <a:gd name="T30" fmla="*/ 2147483647 w 1427"/>
                <a:gd name="T31" fmla="*/ 0 h 173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427"/>
                <a:gd name="T49" fmla="*/ 0 h 1737"/>
                <a:gd name="T50" fmla="*/ 1427 w 1427"/>
                <a:gd name="T51" fmla="*/ 1737 h 173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427" h="1737">
                  <a:moveTo>
                    <a:pt x="0" y="1736"/>
                  </a:moveTo>
                  <a:lnTo>
                    <a:pt x="132" y="1655"/>
                  </a:lnTo>
                  <a:lnTo>
                    <a:pt x="259" y="1568"/>
                  </a:lnTo>
                  <a:lnTo>
                    <a:pt x="382" y="1475"/>
                  </a:lnTo>
                  <a:lnTo>
                    <a:pt x="501" y="1377"/>
                  </a:lnTo>
                  <a:lnTo>
                    <a:pt x="614" y="1273"/>
                  </a:lnTo>
                  <a:lnTo>
                    <a:pt x="722" y="1164"/>
                  </a:lnTo>
                  <a:lnTo>
                    <a:pt x="825" y="1050"/>
                  </a:lnTo>
                  <a:lnTo>
                    <a:pt x="922" y="932"/>
                  </a:lnTo>
                  <a:lnTo>
                    <a:pt x="1013" y="810"/>
                  </a:lnTo>
                  <a:lnTo>
                    <a:pt x="1098" y="683"/>
                  </a:lnTo>
                  <a:lnTo>
                    <a:pt x="1177" y="553"/>
                  </a:lnTo>
                  <a:lnTo>
                    <a:pt x="1249" y="419"/>
                  </a:lnTo>
                  <a:lnTo>
                    <a:pt x="1315" y="282"/>
                  </a:lnTo>
                  <a:lnTo>
                    <a:pt x="1374" y="142"/>
                  </a:lnTo>
                  <a:lnTo>
                    <a:pt x="1426" y="0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093" name="Text Box 22"/>
            <p:cNvSpPr txBox="1">
              <a:spLocks noChangeArrowheads="1"/>
            </p:cNvSpPr>
            <p:nvPr/>
          </p:nvSpPr>
          <p:spPr bwMode="auto">
            <a:xfrm>
              <a:off x="1924050" y="2676152"/>
              <a:ext cx="309562" cy="582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defTabSz="828675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lnSpc>
                  <a:spcPct val="63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 charset="0"/>
                <a:buNone/>
                <a:defRPr/>
              </a:pPr>
              <a:r>
                <a:rPr lang="en-GB" altLang="en-US" sz="2400" i="1">
                  <a:solidFill>
                    <a:srgbClr val="00B050"/>
                  </a:solidFill>
                  <a:latin typeface="+mn-lt"/>
                  <a:cs typeface="Arial" charset="0"/>
                </a:rPr>
                <a:t>c</a:t>
              </a:r>
            </a:p>
          </p:txBody>
        </p:sp>
        <p:sp>
          <p:nvSpPr>
            <p:cNvPr id="217094" name="Text Box 23"/>
            <p:cNvSpPr txBox="1">
              <a:spLocks noChangeArrowheads="1"/>
            </p:cNvSpPr>
            <p:nvPr/>
          </p:nvSpPr>
          <p:spPr bwMode="auto">
            <a:xfrm>
              <a:off x="3711575" y="2639640"/>
              <a:ext cx="160337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defTabSz="828675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lnSpc>
                  <a:spcPct val="63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 charset="0"/>
                <a:buNone/>
                <a:defRPr/>
              </a:pPr>
              <a:r>
                <a:rPr lang="en-GB" altLang="en-US" sz="2400" i="1">
                  <a:solidFill>
                    <a:srgbClr val="0000FF"/>
                  </a:solidFill>
                  <a:latin typeface="+mn-lt"/>
                  <a:cs typeface="Arial" charset="0"/>
                </a:rPr>
                <a:t>a</a:t>
              </a:r>
            </a:p>
          </p:txBody>
        </p:sp>
        <p:sp>
          <p:nvSpPr>
            <p:cNvPr id="121878" name="Freeform 28"/>
            <p:cNvSpPr>
              <a:spLocks/>
            </p:cNvSpPr>
            <p:nvPr/>
          </p:nvSpPr>
          <p:spPr bwMode="auto">
            <a:xfrm>
              <a:off x="1900237" y="3217490"/>
              <a:ext cx="592138" cy="560387"/>
            </a:xfrm>
            <a:custGeom>
              <a:avLst/>
              <a:gdLst>
                <a:gd name="T0" fmla="*/ 0 w 1814"/>
                <a:gd name="T1" fmla="*/ 0 h 1716"/>
                <a:gd name="T2" fmla="*/ 2147483647 w 1814"/>
                <a:gd name="T3" fmla="*/ 2147483647 h 1716"/>
                <a:gd name="T4" fmla="*/ 2147483647 w 1814"/>
                <a:gd name="T5" fmla="*/ 2147483647 h 1716"/>
                <a:gd name="T6" fmla="*/ 2147483647 w 1814"/>
                <a:gd name="T7" fmla="*/ 2147483647 h 1716"/>
                <a:gd name="T8" fmla="*/ 2147483647 w 1814"/>
                <a:gd name="T9" fmla="*/ 2147483647 h 1716"/>
                <a:gd name="T10" fmla="*/ 2147483647 w 1814"/>
                <a:gd name="T11" fmla="*/ 2147483647 h 1716"/>
                <a:gd name="T12" fmla="*/ 2147483647 w 1814"/>
                <a:gd name="T13" fmla="*/ 2147483647 h 1716"/>
                <a:gd name="T14" fmla="*/ 2147483647 w 1814"/>
                <a:gd name="T15" fmla="*/ 2147483647 h 1716"/>
                <a:gd name="T16" fmla="*/ 2147483647 w 1814"/>
                <a:gd name="T17" fmla="*/ 2147483647 h 1716"/>
                <a:gd name="T18" fmla="*/ 2147483647 w 1814"/>
                <a:gd name="T19" fmla="*/ 2147483647 h 1716"/>
                <a:gd name="T20" fmla="*/ 2147483647 w 1814"/>
                <a:gd name="T21" fmla="*/ 2147483647 h 1716"/>
                <a:gd name="T22" fmla="*/ 2147483647 w 1814"/>
                <a:gd name="T23" fmla="*/ 2147483647 h 1716"/>
                <a:gd name="T24" fmla="*/ 2147483647 w 1814"/>
                <a:gd name="T25" fmla="*/ 2147483647 h 1716"/>
                <a:gd name="T26" fmla="*/ 2147483647 w 1814"/>
                <a:gd name="T27" fmla="*/ 2147483647 h 1716"/>
                <a:gd name="T28" fmla="*/ 2147483647 w 1814"/>
                <a:gd name="T29" fmla="*/ 2147483647 h 1716"/>
                <a:gd name="T30" fmla="*/ 2147483647 w 1814"/>
                <a:gd name="T31" fmla="*/ 2147483647 h 171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814"/>
                <a:gd name="T49" fmla="*/ 0 h 1716"/>
                <a:gd name="T50" fmla="*/ 1814 w 1814"/>
                <a:gd name="T51" fmla="*/ 1716 h 171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814" h="1716">
                  <a:moveTo>
                    <a:pt x="0" y="0"/>
                  </a:moveTo>
                  <a:lnTo>
                    <a:pt x="72" y="153"/>
                  </a:lnTo>
                  <a:lnTo>
                    <a:pt x="152" y="301"/>
                  </a:lnTo>
                  <a:lnTo>
                    <a:pt x="240" y="446"/>
                  </a:lnTo>
                  <a:lnTo>
                    <a:pt x="336" y="586"/>
                  </a:lnTo>
                  <a:lnTo>
                    <a:pt x="439" y="721"/>
                  </a:lnTo>
                  <a:lnTo>
                    <a:pt x="550" y="850"/>
                  </a:lnTo>
                  <a:lnTo>
                    <a:pt x="667" y="974"/>
                  </a:lnTo>
                  <a:lnTo>
                    <a:pt x="792" y="1091"/>
                  </a:lnTo>
                  <a:lnTo>
                    <a:pt x="922" y="1202"/>
                  </a:lnTo>
                  <a:lnTo>
                    <a:pt x="1058" y="1306"/>
                  </a:lnTo>
                  <a:lnTo>
                    <a:pt x="1200" y="1403"/>
                  </a:lnTo>
                  <a:lnTo>
                    <a:pt x="1346" y="1492"/>
                  </a:lnTo>
                  <a:lnTo>
                    <a:pt x="1498" y="1574"/>
                  </a:lnTo>
                  <a:lnTo>
                    <a:pt x="1653" y="1648"/>
                  </a:lnTo>
                  <a:lnTo>
                    <a:pt x="1813" y="1715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100" name="Text Box 30"/>
            <p:cNvSpPr txBox="1">
              <a:spLocks noChangeArrowheads="1"/>
            </p:cNvSpPr>
            <p:nvPr/>
          </p:nvSpPr>
          <p:spPr bwMode="auto">
            <a:xfrm>
              <a:off x="2827337" y="1871290"/>
              <a:ext cx="260350" cy="506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defTabSz="828675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lnSpc>
                  <a:spcPct val="63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 charset="0"/>
                <a:buNone/>
                <a:defRPr/>
              </a:pPr>
              <a:r>
                <a:rPr lang="en-GB" altLang="en-US" sz="2400" i="1" dirty="0">
                  <a:solidFill>
                    <a:srgbClr val="00B050"/>
                  </a:solidFill>
                  <a:latin typeface="+mn-lt"/>
                  <a:cs typeface="Arial" charset="0"/>
                </a:rPr>
                <a:t>d</a:t>
              </a:r>
            </a:p>
          </p:txBody>
        </p:sp>
        <p:sp>
          <p:nvSpPr>
            <p:cNvPr id="121880" name="Freeform 31"/>
            <p:cNvSpPr>
              <a:spLocks/>
            </p:cNvSpPr>
            <p:nvPr/>
          </p:nvSpPr>
          <p:spPr bwMode="auto">
            <a:xfrm>
              <a:off x="3462337" y="4309690"/>
              <a:ext cx="538163" cy="554037"/>
            </a:xfrm>
            <a:custGeom>
              <a:avLst/>
              <a:gdLst>
                <a:gd name="T0" fmla="*/ 2147483647 w 1649"/>
                <a:gd name="T1" fmla="*/ 2147483647 h 1692"/>
                <a:gd name="T2" fmla="*/ 2147483647 w 1649"/>
                <a:gd name="T3" fmla="*/ 2147483647 h 1692"/>
                <a:gd name="T4" fmla="*/ 2147483647 w 1649"/>
                <a:gd name="T5" fmla="*/ 2147483647 h 1692"/>
                <a:gd name="T6" fmla="*/ 2147483647 w 1649"/>
                <a:gd name="T7" fmla="*/ 2147483647 h 1692"/>
                <a:gd name="T8" fmla="*/ 2147483647 w 1649"/>
                <a:gd name="T9" fmla="*/ 2147483647 h 1692"/>
                <a:gd name="T10" fmla="*/ 2147483647 w 1649"/>
                <a:gd name="T11" fmla="*/ 2147483647 h 1692"/>
                <a:gd name="T12" fmla="*/ 2147483647 w 1649"/>
                <a:gd name="T13" fmla="*/ 2147483647 h 1692"/>
                <a:gd name="T14" fmla="*/ 2147483647 w 1649"/>
                <a:gd name="T15" fmla="*/ 2147483647 h 1692"/>
                <a:gd name="T16" fmla="*/ 2147483647 w 1649"/>
                <a:gd name="T17" fmla="*/ 2147483647 h 1692"/>
                <a:gd name="T18" fmla="*/ 2147483647 w 1649"/>
                <a:gd name="T19" fmla="*/ 2147483647 h 1692"/>
                <a:gd name="T20" fmla="*/ 2147483647 w 1649"/>
                <a:gd name="T21" fmla="*/ 2147483647 h 1692"/>
                <a:gd name="T22" fmla="*/ 2147483647 w 1649"/>
                <a:gd name="T23" fmla="*/ 2147483647 h 1692"/>
                <a:gd name="T24" fmla="*/ 2147483647 w 1649"/>
                <a:gd name="T25" fmla="*/ 2147483647 h 1692"/>
                <a:gd name="T26" fmla="*/ 2147483647 w 1649"/>
                <a:gd name="T27" fmla="*/ 2147483647 h 1692"/>
                <a:gd name="T28" fmla="*/ 2147483647 w 1649"/>
                <a:gd name="T29" fmla="*/ 2147483647 h 1692"/>
                <a:gd name="T30" fmla="*/ 0 w 1649"/>
                <a:gd name="T31" fmla="*/ 0 h 169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49"/>
                <a:gd name="T49" fmla="*/ 0 h 1692"/>
                <a:gd name="T50" fmla="*/ 1649 w 1649"/>
                <a:gd name="T51" fmla="*/ 1692 h 169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49" h="1692">
                  <a:moveTo>
                    <a:pt x="1648" y="1691"/>
                  </a:moveTo>
                  <a:lnTo>
                    <a:pt x="1583" y="1545"/>
                  </a:lnTo>
                  <a:lnTo>
                    <a:pt x="1511" y="1403"/>
                  </a:lnTo>
                  <a:lnTo>
                    <a:pt x="1432" y="1264"/>
                  </a:lnTo>
                  <a:lnTo>
                    <a:pt x="1345" y="1130"/>
                  </a:lnTo>
                  <a:lnTo>
                    <a:pt x="1251" y="999"/>
                  </a:lnTo>
                  <a:lnTo>
                    <a:pt x="1151" y="874"/>
                  </a:lnTo>
                  <a:lnTo>
                    <a:pt x="1045" y="753"/>
                  </a:lnTo>
                  <a:lnTo>
                    <a:pt x="932" y="638"/>
                  </a:lnTo>
                  <a:lnTo>
                    <a:pt x="814" y="528"/>
                  </a:lnTo>
                  <a:lnTo>
                    <a:pt x="690" y="424"/>
                  </a:lnTo>
                  <a:lnTo>
                    <a:pt x="561" y="326"/>
                  </a:lnTo>
                  <a:lnTo>
                    <a:pt x="428" y="235"/>
                  </a:lnTo>
                  <a:lnTo>
                    <a:pt x="289" y="150"/>
                  </a:lnTo>
                  <a:lnTo>
                    <a:pt x="147" y="72"/>
                  </a:lnTo>
                  <a:lnTo>
                    <a:pt x="0" y="0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81" name="Freeform 32"/>
            <p:cNvSpPr>
              <a:spLocks/>
            </p:cNvSpPr>
            <p:nvPr/>
          </p:nvSpPr>
          <p:spPr bwMode="auto">
            <a:xfrm>
              <a:off x="2003425" y="4309690"/>
              <a:ext cx="542925" cy="561975"/>
            </a:xfrm>
            <a:custGeom>
              <a:avLst/>
              <a:gdLst>
                <a:gd name="T0" fmla="*/ 2147483647 w 1661"/>
                <a:gd name="T1" fmla="*/ 0 h 1719"/>
                <a:gd name="T2" fmla="*/ 2147483647 w 1661"/>
                <a:gd name="T3" fmla="*/ 2147483647 h 1719"/>
                <a:gd name="T4" fmla="*/ 2147483647 w 1661"/>
                <a:gd name="T5" fmla="*/ 2147483647 h 1719"/>
                <a:gd name="T6" fmla="*/ 2147483647 w 1661"/>
                <a:gd name="T7" fmla="*/ 2147483647 h 1719"/>
                <a:gd name="T8" fmla="*/ 2147483647 w 1661"/>
                <a:gd name="T9" fmla="*/ 2147483647 h 1719"/>
                <a:gd name="T10" fmla="*/ 2147483647 w 1661"/>
                <a:gd name="T11" fmla="*/ 2147483647 h 1719"/>
                <a:gd name="T12" fmla="*/ 2147483647 w 1661"/>
                <a:gd name="T13" fmla="*/ 2147483647 h 1719"/>
                <a:gd name="T14" fmla="*/ 2147483647 w 1661"/>
                <a:gd name="T15" fmla="*/ 2147483647 h 1719"/>
                <a:gd name="T16" fmla="*/ 2147483647 w 1661"/>
                <a:gd name="T17" fmla="*/ 2147483647 h 1719"/>
                <a:gd name="T18" fmla="*/ 2147483647 w 1661"/>
                <a:gd name="T19" fmla="*/ 2147483647 h 1719"/>
                <a:gd name="T20" fmla="*/ 2147483647 w 1661"/>
                <a:gd name="T21" fmla="*/ 2147483647 h 1719"/>
                <a:gd name="T22" fmla="*/ 2147483647 w 1661"/>
                <a:gd name="T23" fmla="*/ 2147483647 h 1719"/>
                <a:gd name="T24" fmla="*/ 2147483647 w 1661"/>
                <a:gd name="T25" fmla="*/ 2147483647 h 1719"/>
                <a:gd name="T26" fmla="*/ 2147483647 w 1661"/>
                <a:gd name="T27" fmla="*/ 2147483647 h 1719"/>
                <a:gd name="T28" fmla="*/ 2147483647 w 1661"/>
                <a:gd name="T29" fmla="*/ 2147483647 h 1719"/>
                <a:gd name="T30" fmla="*/ 0 w 1661"/>
                <a:gd name="T31" fmla="*/ 2147483647 h 171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61"/>
                <a:gd name="T49" fmla="*/ 0 h 1719"/>
                <a:gd name="T50" fmla="*/ 1661 w 1661"/>
                <a:gd name="T51" fmla="*/ 1719 h 171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61" h="1719">
                  <a:moveTo>
                    <a:pt x="1660" y="0"/>
                  </a:moveTo>
                  <a:lnTo>
                    <a:pt x="1512" y="72"/>
                  </a:lnTo>
                  <a:lnTo>
                    <a:pt x="1367" y="152"/>
                  </a:lnTo>
                  <a:lnTo>
                    <a:pt x="1227" y="238"/>
                  </a:lnTo>
                  <a:lnTo>
                    <a:pt x="1092" y="331"/>
                  </a:lnTo>
                  <a:lnTo>
                    <a:pt x="962" y="430"/>
                  </a:lnTo>
                  <a:lnTo>
                    <a:pt x="837" y="536"/>
                  </a:lnTo>
                  <a:lnTo>
                    <a:pt x="717" y="648"/>
                  </a:lnTo>
                  <a:lnTo>
                    <a:pt x="604" y="765"/>
                  </a:lnTo>
                  <a:lnTo>
                    <a:pt x="497" y="888"/>
                  </a:lnTo>
                  <a:lnTo>
                    <a:pt x="396" y="1015"/>
                  </a:lnTo>
                  <a:lnTo>
                    <a:pt x="303" y="1148"/>
                  </a:lnTo>
                  <a:lnTo>
                    <a:pt x="216" y="1285"/>
                  </a:lnTo>
                  <a:lnTo>
                    <a:pt x="137" y="1426"/>
                  </a:lnTo>
                  <a:lnTo>
                    <a:pt x="65" y="1570"/>
                  </a:lnTo>
                  <a:lnTo>
                    <a:pt x="0" y="1718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82" name="Freeform 33"/>
            <p:cNvSpPr>
              <a:spLocks/>
            </p:cNvSpPr>
            <p:nvPr/>
          </p:nvSpPr>
          <p:spPr bwMode="auto">
            <a:xfrm>
              <a:off x="3559175" y="5573340"/>
              <a:ext cx="466725" cy="566737"/>
            </a:xfrm>
            <a:custGeom>
              <a:avLst/>
              <a:gdLst>
                <a:gd name="T0" fmla="*/ 0 w 1427"/>
                <a:gd name="T1" fmla="*/ 2147483647 h 1737"/>
                <a:gd name="T2" fmla="*/ 2147483647 w 1427"/>
                <a:gd name="T3" fmla="*/ 2147483647 h 1737"/>
                <a:gd name="T4" fmla="*/ 2147483647 w 1427"/>
                <a:gd name="T5" fmla="*/ 2147483647 h 1737"/>
                <a:gd name="T6" fmla="*/ 2147483647 w 1427"/>
                <a:gd name="T7" fmla="*/ 2147483647 h 1737"/>
                <a:gd name="T8" fmla="*/ 2147483647 w 1427"/>
                <a:gd name="T9" fmla="*/ 2147483647 h 1737"/>
                <a:gd name="T10" fmla="*/ 2147483647 w 1427"/>
                <a:gd name="T11" fmla="*/ 2147483647 h 1737"/>
                <a:gd name="T12" fmla="*/ 2147483647 w 1427"/>
                <a:gd name="T13" fmla="*/ 2147483647 h 1737"/>
                <a:gd name="T14" fmla="*/ 2147483647 w 1427"/>
                <a:gd name="T15" fmla="*/ 2147483647 h 1737"/>
                <a:gd name="T16" fmla="*/ 2147483647 w 1427"/>
                <a:gd name="T17" fmla="*/ 2147483647 h 1737"/>
                <a:gd name="T18" fmla="*/ 2147483647 w 1427"/>
                <a:gd name="T19" fmla="*/ 2147483647 h 1737"/>
                <a:gd name="T20" fmla="*/ 2147483647 w 1427"/>
                <a:gd name="T21" fmla="*/ 2147483647 h 1737"/>
                <a:gd name="T22" fmla="*/ 2147483647 w 1427"/>
                <a:gd name="T23" fmla="*/ 2147483647 h 1737"/>
                <a:gd name="T24" fmla="*/ 2147483647 w 1427"/>
                <a:gd name="T25" fmla="*/ 2147483647 h 1737"/>
                <a:gd name="T26" fmla="*/ 2147483647 w 1427"/>
                <a:gd name="T27" fmla="*/ 2147483647 h 1737"/>
                <a:gd name="T28" fmla="*/ 2147483647 w 1427"/>
                <a:gd name="T29" fmla="*/ 2147483647 h 1737"/>
                <a:gd name="T30" fmla="*/ 2147483647 w 1427"/>
                <a:gd name="T31" fmla="*/ 0 h 173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427"/>
                <a:gd name="T49" fmla="*/ 0 h 1737"/>
                <a:gd name="T50" fmla="*/ 1427 w 1427"/>
                <a:gd name="T51" fmla="*/ 1737 h 173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427" h="1737">
                  <a:moveTo>
                    <a:pt x="0" y="1736"/>
                  </a:moveTo>
                  <a:lnTo>
                    <a:pt x="132" y="1655"/>
                  </a:lnTo>
                  <a:lnTo>
                    <a:pt x="259" y="1568"/>
                  </a:lnTo>
                  <a:lnTo>
                    <a:pt x="382" y="1475"/>
                  </a:lnTo>
                  <a:lnTo>
                    <a:pt x="501" y="1377"/>
                  </a:lnTo>
                  <a:lnTo>
                    <a:pt x="614" y="1273"/>
                  </a:lnTo>
                  <a:lnTo>
                    <a:pt x="722" y="1164"/>
                  </a:lnTo>
                  <a:lnTo>
                    <a:pt x="825" y="1050"/>
                  </a:lnTo>
                  <a:lnTo>
                    <a:pt x="922" y="932"/>
                  </a:lnTo>
                  <a:lnTo>
                    <a:pt x="1013" y="810"/>
                  </a:lnTo>
                  <a:lnTo>
                    <a:pt x="1098" y="683"/>
                  </a:lnTo>
                  <a:lnTo>
                    <a:pt x="1177" y="553"/>
                  </a:lnTo>
                  <a:lnTo>
                    <a:pt x="1249" y="419"/>
                  </a:lnTo>
                  <a:lnTo>
                    <a:pt x="1315" y="282"/>
                  </a:lnTo>
                  <a:lnTo>
                    <a:pt x="1374" y="142"/>
                  </a:lnTo>
                  <a:lnTo>
                    <a:pt x="1426" y="0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104" name="Text Box 34"/>
            <p:cNvSpPr txBox="1">
              <a:spLocks noChangeArrowheads="1"/>
            </p:cNvSpPr>
            <p:nvPr/>
          </p:nvSpPr>
          <p:spPr bwMode="auto">
            <a:xfrm>
              <a:off x="2038350" y="5114552"/>
              <a:ext cx="309562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defTabSz="828675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lnSpc>
                  <a:spcPct val="63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 charset="0"/>
                <a:buNone/>
                <a:defRPr/>
              </a:pPr>
              <a:r>
                <a:rPr lang="en-GB" altLang="en-US" sz="2400" i="1">
                  <a:solidFill>
                    <a:srgbClr val="0000FF"/>
                  </a:solidFill>
                  <a:latin typeface="+mn-lt"/>
                  <a:cs typeface="Arial" charset="0"/>
                </a:rPr>
                <a:t>h</a:t>
              </a:r>
            </a:p>
          </p:txBody>
        </p:sp>
        <p:sp>
          <p:nvSpPr>
            <p:cNvPr id="217105" name="Text Box 35"/>
            <p:cNvSpPr txBox="1">
              <a:spLocks noChangeArrowheads="1"/>
            </p:cNvSpPr>
            <p:nvPr/>
          </p:nvSpPr>
          <p:spPr bwMode="auto">
            <a:xfrm>
              <a:off x="3806825" y="5017715"/>
              <a:ext cx="18097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defTabSz="828675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lnSpc>
                  <a:spcPct val="63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 charset="0"/>
                <a:buNone/>
                <a:defRPr/>
              </a:pPr>
              <a:r>
                <a:rPr lang="en-GB" altLang="en-US" sz="2400" i="1">
                  <a:solidFill>
                    <a:srgbClr val="0000FF"/>
                  </a:solidFill>
                  <a:latin typeface="+mn-lt"/>
                  <a:cs typeface="Arial" charset="0"/>
                </a:rPr>
                <a:t>f</a:t>
              </a:r>
            </a:p>
          </p:txBody>
        </p:sp>
        <p:sp>
          <p:nvSpPr>
            <p:cNvPr id="217106" name="Text Box 36"/>
            <p:cNvSpPr txBox="1">
              <a:spLocks noChangeArrowheads="1"/>
            </p:cNvSpPr>
            <p:nvPr/>
          </p:nvSpPr>
          <p:spPr bwMode="auto">
            <a:xfrm>
              <a:off x="2933700" y="5943227"/>
              <a:ext cx="155575" cy="439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defTabSz="828675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lnSpc>
                  <a:spcPct val="63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 charset="0"/>
                <a:buNone/>
                <a:defRPr/>
              </a:pPr>
              <a:r>
                <a:rPr lang="en-GB" altLang="en-US" sz="2400" i="1">
                  <a:solidFill>
                    <a:srgbClr val="0000FF"/>
                  </a:solidFill>
                  <a:latin typeface="+mn-lt"/>
                  <a:cs typeface="Arial" charset="0"/>
                </a:rPr>
                <a:t>g</a:t>
              </a:r>
            </a:p>
          </p:txBody>
        </p:sp>
        <p:sp>
          <p:nvSpPr>
            <p:cNvPr id="121886" name="Freeform 40"/>
            <p:cNvSpPr>
              <a:spLocks/>
            </p:cNvSpPr>
            <p:nvPr/>
          </p:nvSpPr>
          <p:spPr bwMode="auto">
            <a:xfrm>
              <a:off x="2035175" y="5698752"/>
              <a:ext cx="573087" cy="517525"/>
            </a:xfrm>
            <a:custGeom>
              <a:avLst/>
              <a:gdLst>
                <a:gd name="T0" fmla="*/ 0 w 1754"/>
                <a:gd name="T1" fmla="*/ 0 h 1586"/>
                <a:gd name="T2" fmla="*/ 2147483647 w 1754"/>
                <a:gd name="T3" fmla="*/ 2147483647 h 1586"/>
                <a:gd name="T4" fmla="*/ 2147483647 w 1754"/>
                <a:gd name="T5" fmla="*/ 2147483647 h 1586"/>
                <a:gd name="T6" fmla="*/ 2147483647 w 1754"/>
                <a:gd name="T7" fmla="*/ 2147483647 h 1586"/>
                <a:gd name="T8" fmla="*/ 2147483647 w 1754"/>
                <a:gd name="T9" fmla="*/ 2147483647 h 1586"/>
                <a:gd name="T10" fmla="*/ 2147483647 w 1754"/>
                <a:gd name="T11" fmla="*/ 2147483647 h 1586"/>
                <a:gd name="T12" fmla="*/ 2147483647 w 1754"/>
                <a:gd name="T13" fmla="*/ 2147483647 h 1586"/>
                <a:gd name="T14" fmla="*/ 2147483647 w 1754"/>
                <a:gd name="T15" fmla="*/ 2147483647 h 1586"/>
                <a:gd name="T16" fmla="*/ 2147483647 w 1754"/>
                <a:gd name="T17" fmla="*/ 2147483647 h 1586"/>
                <a:gd name="T18" fmla="*/ 2147483647 w 1754"/>
                <a:gd name="T19" fmla="*/ 2147483647 h 1586"/>
                <a:gd name="T20" fmla="*/ 2147483647 w 1754"/>
                <a:gd name="T21" fmla="*/ 2147483647 h 1586"/>
                <a:gd name="T22" fmla="*/ 2147483647 w 1754"/>
                <a:gd name="T23" fmla="*/ 2147483647 h 1586"/>
                <a:gd name="T24" fmla="*/ 2147483647 w 1754"/>
                <a:gd name="T25" fmla="*/ 2147483647 h 1586"/>
                <a:gd name="T26" fmla="*/ 2147483647 w 1754"/>
                <a:gd name="T27" fmla="*/ 2147483647 h 1586"/>
                <a:gd name="T28" fmla="*/ 2147483647 w 1754"/>
                <a:gd name="T29" fmla="*/ 2147483647 h 1586"/>
                <a:gd name="T30" fmla="*/ 2147483647 w 1754"/>
                <a:gd name="T31" fmla="*/ 2147483647 h 158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754"/>
                <a:gd name="T49" fmla="*/ 0 h 1586"/>
                <a:gd name="T50" fmla="*/ 1754 w 1754"/>
                <a:gd name="T51" fmla="*/ 1586 h 158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754" h="1586">
                  <a:moveTo>
                    <a:pt x="0" y="0"/>
                  </a:moveTo>
                  <a:lnTo>
                    <a:pt x="75" y="141"/>
                  </a:lnTo>
                  <a:lnTo>
                    <a:pt x="156" y="278"/>
                  </a:lnTo>
                  <a:lnTo>
                    <a:pt x="244" y="412"/>
                  </a:lnTo>
                  <a:lnTo>
                    <a:pt x="339" y="540"/>
                  </a:lnTo>
                  <a:lnTo>
                    <a:pt x="441" y="665"/>
                  </a:lnTo>
                  <a:lnTo>
                    <a:pt x="549" y="784"/>
                  </a:lnTo>
                  <a:lnTo>
                    <a:pt x="663" y="897"/>
                  </a:lnTo>
                  <a:lnTo>
                    <a:pt x="782" y="1006"/>
                  </a:lnTo>
                  <a:lnTo>
                    <a:pt x="907" y="1108"/>
                  </a:lnTo>
                  <a:lnTo>
                    <a:pt x="1037" y="1204"/>
                  </a:lnTo>
                  <a:lnTo>
                    <a:pt x="1172" y="1294"/>
                  </a:lnTo>
                  <a:lnTo>
                    <a:pt x="1312" y="1377"/>
                  </a:lnTo>
                  <a:lnTo>
                    <a:pt x="1455" y="1453"/>
                  </a:lnTo>
                  <a:lnTo>
                    <a:pt x="1602" y="1522"/>
                  </a:lnTo>
                  <a:lnTo>
                    <a:pt x="1753" y="1585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112" name="Text Box 42"/>
            <p:cNvSpPr txBox="1">
              <a:spLocks noChangeArrowheads="1"/>
            </p:cNvSpPr>
            <p:nvPr/>
          </p:nvSpPr>
          <p:spPr bwMode="auto">
            <a:xfrm>
              <a:off x="2933700" y="4298577"/>
              <a:ext cx="260350" cy="506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defTabSz="828675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lnSpc>
                  <a:spcPct val="63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 charset="0"/>
                <a:buNone/>
                <a:defRPr/>
              </a:pPr>
              <a:r>
                <a:rPr lang="en-GB" altLang="en-US" sz="2400" i="1" dirty="0">
                  <a:solidFill>
                    <a:srgbClr val="00B050"/>
                  </a:solidFill>
                  <a:latin typeface="+mn-lt"/>
                  <a:cs typeface="Arial" charset="0"/>
                </a:rPr>
                <a:t>e</a:t>
              </a:r>
            </a:p>
          </p:txBody>
        </p:sp>
        <p:sp>
          <p:nvSpPr>
            <p:cNvPr id="217115" name="Text Box 36"/>
            <p:cNvSpPr txBox="1">
              <a:spLocks noChangeArrowheads="1"/>
            </p:cNvSpPr>
            <p:nvPr/>
          </p:nvSpPr>
          <p:spPr bwMode="auto">
            <a:xfrm>
              <a:off x="2876550" y="3533402"/>
              <a:ext cx="155575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defTabSz="828675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lnSpc>
                  <a:spcPct val="63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 charset="0"/>
                <a:buNone/>
                <a:defRPr/>
              </a:pPr>
              <a:r>
                <a:rPr lang="en-GB" altLang="en-US" sz="2400" i="1" dirty="0">
                  <a:solidFill>
                    <a:srgbClr val="00B050"/>
                  </a:solidFill>
                  <a:latin typeface="+mn-lt"/>
                  <a:cs typeface="Arial" charset="0"/>
                </a:rPr>
                <a:t>b</a:t>
              </a:r>
            </a:p>
          </p:txBody>
        </p:sp>
        <p:sp>
          <p:nvSpPr>
            <p:cNvPr id="121908" name="TextBox 2"/>
            <p:cNvSpPr txBox="1">
              <a:spLocks noChangeArrowheads="1"/>
            </p:cNvSpPr>
            <p:nvPr/>
          </p:nvSpPr>
          <p:spPr bwMode="auto">
            <a:xfrm>
              <a:off x="3462337" y="1769690"/>
              <a:ext cx="317500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GB" sz="3200" dirty="0">
                  <a:latin typeface="Times New Roman" charset="0"/>
                  <a:cs typeface="Times New Roman" charset="0"/>
                </a:rPr>
                <a:t>●</a:t>
              </a:r>
              <a:endParaRPr lang="en-GB" sz="3200" dirty="0"/>
            </a:p>
          </p:txBody>
        </p:sp>
        <p:sp>
          <p:nvSpPr>
            <p:cNvPr id="121909" name="TextBox 62"/>
            <p:cNvSpPr txBox="1">
              <a:spLocks noChangeArrowheads="1"/>
            </p:cNvSpPr>
            <p:nvPr/>
          </p:nvSpPr>
          <p:spPr bwMode="auto">
            <a:xfrm>
              <a:off x="2032000" y="4174752"/>
              <a:ext cx="315912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GB" sz="3200" dirty="0">
                  <a:latin typeface="Times New Roman" charset="0"/>
                  <a:cs typeface="Times New Roman" charset="0"/>
                </a:rPr>
                <a:t>●</a:t>
              </a:r>
              <a:endParaRPr lang="en-GB" sz="320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09600" y="304800"/>
            <a:ext cx="3378200" cy="1092200"/>
            <a:chOff x="609600" y="304800"/>
            <a:chExt cx="3378200" cy="1092200"/>
          </a:xfrm>
        </p:grpSpPr>
        <p:grpSp>
          <p:nvGrpSpPr>
            <p:cNvPr id="4" name="Group 3"/>
            <p:cNvGrpSpPr/>
            <p:nvPr/>
          </p:nvGrpSpPr>
          <p:grpSpPr>
            <a:xfrm>
              <a:off x="609600" y="304800"/>
              <a:ext cx="3352800" cy="406400"/>
              <a:chOff x="228600" y="2057400"/>
              <a:chExt cx="3352800" cy="406400"/>
            </a:xfrm>
          </p:grpSpPr>
          <p:sp>
            <p:nvSpPr>
              <p:cNvPr id="59" name="Line 115"/>
              <p:cNvSpPr>
                <a:spLocks noChangeShapeType="1"/>
              </p:cNvSpPr>
              <p:nvPr/>
            </p:nvSpPr>
            <p:spPr bwMode="auto">
              <a:xfrm>
                <a:off x="1676400" y="2463800"/>
                <a:ext cx="381000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61" name="Line 115"/>
              <p:cNvSpPr>
                <a:spLocks noChangeShapeType="1"/>
              </p:cNvSpPr>
              <p:nvPr/>
            </p:nvSpPr>
            <p:spPr bwMode="auto">
              <a:xfrm>
                <a:off x="2590800" y="2463800"/>
                <a:ext cx="381000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70" name="Line 115"/>
              <p:cNvSpPr>
                <a:spLocks noChangeShapeType="1"/>
              </p:cNvSpPr>
              <p:nvPr/>
            </p:nvSpPr>
            <p:spPr bwMode="auto">
              <a:xfrm>
                <a:off x="228600" y="2463800"/>
                <a:ext cx="5588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sysDash"/>
                <a:round/>
                <a:headEnd type="triangle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71" name="Line 115"/>
              <p:cNvSpPr>
                <a:spLocks noChangeShapeType="1"/>
              </p:cNvSpPr>
              <p:nvPr/>
            </p:nvSpPr>
            <p:spPr bwMode="auto">
              <a:xfrm>
                <a:off x="762000" y="2463800"/>
                <a:ext cx="381000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77" name="Line 115"/>
              <p:cNvSpPr>
                <a:spLocks noChangeShapeType="1"/>
              </p:cNvSpPr>
              <p:nvPr/>
            </p:nvSpPr>
            <p:spPr bwMode="auto">
              <a:xfrm>
                <a:off x="1143000" y="2463800"/>
                <a:ext cx="5588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sysDash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78" name="Line 115"/>
              <p:cNvSpPr>
                <a:spLocks noChangeShapeType="1"/>
              </p:cNvSpPr>
              <p:nvPr/>
            </p:nvSpPr>
            <p:spPr bwMode="auto">
              <a:xfrm>
                <a:off x="2057400" y="2463800"/>
                <a:ext cx="5588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sysDash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79" name="Line 115"/>
              <p:cNvSpPr>
                <a:spLocks noChangeShapeType="1"/>
              </p:cNvSpPr>
              <p:nvPr/>
            </p:nvSpPr>
            <p:spPr bwMode="auto">
              <a:xfrm>
                <a:off x="2971800" y="2463800"/>
                <a:ext cx="5588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sysDash"/>
                <a:round/>
                <a:headEnd type="triangle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228600" y="2057400"/>
                <a:ext cx="3352800" cy="350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64000"/>
                  </a:lnSpc>
                  <a:spcBef>
                    <a:spcPct val="0"/>
                  </a:spcBef>
                  <a:buClr>
                    <a:srgbClr val="000000"/>
                  </a:buClr>
                  <a:buSzPct val="45000"/>
                  <a:buFont typeface="Wingdings" pitchFamily="2" charset="2"/>
                  <a:buNone/>
                  <a:defRPr/>
                </a:pPr>
                <a:r>
                  <a:rPr lang="en-GB" altLang="en-US" sz="2400" i="1" dirty="0" smtClean="0">
                    <a:solidFill>
                      <a:srgbClr val="0000FF"/>
                    </a:solidFill>
                    <a:cs typeface="Arial" charset="0"/>
                  </a:rPr>
                  <a:t>-a          </a:t>
                </a:r>
                <a:r>
                  <a:rPr lang="en-GB" altLang="en-US" sz="2400" i="1" dirty="0" smtClean="0">
                    <a:solidFill>
                      <a:srgbClr val="00B050"/>
                    </a:solidFill>
                    <a:cs typeface="Arial" charset="0"/>
                  </a:rPr>
                  <a:t>+b        +c          -</a:t>
                </a:r>
                <a:r>
                  <a:rPr lang="en-GB" altLang="en-US" sz="2400" i="1" dirty="0">
                    <a:solidFill>
                      <a:srgbClr val="00B050"/>
                    </a:solidFill>
                    <a:cs typeface="Arial" charset="0"/>
                  </a:rPr>
                  <a:t>d</a:t>
                </a:r>
                <a:endParaRPr lang="en-US" sz="2400" dirty="0"/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635000" y="990600"/>
              <a:ext cx="3352800" cy="406400"/>
              <a:chOff x="228600" y="2057400"/>
              <a:chExt cx="3352800" cy="406400"/>
            </a:xfrm>
          </p:grpSpPr>
          <p:sp>
            <p:nvSpPr>
              <p:cNvPr id="83" name="Line 115"/>
              <p:cNvSpPr>
                <a:spLocks noChangeShapeType="1"/>
              </p:cNvSpPr>
              <p:nvPr/>
            </p:nvSpPr>
            <p:spPr bwMode="auto">
              <a:xfrm>
                <a:off x="1676400" y="2463800"/>
                <a:ext cx="381000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84" name="Line 115"/>
              <p:cNvSpPr>
                <a:spLocks noChangeShapeType="1"/>
              </p:cNvSpPr>
              <p:nvPr/>
            </p:nvSpPr>
            <p:spPr bwMode="auto">
              <a:xfrm>
                <a:off x="2590800" y="2463800"/>
                <a:ext cx="381000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85" name="Line 115"/>
              <p:cNvSpPr>
                <a:spLocks noChangeShapeType="1"/>
              </p:cNvSpPr>
              <p:nvPr/>
            </p:nvSpPr>
            <p:spPr bwMode="auto">
              <a:xfrm>
                <a:off x="228600" y="2463800"/>
                <a:ext cx="5588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sysDash"/>
                <a:round/>
                <a:headEnd type="none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86" name="Line 115"/>
              <p:cNvSpPr>
                <a:spLocks noChangeShapeType="1"/>
              </p:cNvSpPr>
              <p:nvPr/>
            </p:nvSpPr>
            <p:spPr bwMode="auto">
              <a:xfrm>
                <a:off x="762000" y="2463800"/>
                <a:ext cx="381000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87" name="Line 115"/>
              <p:cNvSpPr>
                <a:spLocks noChangeShapeType="1"/>
              </p:cNvSpPr>
              <p:nvPr/>
            </p:nvSpPr>
            <p:spPr bwMode="auto">
              <a:xfrm>
                <a:off x="1143000" y="2463800"/>
                <a:ext cx="5588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sysDash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88" name="Line 115"/>
              <p:cNvSpPr>
                <a:spLocks noChangeShapeType="1"/>
              </p:cNvSpPr>
              <p:nvPr/>
            </p:nvSpPr>
            <p:spPr bwMode="auto">
              <a:xfrm>
                <a:off x="2057400" y="2463800"/>
                <a:ext cx="5588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sysDash"/>
                <a:round/>
                <a:headEnd type="triangle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89" name="Line 115"/>
              <p:cNvSpPr>
                <a:spLocks noChangeShapeType="1"/>
              </p:cNvSpPr>
              <p:nvPr/>
            </p:nvSpPr>
            <p:spPr bwMode="auto">
              <a:xfrm>
                <a:off x="2971800" y="2463800"/>
                <a:ext cx="5588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sysDash"/>
                <a:round/>
                <a:headEnd type="none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228600" y="2057400"/>
                <a:ext cx="3352800" cy="350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64000"/>
                  </a:lnSpc>
                  <a:spcBef>
                    <a:spcPct val="0"/>
                  </a:spcBef>
                  <a:buClr>
                    <a:srgbClr val="000000"/>
                  </a:buClr>
                  <a:buSzPct val="45000"/>
                  <a:buFont typeface="Wingdings" pitchFamily="2" charset="2"/>
                  <a:buNone/>
                  <a:defRPr/>
                </a:pPr>
                <a:r>
                  <a:rPr lang="en-GB" altLang="en-US" sz="2400" i="1" dirty="0" smtClean="0">
                    <a:solidFill>
                      <a:srgbClr val="00B050"/>
                    </a:solidFill>
                    <a:cs typeface="Arial" charset="0"/>
                  </a:rPr>
                  <a:t>+</a:t>
                </a:r>
                <a:r>
                  <a:rPr lang="en-GB" altLang="en-US" sz="2400" i="1" dirty="0">
                    <a:solidFill>
                      <a:srgbClr val="00B050"/>
                    </a:solidFill>
                    <a:cs typeface="Arial" charset="0"/>
                  </a:rPr>
                  <a:t>e</a:t>
                </a:r>
                <a:r>
                  <a:rPr lang="en-GB" altLang="en-US" sz="2400" i="1" dirty="0" smtClean="0">
                    <a:solidFill>
                      <a:srgbClr val="008000"/>
                    </a:solidFill>
                    <a:cs typeface="Arial" charset="0"/>
                  </a:rPr>
                  <a:t>          </a:t>
                </a:r>
                <a:r>
                  <a:rPr lang="en-GB" altLang="en-US" sz="2400" i="1" dirty="0" smtClean="0">
                    <a:solidFill>
                      <a:srgbClr val="0000FF"/>
                    </a:solidFill>
                    <a:cs typeface="Arial" charset="0"/>
                  </a:rPr>
                  <a:t>+f        -g          +h</a:t>
                </a:r>
                <a:endParaRPr lang="en-US" sz="2400" dirty="0">
                  <a:solidFill>
                    <a:srgbClr val="0000FF"/>
                  </a:solidFill>
                </a:endParaRPr>
              </a:p>
            </p:txBody>
          </p:sp>
        </p:grpSp>
      </p:grpSp>
      <p:sp>
        <p:nvSpPr>
          <p:cNvPr id="103" name="Line 115"/>
          <p:cNvSpPr>
            <a:spLocks noChangeShapeType="1"/>
          </p:cNvSpPr>
          <p:nvPr/>
        </p:nvSpPr>
        <p:spPr bwMode="auto">
          <a:xfrm>
            <a:off x="6019800" y="7112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104" name="Line 115"/>
          <p:cNvSpPr>
            <a:spLocks noChangeShapeType="1"/>
          </p:cNvSpPr>
          <p:nvPr/>
        </p:nvSpPr>
        <p:spPr bwMode="auto">
          <a:xfrm>
            <a:off x="6934200" y="7112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105" name="Line 115"/>
          <p:cNvSpPr>
            <a:spLocks noChangeShapeType="1"/>
          </p:cNvSpPr>
          <p:nvPr/>
        </p:nvSpPr>
        <p:spPr bwMode="auto">
          <a:xfrm>
            <a:off x="4572000" y="711200"/>
            <a:ext cx="5588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ash"/>
            <a:round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106" name="Line 115"/>
          <p:cNvSpPr>
            <a:spLocks noChangeShapeType="1"/>
          </p:cNvSpPr>
          <p:nvPr/>
        </p:nvSpPr>
        <p:spPr bwMode="auto">
          <a:xfrm>
            <a:off x="5105400" y="7112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107" name="Line 115"/>
          <p:cNvSpPr>
            <a:spLocks noChangeShapeType="1"/>
          </p:cNvSpPr>
          <p:nvPr/>
        </p:nvSpPr>
        <p:spPr bwMode="auto">
          <a:xfrm>
            <a:off x="5486400" y="711200"/>
            <a:ext cx="5588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108" name="Line 115"/>
          <p:cNvSpPr>
            <a:spLocks noChangeShapeType="1"/>
          </p:cNvSpPr>
          <p:nvPr/>
        </p:nvSpPr>
        <p:spPr bwMode="auto">
          <a:xfrm>
            <a:off x="6400800" y="711200"/>
            <a:ext cx="5588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ash"/>
            <a:round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109" name="Line 115"/>
          <p:cNvSpPr>
            <a:spLocks noChangeShapeType="1"/>
          </p:cNvSpPr>
          <p:nvPr/>
        </p:nvSpPr>
        <p:spPr bwMode="auto">
          <a:xfrm>
            <a:off x="7315200" y="711200"/>
            <a:ext cx="5588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ash"/>
            <a:round/>
            <a:headEnd type="none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4572000" y="310228"/>
            <a:ext cx="3352800" cy="587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64000"/>
              </a:lnSpc>
              <a:spcBef>
                <a:spcPct val="0"/>
              </a:spcBef>
              <a:buClr>
                <a:srgbClr val="000000"/>
              </a:buClr>
              <a:buSzPct val="45000"/>
              <a:defRPr/>
            </a:pPr>
            <a:r>
              <a:rPr lang="en-GB" altLang="en-US" sz="2400" i="1" dirty="0" smtClean="0">
                <a:solidFill>
                  <a:srgbClr val="0000FF"/>
                </a:solidFill>
                <a:cs typeface="Arial" charset="0"/>
              </a:rPr>
              <a:t>-a          </a:t>
            </a:r>
            <a:r>
              <a:rPr lang="en-GB" altLang="en-US" sz="2400" i="1" dirty="0">
                <a:solidFill>
                  <a:srgbClr val="0000FF"/>
                </a:solidFill>
                <a:cs typeface="Arial" charset="0"/>
              </a:rPr>
              <a:t>+f      </a:t>
            </a:r>
            <a:r>
              <a:rPr lang="en-GB" altLang="en-US" sz="2400" i="1" dirty="0" smtClean="0">
                <a:solidFill>
                  <a:srgbClr val="0000FF"/>
                </a:solidFill>
                <a:cs typeface="Arial" charset="0"/>
              </a:rPr>
              <a:t>    -g          </a:t>
            </a:r>
            <a:r>
              <a:rPr lang="en-GB" altLang="en-US" sz="2400" i="1" dirty="0">
                <a:solidFill>
                  <a:srgbClr val="0000FF"/>
                </a:solidFill>
                <a:cs typeface="Arial" charset="0"/>
              </a:rPr>
              <a:t>+h</a:t>
            </a:r>
            <a:endParaRPr lang="en-US" sz="2400" dirty="0">
              <a:solidFill>
                <a:srgbClr val="0000FF"/>
              </a:solidFill>
            </a:endParaRPr>
          </a:p>
          <a:p>
            <a:pPr>
              <a:lnSpc>
                <a:spcPct val="64000"/>
              </a:lnSpc>
              <a:spcBef>
                <a:spcPct val="0"/>
              </a:spcBef>
              <a:buClr>
                <a:srgbClr val="000000"/>
              </a:buClr>
              <a:buSzPct val="45000"/>
              <a:buFont typeface="Wingdings" pitchFamily="2" charset="2"/>
              <a:buNone/>
              <a:defRPr/>
            </a:pPr>
            <a:r>
              <a:rPr lang="en-GB" altLang="en-US" sz="2400" i="1" dirty="0" smtClean="0">
                <a:solidFill>
                  <a:srgbClr val="0000FF"/>
                </a:solidFill>
                <a:cs typeface="Arial" charset="0"/>
              </a:rPr>
              <a:t> </a:t>
            </a:r>
            <a:endParaRPr lang="en-US" sz="2400" dirty="0"/>
          </a:p>
        </p:txBody>
      </p:sp>
      <p:grpSp>
        <p:nvGrpSpPr>
          <p:cNvPr id="94" name="Group 93"/>
          <p:cNvGrpSpPr/>
          <p:nvPr/>
        </p:nvGrpSpPr>
        <p:grpSpPr>
          <a:xfrm>
            <a:off x="4597400" y="990600"/>
            <a:ext cx="3352800" cy="406400"/>
            <a:chOff x="228600" y="2057400"/>
            <a:chExt cx="3352800" cy="406400"/>
          </a:xfrm>
        </p:grpSpPr>
        <p:sp>
          <p:nvSpPr>
            <p:cNvPr id="95" name="Line 115"/>
            <p:cNvSpPr>
              <a:spLocks noChangeShapeType="1"/>
            </p:cNvSpPr>
            <p:nvPr/>
          </p:nvSpPr>
          <p:spPr bwMode="auto">
            <a:xfrm>
              <a:off x="1676400" y="2463800"/>
              <a:ext cx="38100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96" name="Line 115"/>
            <p:cNvSpPr>
              <a:spLocks noChangeShapeType="1"/>
            </p:cNvSpPr>
            <p:nvPr/>
          </p:nvSpPr>
          <p:spPr bwMode="auto">
            <a:xfrm>
              <a:off x="2590800" y="2463800"/>
              <a:ext cx="38100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97" name="Line 115"/>
            <p:cNvSpPr>
              <a:spLocks noChangeShapeType="1"/>
            </p:cNvSpPr>
            <p:nvPr/>
          </p:nvSpPr>
          <p:spPr bwMode="auto">
            <a:xfrm>
              <a:off x="228600" y="2463800"/>
              <a:ext cx="5588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ash"/>
              <a:round/>
              <a:headEnd type="none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98" name="Line 115"/>
            <p:cNvSpPr>
              <a:spLocks noChangeShapeType="1"/>
            </p:cNvSpPr>
            <p:nvPr/>
          </p:nvSpPr>
          <p:spPr bwMode="auto">
            <a:xfrm>
              <a:off x="762000" y="2463800"/>
              <a:ext cx="38100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99" name="Line 115"/>
            <p:cNvSpPr>
              <a:spLocks noChangeShapeType="1"/>
            </p:cNvSpPr>
            <p:nvPr/>
          </p:nvSpPr>
          <p:spPr bwMode="auto">
            <a:xfrm>
              <a:off x="1143000" y="2463800"/>
              <a:ext cx="5588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100" name="Line 115"/>
            <p:cNvSpPr>
              <a:spLocks noChangeShapeType="1"/>
            </p:cNvSpPr>
            <p:nvPr/>
          </p:nvSpPr>
          <p:spPr bwMode="auto">
            <a:xfrm>
              <a:off x="2057400" y="2463800"/>
              <a:ext cx="5588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101" name="Line 115"/>
            <p:cNvSpPr>
              <a:spLocks noChangeShapeType="1"/>
            </p:cNvSpPr>
            <p:nvPr/>
          </p:nvSpPr>
          <p:spPr bwMode="auto">
            <a:xfrm>
              <a:off x="2971800" y="2463800"/>
              <a:ext cx="5588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ash"/>
              <a:round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28600" y="2057400"/>
              <a:ext cx="3352800" cy="35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64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defRPr/>
              </a:pPr>
              <a:r>
                <a:rPr lang="en-GB" altLang="en-US" sz="2400" i="1" dirty="0" smtClean="0">
                  <a:solidFill>
                    <a:srgbClr val="00B050"/>
                  </a:solidFill>
                  <a:cs typeface="Arial" charset="0"/>
                </a:rPr>
                <a:t>+</a:t>
              </a:r>
              <a:r>
                <a:rPr lang="en-GB" altLang="en-US" sz="2400" i="1" dirty="0">
                  <a:solidFill>
                    <a:srgbClr val="00B050"/>
                  </a:solidFill>
                  <a:cs typeface="Arial" charset="0"/>
                </a:rPr>
                <a:t>e</a:t>
              </a:r>
              <a:r>
                <a:rPr lang="en-GB" altLang="en-US" sz="2400" i="1" dirty="0" smtClean="0">
                  <a:solidFill>
                    <a:srgbClr val="008000"/>
                  </a:solidFill>
                  <a:cs typeface="Arial" charset="0"/>
                </a:rPr>
                <a:t>          </a:t>
              </a:r>
              <a:r>
                <a:rPr lang="en-GB" altLang="en-US" sz="2400" i="1" dirty="0">
                  <a:solidFill>
                    <a:srgbClr val="00B050"/>
                  </a:solidFill>
                  <a:cs typeface="Arial" charset="0"/>
                </a:rPr>
                <a:t>+b        +c          -</a:t>
              </a:r>
              <a:r>
                <a:rPr lang="en-GB" altLang="en-US" sz="2400" i="1" dirty="0" smtClean="0">
                  <a:solidFill>
                    <a:srgbClr val="00B050"/>
                  </a:solidFill>
                  <a:cs typeface="Arial" charset="0"/>
                </a:rPr>
                <a:t>d</a:t>
              </a:r>
              <a:endParaRPr lang="en-US" sz="2400" dirty="0"/>
            </a:p>
          </p:txBody>
        </p:sp>
      </p:grpSp>
      <p:cxnSp>
        <p:nvCxnSpPr>
          <p:cNvPr id="111" name="Straight Arrow Connector 68"/>
          <p:cNvCxnSpPr>
            <a:cxnSpLocks noChangeShapeType="1"/>
          </p:cNvCxnSpPr>
          <p:nvPr/>
        </p:nvCxnSpPr>
        <p:spPr bwMode="auto">
          <a:xfrm>
            <a:off x="4038600" y="1066800"/>
            <a:ext cx="341313" cy="0"/>
          </a:xfrm>
          <a:prstGeom prst="straightConnector1">
            <a:avLst/>
          </a:prstGeom>
          <a:noFill/>
          <a:ln w="31750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TextBox 7"/>
          <p:cNvSpPr txBox="1"/>
          <p:nvPr/>
        </p:nvSpPr>
        <p:spPr>
          <a:xfrm>
            <a:off x="1752600" y="152400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Translocation on linear chromosomes</a:t>
            </a:r>
            <a:endParaRPr lang="en-US" sz="2400" dirty="0"/>
          </a:p>
        </p:txBody>
      </p:sp>
      <p:sp>
        <p:nvSpPr>
          <p:cNvPr id="115" name="TextBox 114"/>
          <p:cNvSpPr txBox="1"/>
          <p:nvPr/>
        </p:nvSpPr>
        <p:spPr>
          <a:xfrm>
            <a:off x="228600" y="3479800"/>
            <a:ext cx="19812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Circularization </a:t>
            </a:r>
          </a:p>
          <a:p>
            <a:r>
              <a:rPr lang="en-US" sz="2400" dirty="0"/>
              <a:t>o</a:t>
            </a:r>
            <a:r>
              <a:rPr lang="en-US" sz="2400" dirty="0" smtClean="0"/>
              <a:t>f linear </a:t>
            </a:r>
          </a:p>
          <a:p>
            <a:r>
              <a:rPr lang="en-US" sz="2400" dirty="0" smtClean="0"/>
              <a:t>chromosomes</a:t>
            </a:r>
            <a:endParaRPr lang="en-US" sz="2400" dirty="0"/>
          </a:p>
        </p:txBody>
      </p:sp>
      <p:sp>
        <p:nvSpPr>
          <p:cNvPr id="113" name="Freeform 50"/>
          <p:cNvSpPr>
            <a:spLocks noChangeArrowheads="1"/>
          </p:cNvSpPr>
          <p:nvPr/>
        </p:nvSpPr>
        <p:spPr bwMode="auto">
          <a:xfrm>
            <a:off x="3581400" y="3276600"/>
            <a:ext cx="296862" cy="322263"/>
          </a:xfrm>
          <a:custGeom>
            <a:avLst/>
            <a:gdLst>
              <a:gd name="T0" fmla="*/ 2147483647 w 780"/>
              <a:gd name="T1" fmla="*/ 0 h 907"/>
              <a:gd name="T2" fmla="*/ 2147483647 w 780"/>
              <a:gd name="T3" fmla="*/ 2147483647 h 907"/>
              <a:gd name="T4" fmla="*/ 2147483647 w 780"/>
              <a:gd name="T5" fmla="*/ 2147483647 h 907"/>
              <a:gd name="T6" fmla="*/ 2147483647 w 780"/>
              <a:gd name="T7" fmla="*/ 2147483647 h 907"/>
              <a:gd name="T8" fmla="*/ 2147483647 w 780"/>
              <a:gd name="T9" fmla="*/ 2147483647 h 907"/>
              <a:gd name="T10" fmla="*/ 2147483647 w 780"/>
              <a:gd name="T11" fmla="*/ 2147483647 h 907"/>
              <a:gd name="T12" fmla="*/ 2147483647 w 780"/>
              <a:gd name="T13" fmla="*/ 2147483647 h 907"/>
              <a:gd name="T14" fmla="*/ 2147483647 w 780"/>
              <a:gd name="T15" fmla="*/ 2147483647 h 907"/>
              <a:gd name="T16" fmla="*/ 0 w 780"/>
              <a:gd name="T17" fmla="*/ 2147483647 h 907"/>
              <a:gd name="T18" fmla="*/ 2147483647 w 780"/>
              <a:gd name="T19" fmla="*/ 2147483647 h 907"/>
              <a:gd name="T20" fmla="*/ 0 w 780"/>
              <a:gd name="T21" fmla="*/ 2147483647 h 907"/>
              <a:gd name="T22" fmla="*/ 2147483647 w 780"/>
              <a:gd name="T23" fmla="*/ 2147483647 h 907"/>
              <a:gd name="T24" fmla="*/ 2147483647 w 780"/>
              <a:gd name="T25" fmla="*/ 0 h 90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780"/>
              <a:gd name="T40" fmla="*/ 0 h 907"/>
              <a:gd name="T41" fmla="*/ 780 w 780"/>
              <a:gd name="T42" fmla="*/ 907 h 90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780" h="907">
                <a:moveTo>
                  <a:pt x="390" y="0"/>
                </a:moveTo>
                <a:lnTo>
                  <a:pt x="492" y="276"/>
                </a:lnTo>
                <a:lnTo>
                  <a:pt x="780" y="228"/>
                </a:lnTo>
                <a:lnTo>
                  <a:pt x="594" y="457"/>
                </a:lnTo>
                <a:lnTo>
                  <a:pt x="780" y="679"/>
                </a:lnTo>
                <a:lnTo>
                  <a:pt x="492" y="631"/>
                </a:lnTo>
                <a:lnTo>
                  <a:pt x="390" y="907"/>
                </a:lnTo>
                <a:lnTo>
                  <a:pt x="288" y="631"/>
                </a:lnTo>
                <a:lnTo>
                  <a:pt x="0" y="679"/>
                </a:lnTo>
                <a:lnTo>
                  <a:pt x="186" y="457"/>
                </a:lnTo>
                <a:lnTo>
                  <a:pt x="0" y="228"/>
                </a:lnTo>
                <a:lnTo>
                  <a:pt x="288" y="276"/>
                </a:lnTo>
                <a:lnTo>
                  <a:pt x="390" y="0"/>
                </a:lnTo>
                <a:close/>
              </a:path>
            </a:pathLst>
          </a:custGeom>
          <a:solidFill>
            <a:srgbClr val="FFFF00"/>
          </a:solidFill>
          <a:ln w="360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4" name="Freeform 50"/>
          <p:cNvSpPr>
            <a:spLocks noChangeArrowheads="1"/>
          </p:cNvSpPr>
          <p:nvPr/>
        </p:nvSpPr>
        <p:spPr bwMode="auto">
          <a:xfrm>
            <a:off x="3623732" y="4343400"/>
            <a:ext cx="296862" cy="322263"/>
          </a:xfrm>
          <a:custGeom>
            <a:avLst/>
            <a:gdLst>
              <a:gd name="T0" fmla="*/ 2147483647 w 780"/>
              <a:gd name="T1" fmla="*/ 0 h 907"/>
              <a:gd name="T2" fmla="*/ 2147483647 w 780"/>
              <a:gd name="T3" fmla="*/ 2147483647 h 907"/>
              <a:gd name="T4" fmla="*/ 2147483647 w 780"/>
              <a:gd name="T5" fmla="*/ 2147483647 h 907"/>
              <a:gd name="T6" fmla="*/ 2147483647 w 780"/>
              <a:gd name="T7" fmla="*/ 2147483647 h 907"/>
              <a:gd name="T8" fmla="*/ 2147483647 w 780"/>
              <a:gd name="T9" fmla="*/ 2147483647 h 907"/>
              <a:gd name="T10" fmla="*/ 2147483647 w 780"/>
              <a:gd name="T11" fmla="*/ 2147483647 h 907"/>
              <a:gd name="T12" fmla="*/ 2147483647 w 780"/>
              <a:gd name="T13" fmla="*/ 2147483647 h 907"/>
              <a:gd name="T14" fmla="*/ 2147483647 w 780"/>
              <a:gd name="T15" fmla="*/ 2147483647 h 907"/>
              <a:gd name="T16" fmla="*/ 0 w 780"/>
              <a:gd name="T17" fmla="*/ 2147483647 h 907"/>
              <a:gd name="T18" fmla="*/ 2147483647 w 780"/>
              <a:gd name="T19" fmla="*/ 2147483647 h 907"/>
              <a:gd name="T20" fmla="*/ 0 w 780"/>
              <a:gd name="T21" fmla="*/ 2147483647 h 907"/>
              <a:gd name="T22" fmla="*/ 2147483647 w 780"/>
              <a:gd name="T23" fmla="*/ 2147483647 h 907"/>
              <a:gd name="T24" fmla="*/ 2147483647 w 780"/>
              <a:gd name="T25" fmla="*/ 0 h 90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780"/>
              <a:gd name="T40" fmla="*/ 0 h 907"/>
              <a:gd name="T41" fmla="*/ 780 w 780"/>
              <a:gd name="T42" fmla="*/ 907 h 90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780" h="907">
                <a:moveTo>
                  <a:pt x="390" y="0"/>
                </a:moveTo>
                <a:lnTo>
                  <a:pt x="492" y="276"/>
                </a:lnTo>
                <a:lnTo>
                  <a:pt x="780" y="228"/>
                </a:lnTo>
                <a:lnTo>
                  <a:pt x="594" y="457"/>
                </a:lnTo>
                <a:lnTo>
                  <a:pt x="780" y="679"/>
                </a:lnTo>
                <a:lnTo>
                  <a:pt x="492" y="631"/>
                </a:lnTo>
                <a:lnTo>
                  <a:pt x="390" y="907"/>
                </a:lnTo>
                <a:lnTo>
                  <a:pt x="288" y="631"/>
                </a:lnTo>
                <a:lnTo>
                  <a:pt x="0" y="679"/>
                </a:lnTo>
                <a:lnTo>
                  <a:pt x="186" y="457"/>
                </a:lnTo>
                <a:lnTo>
                  <a:pt x="0" y="228"/>
                </a:lnTo>
                <a:lnTo>
                  <a:pt x="288" y="276"/>
                </a:lnTo>
                <a:lnTo>
                  <a:pt x="390" y="0"/>
                </a:lnTo>
                <a:close/>
              </a:path>
            </a:pathLst>
          </a:custGeom>
          <a:solidFill>
            <a:srgbClr val="FFFF00"/>
          </a:solidFill>
          <a:ln w="360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0">
            <a:off x="3162300" y="2171700"/>
            <a:ext cx="457200" cy="736169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900000">
            <a:off x="2403120" y="4536935"/>
            <a:ext cx="457200" cy="73616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733800" y="3576935"/>
            <a:ext cx="1143000" cy="461665"/>
            <a:chOff x="3733800" y="3576935"/>
            <a:chExt cx="1143000" cy="461665"/>
          </a:xfrm>
        </p:grpSpPr>
        <p:cxnSp>
          <p:nvCxnSpPr>
            <p:cNvPr id="121906" name="Straight Arrow Connector 68"/>
            <p:cNvCxnSpPr>
              <a:cxnSpLocks noChangeShapeType="1"/>
            </p:cNvCxnSpPr>
            <p:nvPr/>
          </p:nvCxnSpPr>
          <p:spPr bwMode="auto">
            <a:xfrm>
              <a:off x="3829050" y="4038600"/>
              <a:ext cx="950913" cy="0"/>
            </a:xfrm>
            <a:prstGeom prst="straightConnector1">
              <a:avLst/>
            </a:prstGeom>
            <a:noFill/>
            <a:ln w="31750">
              <a:solidFill>
                <a:schemeClr val="tx1"/>
              </a:solidFill>
              <a:miter lim="800000"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" name="TextBox 8"/>
            <p:cNvSpPr txBox="1"/>
            <p:nvPr/>
          </p:nvSpPr>
          <p:spPr>
            <a:xfrm>
              <a:off x="3733800" y="3576935"/>
              <a:ext cx="1143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2-break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263903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5" grpId="0"/>
      <p:bldP spid="113" grpId="0" animBg="1"/>
      <p:bldP spid="1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066800"/>
            <a:ext cx="5047842" cy="384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6627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-37353"/>
            <a:ext cx="9144000" cy="1466850"/>
          </a:xfrm>
        </p:spPr>
        <p:txBody>
          <a:bodyPr lIns="82945" tIns="41473" rIns="82945" bIns="41473">
            <a:normAutofit/>
          </a:bodyPr>
          <a:lstStyle/>
          <a:p>
            <a:pPr defTabSz="457200"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sz="3600" dirty="0">
                <a:latin typeface="Calibri"/>
                <a:cs typeface="Calibri"/>
              </a:rPr>
              <a:t>Transforming </a:t>
            </a:r>
            <a:r>
              <a:rPr lang="en-GB" sz="3600" dirty="0" smtClean="0">
                <a:latin typeface="Calibri"/>
                <a:cs typeface="Calibri"/>
              </a:rPr>
              <a:t>Mice </a:t>
            </a:r>
            <a:r>
              <a:rPr lang="en-GB" sz="3600" dirty="0">
                <a:latin typeface="Calibri"/>
                <a:cs typeface="Calibri"/>
              </a:rPr>
              <a:t>into </a:t>
            </a:r>
            <a:r>
              <a:rPr lang="en-GB" sz="3600" dirty="0" smtClean="0">
                <a:latin typeface="Calibri"/>
                <a:cs typeface="Calibri"/>
              </a:rPr>
              <a:t>Men </a:t>
            </a:r>
            <a:r>
              <a:rPr lang="en-GB" sz="3600" dirty="0">
                <a:latin typeface="Calibri"/>
                <a:cs typeface="Calibri"/>
              </a:rPr>
              <a:t/>
            </a:r>
            <a:br>
              <a:rPr lang="en-GB" sz="3600" dirty="0">
                <a:latin typeface="Calibri"/>
                <a:cs typeface="Calibri"/>
              </a:rPr>
            </a:br>
            <a:endParaRPr lang="en-GB" sz="3600" dirty="0">
              <a:latin typeface="Calibri"/>
              <a:cs typeface="Calibri"/>
            </a:endParaRP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6" t="1108" r="6515" b="-1108"/>
          <a:stretch/>
        </p:blipFill>
        <p:spPr bwMode="auto">
          <a:xfrm rot="5400000">
            <a:off x="3807794" y="3625937"/>
            <a:ext cx="1845733" cy="458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6629" name="AutoShape 6"/>
          <p:cNvSpPr>
            <a:spLocks noChangeAspect="1" noChangeArrowheads="1"/>
          </p:cNvSpPr>
          <p:nvPr/>
        </p:nvSpPr>
        <p:spPr bwMode="auto">
          <a:xfrm>
            <a:off x="425450" y="1838325"/>
            <a:ext cx="6237288" cy="474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588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4575175" y="1752600"/>
            <a:ext cx="2266950" cy="4608513"/>
            <a:chOff x="4575175" y="1752600"/>
            <a:chExt cx="2266950" cy="4608513"/>
          </a:xfrm>
        </p:grpSpPr>
        <p:sp>
          <p:nvSpPr>
            <p:cNvPr id="121857" name="Freeform 38"/>
            <p:cNvSpPr>
              <a:spLocks/>
            </p:cNvSpPr>
            <p:nvPr/>
          </p:nvSpPr>
          <p:spPr bwMode="auto">
            <a:xfrm>
              <a:off x="6718300" y="4795838"/>
              <a:ext cx="123825" cy="722312"/>
            </a:xfrm>
            <a:custGeom>
              <a:avLst/>
              <a:gdLst>
                <a:gd name="T0" fmla="*/ 2147483647 w 266"/>
                <a:gd name="T1" fmla="*/ 2147483647 h 2212"/>
                <a:gd name="T2" fmla="*/ 2147483647 w 266"/>
                <a:gd name="T3" fmla="*/ 2147483647 h 2212"/>
                <a:gd name="T4" fmla="*/ 2147483647 w 266"/>
                <a:gd name="T5" fmla="*/ 2147483647 h 2212"/>
                <a:gd name="T6" fmla="*/ 2147483647 w 266"/>
                <a:gd name="T7" fmla="*/ 2147483647 h 2212"/>
                <a:gd name="T8" fmla="*/ 2147483647 w 266"/>
                <a:gd name="T9" fmla="*/ 2147483647 h 2212"/>
                <a:gd name="T10" fmla="*/ 2147483647 w 266"/>
                <a:gd name="T11" fmla="*/ 2147483647 h 2212"/>
                <a:gd name="T12" fmla="*/ 2147483647 w 266"/>
                <a:gd name="T13" fmla="*/ 2147483647 h 2212"/>
                <a:gd name="T14" fmla="*/ 2147483647 w 266"/>
                <a:gd name="T15" fmla="*/ 2147483647 h 2212"/>
                <a:gd name="T16" fmla="*/ 2147483647 w 266"/>
                <a:gd name="T17" fmla="*/ 2147483647 h 2212"/>
                <a:gd name="T18" fmla="*/ 2147483647 w 266"/>
                <a:gd name="T19" fmla="*/ 2147483647 h 2212"/>
                <a:gd name="T20" fmla="*/ 2147483647 w 266"/>
                <a:gd name="T21" fmla="*/ 2147483647 h 2212"/>
                <a:gd name="T22" fmla="*/ 2147483647 w 266"/>
                <a:gd name="T23" fmla="*/ 2147483647 h 2212"/>
                <a:gd name="T24" fmla="*/ 2147483647 w 266"/>
                <a:gd name="T25" fmla="*/ 2147483647 h 2212"/>
                <a:gd name="T26" fmla="*/ 2147483647 w 266"/>
                <a:gd name="T27" fmla="*/ 2147483647 h 2212"/>
                <a:gd name="T28" fmla="*/ 2147483647 w 266"/>
                <a:gd name="T29" fmla="*/ 2147483647 h 2212"/>
                <a:gd name="T30" fmla="*/ 0 w 266"/>
                <a:gd name="T31" fmla="*/ 0 h 221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66"/>
                <a:gd name="T49" fmla="*/ 0 h 2212"/>
                <a:gd name="T50" fmla="*/ 266 w 266"/>
                <a:gd name="T51" fmla="*/ 2212 h 221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66" h="2212">
                  <a:moveTo>
                    <a:pt x="113" y="2211"/>
                  </a:moveTo>
                  <a:lnTo>
                    <a:pt x="157" y="2066"/>
                  </a:lnTo>
                  <a:lnTo>
                    <a:pt x="193" y="1920"/>
                  </a:lnTo>
                  <a:lnTo>
                    <a:pt x="222" y="1772"/>
                  </a:lnTo>
                  <a:lnTo>
                    <a:pt x="244" y="1622"/>
                  </a:lnTo>
                  <a:lnTo>
                    <a:pt x="258" y="1472"/>
                  </a:lnTo>
                  <a:lnTo>
                    <a:pt x="265" y="1322"/>
                  </a:lnTo>
                  <a:lnTo>
                    <a:pt x="265" y="1171"/>
                  </a:lnTo>
                  <a:lnTo>
                    <a:pt x="257" y="1020"/>
                  </a:lnTo>
                  <a:lnTo>
                    <a:pt x="242" y="870"/>
                  </a:lnTo>
                  <a:lnTo>
                    <a:pt x="220" y="721"/>
                  </a:lnTo>
                  <a:lnTo>
                    <a:pt x="190" y="573"/>
                  </a:lnTo>
                  <a:lnTo>
                    <a:pt x="153" y="427"/>
                  </a:lnTo>
                  <a:lnTo>
                    <a:pt x="109" y="282"/>
                  </a:lnTo>
                  <a:lnTo>
                    <a:pt x="58" y="139"/>
                  </a:lnTo>
                  <a:lnTo>
                    <a:pt x="0" y="0"/>
                  </a:lnTo>
                </a:path>
              </a:pathLst>
            </a:custGeom>
            <a:noFill/>
            <a:ln w="36720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58" name="Freeform 39"/>
            <p:cNvSpPr>
              <a:spLocks/>
            </p:cNvSpPr>
            <p:nvPr/>
          </p:nvSpPr>
          <p:spPr bwMode="auto">
            <a:xfrm>
              <a:off x="5405437" y="6167438"/>
              <a:ext cx="863600" cy="103187"/>
            </a:xfrm>
            <a:custGeom>
              <a:avLst/>
              <a:gdLst>
                <a:gd name="T0" fmla="*/ 0 w 2646"/>
                <a:gd name="T1" fmla="*/ 2147483647 h 312"/>
                <a:gd name="T2" fmla="*/ 2147483647 w 2646"/>
                <a:gd name="T3" fmla="*/ 2147483647 h 312"/>
                <a:gd name="T4" fmla="*/ 2147483647 w 2646"/>
                <a:gd name="T5" fmla="*/ 2147483647 h 312"/>
                <a:gd name="T6" fmla="*/ 2147483647 w 2646"/>
                <a:gd name="T7" fmla="*/ 2147483647 h 312"/>
                <a:gd name="T8" fmla="*/ 2147483647 w 2646"/>
                <a:gd name="T9" fmla="*/ 2147483647 h 312"/>
                <a:gd name="T10" fmla="*/ 2147483647 w 2646"/>
                <a:gd name="T11" fmla="*/ 2147483647 h 312"/>
                <a:gd name="T12" fmla="*/ 2147483647 w 2646"/>
                <a:gd name="T13" fmla="*/ 2147483647 h 312"/>
                <a:gd name="T14" fmla="*/ 2147483647 w 2646"/>
                <a:gd name="T15" fmla="*/ 2147483647 h 312"/>
                <a:gd name="T16" fmla="*/ 2147483647 w 2646"/>
                <a:gd name="T17" fmla="*/ 2147483647 h 312"/>
                <a:gd name="T18" fmla="*/ 2147483647 w 2646"/>
                <a:gd name="T19" fmla="*/ 2147483647 h 312"/>
                <a:gd name="T20" fmla="*/ 2147483647 w 2646"/>
                <a:gd name="T21" fmla="*/ 2147483647 h 312"/>
                <a:gd name="T22" fmla="*/ 2147483647 w 2646"/>
                <a:gd name="T23" fmla="*/ 2147483647 h 312"/>
                <a:gd name="T24" fmla="*/ 2147483647 w 2646"/>
                <a:gd name="T25" fmla="*/ 2147483647 h 312"/>
                <a:gd name="T26" fmla="*/ 2147483647 w 2646"/>
                <a:gd name="T27" fmla="*/ 2147483647 h 312"/>
                <a:gd name="T28" fmla="*/ 2147483647 w 2646"/>
                <a:gd name="T29" fmla="*/ 2147483647 h 312"/>
                <a:gd name="T30" fmla="*/ 2147483647 w 2646"/>
                <a:gd name="T31" fmla="*/ 0 h 31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646"/>
                <a:gd name="T49" fmla="*/ 0 h 312"/>
                <a:gd name="T50" fmla="*/ 2646 w 2646"/>
                <a:gd name="T51" fmla="*/ 312 h 31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646" h="312">
                  <a:moveTo>
                    <a:pt x="0" y="81"/>
                  </a:moveTo>
                  <a:lnTo>
                    <a:pt x="170" y="142"/>
                  </a:lnTo>
                  <a:lnTo>
                    <a:pt x="343" y="194"/>
                  </a:lnTo>
                  <a:lnTo>
                    <a:pt x="520" y="237"/>
                  </a:lnTo>
                  <a:lnTo>
                    <a:pt x="698" y="270"/>
                  </a:lnTo>
                  <a:lnTo>
                    <a:pt x="878" y="293"/>
                  </a:lnTo>
                  <a:lnTo>
                    <a:pt x="1059" y="307"/>
                  </a:lnTo>
                  <a:lnTo>
                    <a:pt x="1240" y="311"/>
                  </a:lnTo>
                  <a:lnTo>
                    <a:pt x="1422" y="305"/>
                  </a:lnTo>
                  <a:lnTo>
                    <a:pt x="1603" y="290"/>
                  </a:lnTo>
                  <a:lnTo>
                    <a:pt x="1782" y="265"/>
                  </a:lnTo>
                  <a:lnTo>
                    <a:pt x="1960" y="231"/>
                  </a:lnTo>
                  <a:lnTo>
                    <a:pt x="2136" y="187"/>
                  </a:lnTo>
                  <a:lnTo>
                    <a:pt x="2309" y="134"/>
                  </a:lnTo>
                  <a:lnTo>
                    <a:pt x="2479" y="71"/>
                  </a:lnTo>
                  <a:lnTo>
                    <a:pt x="2645" y="0"/>
                  </a:lnTo>
                </a:path>
              </a:pathLst>
            </a:custGeom>
            <a:noFill/>
            <a:ln w="36720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59" name="Freeform 41"/>
            <p:cNvSpPr>
              <a:spLocks/>
            </p:cNvSpPr>
            <p:nvPr/>
          </p:nvSpPr>
          <p:spPr bwMode="auto">
            <a:xfrm>
              <a:off x="4695825" y="4887913"/>
              <a:ext cx="73025" cy="754062"/>
            </a:xfrm>
            <a:custGeom>
              <a:avLst/>
              <a:gdLst>
                <a:gd name="T0" fmla="*/ 2147483647 w 226"/>
                <a:gd name="T1" fmla="*/ 0 h 2308"/>
                <a:gd name="T2" fmla="*/ 2147483647 w 226"/>
                <a:gd name="T3" fmla="*/ 2147483647 h 2308"/>
                <a:gd name="T4" fmla="*/ 2147483647 w 226"/>
                <a:gd name="T5" fmla="*/ 2147483647 h 2308"/>
                <a:gd name="T6" fmla="*/ 2147483647 w 226"/>
                <a:gd name="T7" fmla="*/ 2147483647 h 2308"/>
                <a:gd name="T8" fmla="*/ 2147483647 w 226"/>
                <a:gd name="T9" fmla="*/ 2147483647 h 2308"/>
                <a:gd name="T10" fmla="*/ 2147483647 w 226"/>
                <a:gd name="T11" fmla="*/ 2147483647 h 2308"/>
                <a:gd name="T12" fmla="*/ 2147483647 w 226"/>
                <a:gd name="T13" fmla="*/ 2147483647 h 2308"/>
                <a:gd name="T14" fmla="*/ 0 w 226"/>
                <a:gd name="T15" fmla="*/ 2147483647 h 2308"/>
                <a:gd name="T16" fmla="*/ 0 w 226"/>
                <a:gd name="T17" fmla="*/ 2147483647 h 2308"/>
                <a:gd name="T18" fmla="*/ 2147483647 w 226"/>
                <a:gd name="T19" fmla="*/ 2147483647 h 2308"/>
                <a:gd name="T20" fmla="*/ 2147483647 w 226"/>
                <a:gd name="T21" fmla="*/ 2147483647 h 2308"/>
                <a:gd name="T22" fmla="*/ 2147483647 w 226"/>
                <a:gd name="T23" fmla="*/ 2147483647 h 2308"/>
                <a:gd name="T24" fmla="*/ 2147483647 w 226"/>
                <a:gd name="T25" fmla="*/ 2147483647 h 2308"/>
                <a:gd name="T26" fmla="*/ 2147483647 w 226"/>
                <a:gd name="T27" fmla="*/ 2147483647 h 2308"/>
                <a:gd name="T28" fmla="*/ 2147483647 w 226"/>
                <a:gd name="T29" fmla="*/ 2147483647 h 2308"/>
                <a:gd name="T30" fmla="*/ 2147483647 w 226"/>
                <a:gd name="T31" fmla="*/ 2147483647 h 230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26"/>
                <a:gd name="T49" fmla="*/ 0 h 2308"/>
                <a:gd name="T50" fmla="*/ 226 w 226"/>
                <a:gd name="T51" fmla="*/ 2308 h 230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26" h="2308">
                  <a:moveTo>
                    <a:pt x="225" y="0"/>
                  </a:moveTo>
                  <a:lnTo>
                    <a:pt x="170" y="148"/>
                  </a:lnTo>
                  <a:lnTo>
                    <a:pt x="122" y="299"/>
                  </a:lnTo>
                  <a:lnTo>
                    <a:pt x="82" y="451"/>
                  </a:lnTo>
                  <a:lnTo>
                    <a:pt x="49" y="605"/>
                  </a:lnTo>
                  <a:lnTo>
                    <a:pt x="25" y="761"/>
                  </a:lnTo>
                  <a:lnTo>
                    <a:pt x="9" y="917"/>
                  </a:lnTo>
                  <a:lnTo>
                    <a:pt x="0" y="1075"/>
                  </a:lnTo>
                  <a:lnTo>
                    <a:pt x="0" y="1232"/>
                  </a:lnTo>
                  <a:lnTo>
                    <a:pt x="8" y="1389"/>
                  </a:lnTo>
                  <a:lnTo>
                    <a:pt x="23" y="1546"/>
                  </a:lnTo>
                  <a:lnTo>
                    <a:pt x="47" y="1701"/>
                  </a:lnTo>
                  <a:lnTo>
                    <a:pt x="79" y="1856"/>
                  </a:lnTo>
                  <a:lnTo>
                    <a:pt x="118" y="2008"/>
                  </a:lnTo>
                  <a:lnTo>
                    <a:pt x="166" y="2159"/>
                  </a:lnTo>
                  <a:lnTo>
                    <a:pt x="221" y="2307"/>
                  </a:lnTo>
                </a:path>
              </a:pathLst>
            </a:custGeom>
            <a:noFill/>
            <a:ln w="36720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60" name="Freeform 37"/>
            <p:cNvSpPr>
              <a:spLocks/>
            </p:cNvSpPr>
            <p:nvPr/>
          </p:nvSpPr>
          <p:spPr bwMode="auto">
            <a:xfrm>
              <a:off x="5297487" y="4191000"/>
              <a:ext cx="908050" cy="115888"/>
            </a:xfrm>
            <a:custGeom>
              <a:avLst/>
              <a:gdLst>
                <a:gd name="T0" fmla="*/ 2147483647 w 2604"/>
                <a:gd name="T1" fmla="*/ 2147483647 h 305"/>
                <a:gd name="T2" fmla="*/ 2147483647 w 2604"/>
                <a:gd name="T3" fmla="*/ 2147483647 h 305"/>
                <a:gd name="T4" fmla="*/ 2147483647 w 2604"/>
                <a:gd name="T5" fmla="*/ 2147483647 h 305"/>
                <a:gd name="T6" fmla="*/ 2147483647 w 2604"/>
                <a:gd name="T7" fmla="*/ 2147483647 h 305"/>
                <a:gd name="T8" fmla="*/ 2147483647 w 2604"/>
                <a:gd name="T9" fmla="*/ 2147483647 h 305"/>
                <a:gd name="T10" fmla="*/ 2147483647 w 2604"/>
                <a:gd name="T11" fmla="*/ 2147483647 h 305"/>
                <a:gd name="T12" fmla="*/ 2147483647 w 2604"/>
                <a:gd name="T13" fmla="*/ 2147483647 h 305"/>
                <a:gd name="T14" fmla="*/ 2147483647 w 2604"/>
                <a:gd name="T15" fmla="*/ 0 h 305"/>
                <a:gd name="T16" fmla="*/ 2147483647 w 2604"/>
                <a:gd name="T17" fmla="*/ 2147483647 h 305"/>
                <a:gd name="T18" fmla="*/ 2147483647 w 2604"/>
                <a:gd name="T19" fmla="*/ 2147483647 h 305"/>
                <a:gd name="T20" fmla="*/ 2147483647 w 2604"/>
                <a:gd name="T21" fmla="*/ 2147483647 h 305"/>
                <a:gd name="T22" fmla="*/ 2147483647 w 2604"/>
                <a:gd name="T23" fmla="*/ 2147483647 h 305"/>
                <a:gd name="T24" fmla="*/ 2147483647 w 2604"/>
                <a:gd name="T25" fmla="*/ 2147483647 h 305"/>
                <a:gd name="T26" fmla="*/ 2147483647 w 2604"/>
                <a:gd name="T27" fmla="*/ 2147483647 h 305"/>
                <a:gd name="T28" fmla="*/ 2147483647 w 2604"/>
                <a:gd name="T29" fmla="*/ 2147483647 h 305"/>
                <a:gd name="T30" fmla="*/ 0 w 2604"/>
                <a:gd name="T31" fmla="*/ 2147483647 h 30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604"/>
                <a:gd name="T49" fmla="*/ 0 h 305"/>
                <a:gd name="T50" fmla="*/ 2604 w 2604"/>
                <a:gd name="T51" fmla="*/ 305 h 30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604" h="305">
                  <a:moveTo>
                    <a:pt x="2603" y="219"/>
                  </a:moveTo>
                  <a:lnTo>
                    <a:pt x="2435" y="160"/>
                  </a:lnTo>
                  <a:lnTo>
                    <a:pt x="2264" y="111"/>
                  </a:lnTo>
                  <a:lnTo>
                    <a:pt x="2090" y="70"/>
                  </a:lnTo>
                  <a:lnTo>
                    <a:pt x="1915" y="39"/>
                  </a:lnTo>
                  <a:lnTo>
                    <a:pt x="1738" y="16"/>
                  </a:lnTo>
                  <a:lnTo>
                    <a:pt x="1560" y="4"/>
                  </a:lnTo>
                  <a:lnTo>
                    <a:pt x="1382" y="0"/>
                  </a:lnTo>
                  <a:lnTo>
                    <a:pt x="1203" y="6"/>
                  </a:lnTo>
                  <a:lnTo>
                    <a:pt x="1025" y="21"/>
                  </a:lnTo>
                  <a:lnTo>
                    <a:pt x="849" y="46"/>
                  </a:lnTo>
                  <a:lnTo>
                    <a:pt x="674" y="79"/>
                  </a:lnTo>
                  <a:lnTo>
                    <a:pt x="501" y="122"/>
                  </a:lnTo>
                  <a:lnTo>
                    <a:pt x="330" y="174"/>
                  </a:lnTo>
                  <a:lnTo>
                    <a:pt x="163" y="235"/>
                  </a:lnTo>
                  <a:lnTo>
                    <a:pt x="0" y="304"/>
                  </a:lnTo>
                </a:path>
              </a:pathLst>
            </a:custGeom>
            <a:noFill/>
            <a:ln w="36720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61" name="Freeform 29"/>
            <p:cNvSpPr>
              <a:spLocks/>
            </p:cNvSpPr>
            <p:nvPr/>
          </p:nvSpPr>
          <p:spPr bwMode="auto">
            <a:xfrm>
              <a:off x="4575175" y="2439988"/>
              <a:ext cx="73025" cy="752475"/>
            </a:xfrm>
            <a:custGeom>
              <a:avLst/>
              <a:gdLst>
                <a:gd name="T0" fmla="*/ 2147483647 w 226"/>
                <a:gd name="T1" fmla="*/ 0 h 2308"/>
                <a:gd name="T2" fmla="*/ 2147483647 w 226"/>
                <a:gd name="T3" fmla="*/ 2147483647 h 2308"/>
                <a:gd name="T4" fmla="*/ 2147483647 w 226"/>
                <a:gd name="T5" fmla="*/ 2147483647 h 2308"/>
                <a:gd name="T6" fmla="*/ 2147483647 w 226"/>
                <a:gd name="T7" fmla="*/ 2147483647 h 2308"/>
                <a:gd name="T8" fmla="*/ 2147483647 w 226"/>
                <a:gd name="T9" fmla="*/ 2147483647 h 2308"/>
                <a:gd name="T10" fmla="*/ 2147483647 w 226"/>
                <a:gd name="T11" fmla="*/ 2147483647 h 2308"/>
                <a:gd name="T12" fmla="*/ 2147483647 w 226"/>
                <a:gd name="T13" fmla="*/ 2147483647 h 2308"/>
                <a:gd name="T14" fmla="*/ 0 w 226"/>
                <a:gd name="T15" fmla="*/ 2147483647 h 2308"/>
                <a:gd name="T16" fmla="*/ 0 w 226"/>
                <a:gd name="T17" fmla="*/ 2147483647 h 2308"/>
                <a:gd name="T18" fmla="*/ 2147483647 w 226"/>
                <a:gd name="T19" fmla="*/ 2147483647 h 2308"/>
                <a:gd name="T20" fmla="*/ 2147483647 w 226"/>
                <a:gd name="T21" fmla="*/ 2147483647 h 2308"/>
                <a:gd name="T22" fmla="*/ 2147483647 w 226"/>
                <a:gd name="T23" fmla="*/ 2147483647 h 2308"/>
                <a:gd name="T24" fmla="*/ 2147483647 w 226"/>
                <a:gd name="T25" fmla="*/ 2147483647 h 2308"/>
                <a:gd name="T26" fmla="*/ 2147483647 w 226"/>
                <a:gd name="T27" fmla="*/ 2147483647 h 2308"/>
                <a:gd name="T28" fmla="*/ 2147483647 w 226"/>
                <a:gd name="T29" fmla="*/ 2147483647 h 2308"/>
                <a:gd name="T30" fmla="*/ 2147483647 w 226"/>
                <a:gd name="T31" fmla="*/ 2147483647 h 230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26"/>
                <a:gd name="T49" fmla="*/ 0 h 2308"/>
                <a:gd name="T50" fmla="*/ 226 w 226"/>
                <a:gd name="T51" fmla="*/ 2308 h 230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26" h="2308">
                  <a:moveTo>
                    <a:pt x="225" y="0"/>
                  </a:moveTo>
                  <a:lnTo>
                    <a:pt x="170" y="148"/>
                  </a:lnTo>
                  <a:lnTo>
                    <a:pt x="122" y="299"/>
                  </a:lnTo>
                  <a:lnTo>
                    <a:pt x="82" y="451"/>
                  </a:lnTo>
                  <a:lnTo>
                    <a:pt x="49" y="605"/>
                  </a:lnTo>
                  <a:lnTo>
                    <a:pt x="25" y="761"/>
                  </a:lnTo>
                  <a:lnTo>
                    <a:pt x="9" y="917"/>
                  </a:lnTo>
                  <a:lnTo>
                    <a:pt x="0" y="1075"/>
                  </a:lnTo>
                  <a:lnTo>
                    <a:pt x="0" y="1232"/>
                  </a:lnTo>
                  <a:lnTo>
                    <a:pt x="8" y="1389"/>
                  </a:lnTo>
                  <a:lnTo>
                    <a:pt x="23" y="1546"/>
                  </a:lnTo>
                  <a:lnTo>
                    <a:pt x="47" y="1701"/>
                  </a:lnTo>
                  <a:lnTo>
                    <a:pt x="79" y="1856"/>
                  </a:lnTo>
                  <a:lnTo>
                    <a:pt x="118" y="2008"/>
                  </a:lnTo>
                  <a:lnTo>
                    <a:pt x="166" y="2159"/>
                  </a:lnTo>
                  <a:lnTo>
                    <a:pt x="221" y="2307"/>
                  </a:lnTo>
                </a:path>
              </a:pathLst>
            </a:custGeom>
            <a:noFill/>
            <a:ln w="36720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62" name="Freeform 27"/>
            <p:cNvSpPr>
              <a:spLocks/>
            </p:cNvSpPr>
            <p:nvPr/>
          </p:nvSpPr>
          <p:spPr bwMode="auto">
            <a:xfrm>
              <a:off x="5291137" y="3671888"/>
              <a:ext cx="973138" cy="160337"/>
            </a:xfrm>
            <a:custGeom>
              <a:avLst/>
              <a:gdLst>
                <a:gd name="T0" fmla="*/ 0 w 2983"/>
                <a:gd name="T1" fmla="*/ 2147483647 h 492"/>
                <a:gd name="T2" fmla="*/ 2147483647 w 2983"/>
                <a:gd name="T3" fmla="*/ 2147483647 h 492"/>
                <a:gd name="T4" fmla="*/ 2147483647 w 2983"/>
                <a:gd name="T5" fmla="*/ 2147483647 h 492"/>
                <a:gd name="T6" fmla="*/ 2147483647 w 2983"/>
                <a:gd name="T7" fmla="*/ 2147483647 h 492"/>
                <a:gd name="T8" fmla="*/ 2147483647 w 2983"/>
                <a:gd name="T9" fmla="*/ 2147483647 h 492"/>
                <a:gd name="T10" fmla="*/ 2147483647 w 2983"/>
                <a:gd name="T11" fmla="*/ 2147483647 h 492"/>
                <a:gd name="T12" fmla="*/ 2147483647 w 2983"/>
                <a:gd name="T13" fmla="*/ 2147483647 h 492"/>
                <a:gd name="T14" fmla="*/ 2147483647 w 2983"/>
                <a:gd name="T15" fmla="*/ 2147483647 h 492"/>
                <a:gd name="T16" fmla="*/ 2147483647 w 2983"/>
                <a:gd name="T17" fmla="*/ 2147483647 h 492"/>
                <a:gd name="T18" fmla="*/ 2147483647 w 2983"/>
                <a:gd name="T19" fmla="*/ 2147483647 h 492"/>
                <a:gd name="T20" fmla="*/ 2147483647 w 2983"/>
                <a:gd name="T21" fmla="*/ 2147483647 h 492"/>
                <a:gd name="T22" fmla="*/ 2147483647 w 2983"/>
                <a:gd name="T23" fmla="*/ 2147483647 h 492"/>
                <a:gd name="T24" fmla="*/ 2147483647 w 2983"/>
                <a:gd name="T25" fmla="*/ 2147483647 h 492"/>
                <a:gd name="T26" fmla="*/ 2147483647 w 2983"/>
                <a:gd name="T27" fmla="*/ 2147483647 h 492"/>
                <a:gd name="T28" fmla="*/ 2147483647 w 2983"/>
                <a:gd name="T29" fmla="*/ 2147483647 h 492"/>
                <a:gd name="T30" fmla="*/ 2147483647 w 2983"/>
                <a:gd name="T31" fmla="*/ 2147483647 h 492"/>
                <a:gd name="T32" fmla="*/ 2147483647 w 2983"/>
                <a:gd name="T33" fmla="*/ 2147483647 h 492"/>
                <a:gd name="T34" fmla="*/ 2147483647 w 2983"/>
                <a:gd name="T35" fmla="*/ 2147483647 h 492"/>
                <a:gd name="T36" fmla="*/ 2147483647 w 2983"/>
                <a:gd name="T37" fmla="*/ 0 h 49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983"/>
                <a:gd name="T58" fmla="*/ 0 h 492"/>
                <a:gd name="T59" fmla="*/ 2983 w 2983"/>
                <a:gd name="T60" fmla="*/ 492 h 49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983" h="492">
                  <a:moveTo>
                    <a:pt x="0" y="261"/>
                  </a:moveTo>
                  <a:lnTo>
                    <a:pt x="162" y="319"/>
                  </a:lnTo>
                  <a:lnTo>
                    <a:pt x="326" y="369"/>
                  </a:lnTo>
                  <a:lnTo>
                    <a:pt x="494" y="411"/>
                  </a:lnTo>
                  <a:lnTo>
                    <a:pt x="663" y="444"/>
                  </a:lnTo>
                  <a:lnTo>
                    <a:pt x="834" y="468"/>
                  </a:lnTo>
                  <a:lnTo>
                    <a:pt x="1006" y="484"/>
                  </a:lnTo>
                  <a:lnTo>
                    <a:pt x="1178" y="491"/>
                  </a:lnTo>
                  <a:lnTo>
                    <a:pt x="1351" y="489"/>
                  </a:lnTo>
                  <a:lnTo>
                    <a:pt x="1523" y="478"/>
                  </a:lnTo>
                  <a:lnTo>
                    <a:pt x="1695" y="459"/>
                  </a:lnTo>
                  <a:lnTo>
                    <a:pt x="1865" y="431"/>
                  </a:lnTo>
                  <a:lnTo>
                    <a:pt x="2034" y="394"/>
                  </a:lnTo>
                  <a:lnTo>
                    <a:pt x="2200" y="349"/>
                  </a:lnTo>
                  <a:lnTo>
                    <a:pt x="2363" y="295"/>
                  </a:lnTo>
                  <a:lnTo>
                    <a:pt x="2524" y="233"/>
                  </a:lnTo>
                  <a:lnTo>
                    <a:pt x="2681" y="163"/>
                  </a:lnTo>
                  <a:lnTo>
                    <a:pt x="2834" y="86"/>
                  </a:lnTo>
                  <a:lnTo>
                    <a:pt x="2982" y="0"/>
                  </a:lnTo>
                </a:path>
              </a:pathLst>
            </a:custGeom>
            <a:noFill/>
            <a:ln w="36720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63" name="Freeform 26"/>
            <p:cNvSpPr>
              <a:spLocks/>
            </p:cNvSpPr>
            <p:nvPr/>
          </p:nvSpPr>
          <p:spPr bwMode="auto">
            <a:xfrm>
              <a:off x="6642100" y="2433638"/>
              <a:ext cx="85725" cy="722312"/>
            </a:xfrm>
            <a:custGeom>
              <a:avLst/>
              <a:gdLst>
                <a:gd name="T0" fmla="*/ 2147483647 w 266"/>
                <a:gd name="T1" fmla="*/ 2147483647 h 2212"/>
                <a:gd name="T2" fmla="*/ 2147483647 w 266"/>
                <a:gd name="T3" fmla="*/ 2147483647 h 2212"/>
                <a:gd name="T4" fmla="*/ 2147483647 w 266"/>
                <a:gd name="T5" fmla="*/ 2147483647 h 2212"/>
                <a:gd name="T6" fmla="*/ 2147483647 w 266"/>
                <a:gd name="T7" fmla="*/ 2147483647 h 2212"/>
                <a:gd name="T8" fmla="*/ 2147483647 w 266"/>
                <a:gd name="T9" fmla="*/ 2147483647 h 2212"/>
                <a:gd name="T10" fmla="*/ 2147483647 w 266"/>
                <a:gd name="T11" fmla="*/ 2147483647 h 2212"/>
                <a:gd name="T12" fmla="*/ 2147483647 w 266"/>
                <a:gd name="T13" fmla="*/ 2147483647 h 2212"/>
                <a:gd name="T14" fmla="*/ 2147483647 w 266"/>
                <a:gd name="T15" fmla="*/ 2147483647 h 2212"/>
                <a:gd name="T16" fmla="*/ 2147483647 w 266"/>
                <a:gd name="T17" fmla="*/ 2147483647 h 2212"/>
                <a:gd name="T18" fmla="*/ 2147483647 w 266"/>
                <a:gd name="T19" fmla="*/ 2147483647 h 2212"/>
                <a:gd name="T20" fmla="*/ 2147483647 w 266"/>
                <a:gd name="T21" fmla="*/ 2147483647 h 2212"/>
                <a:gd name="T22" fmla="*/ 2147483647 w 266"/>
                <a:gd name="T23" fmla="*/ 2147483647 h 2212"/>
                <a:gd name="T24" fmla="*/ 2147483647 w 266"/>
                <a:gd name="T25" fmla="*/ 2147483647 h 2212"/>
                <a:gd name="T26" fmla="*/ 2147483647 w 266"/>
                <a:gd name="T27" fmla="*/ 2147483647 h 2212"/>
                <a:gd name="T28" fmla="*/ 2147483647 w 266"/>
                <a:gd name="T29" fmla="*/ 2147483647 h 2212"/>
                <a:gd name="T30" fmla="*/ 0 w 266"/>
                <a:gd name="T31" fmla="*/ 0 h 221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66"/>
                <a:gd name="T49" fmla="*/ 0 h 2212"/>
                <a:gd name="T50" fmla="*/ 266 w 266"/>
                <a:gd name="T51" fmla="*/ 2212 h 221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66" h="2212">
                  <a:moveTo>
                    <a:pt x="113" y="2211"/>
                  </a:moveTo>
                  <a:lnTo>
                    <a:pt x="157" y="2066"/>
                  </a:lnTo>
                  <a:lnTo>
                    <a:pt x="193" y="1920"/>
                  </a:lnTo>
                  <a:lnTo>
                    <a:pt x="222" y="1772"/>
                  </a:lnTo>
                  <a:lnTo>
                    <a:pt x="244" y="1622"/>
                  </a:lnTo>
                  <a:lnTo>
                    <a:pt x="258" y="1472"/>
                  </a:lnTo>
                  <a:lnTo>
                    <a:pt x="265" y="1322"/>
                  </a:lnTo>
                  <a:lnTo>
                    <a:pt x="265" y="1171"/>
                  </a:lnTo>
                  <a:lnTo>
                    <a:pt x="257" y="1020"/>
                  </a:lnTo>
                  <a:lnTo>
                    <a:pt x="242" y="870"/>
                  </a:lnTo>
                  <a:lnTo>
                    <a:pt x="220" y="721"/>
                  </a:lnTo>
                  <a:lnTo>
                    <a:pt x="190" y="573"/>
                  </a:lnTo>
                  <a:lnTo>
                    <a:pt x="153" y="427"/>
                  </a:lnTo>
                  <a:lnTo>
                    <a:pt x="109" y="282"/>
                  </a:lnTo>
                  <a:lnTo>
                    <a:pt x="58" y="139"/>
                  </a:lnTo>
                  <a:lnTo>
                    <a:pt x="0" y="0"/>
                  </a:lnTo>
                </a:path>
              </a:pathLst>
            </a:custGeom>
            <a:noFill/>
            <a:ln w="36720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72" name="Freeform 25"/>
            <p:cNvSpPr>
              <a:spLocks/>
            </p:cNvSpPr>
            <p:nvPr/>
          </p:nvSpPr>
          <p:spPr bwMode="auto">
            <a:xfrm>
              <a:off x="5232400" y="1752600"/>
              <a:ext cx="850900" cy="100013"/>
            </a:xfrm>
            <a:custGeom>
              <a:avLst/>
              <a:gdLst>
                <a:gd name="T0" fmla="*/ 2147483647 w 2604"/>
                <a:gd name="T1" fmla="*/ 2147483647 h 305"/>
                <a:gd name="T2" fmla="*/ 2147483647 w 2604"/>
                <a:gd name="T3" fmla="*/ 2147483647 h 305"/>
                <a:gd name="T4" fmla="*/ 2147483647 w 2604"/>
                <a:gd name="T5" fmla="*/ 2147483647 h 305"/>
                <a:gd name="T6" fmla="*/ 2147483647 w 2604"/>
                <a:gd name="T7" fmla="*/ 2147483647 h 305"/>
                <a:gd name="T8" fmla="*/ 2147483647 w 2604"/>
                <a:gd name="T9" fmla="*/ 2147483647 h 305"/>
                <a:gd name="T10" fmla="*/ 2147483647 w 2604"/>
                <a:gd name="T11" fmla="*/ 2147483647 h 305"/>
                <a:gd name="T12" fmla="*/ 2147483647 w 2604"/>
                <a:gd name="T13" fmla="*/ 2147483647 h 305"/>
                <a:gd name="T14" fmla="*/ 2147483647 w 2604"/>
                <a:gd name="T15" fmla="*/ 0 h 305"/>
                <a:gd name="T16" fmla="*/ 2147483647 w 2604"/>
                <a:gd name="T17" fmla="*/ 2147483647 h 305"/>
                <a:gd name="T18" fmla="*/ 2147483647 w 2604"/>
                <a:gd name="T19" fmla="*/ 2147483647 h 305"/>
                <a:gd name="T20" fmla="*/ 2147483647 w 2604"/>
                <a:gd name="T21" fmla="*/ 2147483647 h 305"/>
                <a:gd name="T22" fmla="*/ 2147483647 w 2604"/>
                <a:gd name="T23" fmla="*/ 2147483647 h 305"/>
                <a:gd name="T24" fmla="*/ 2147483647 w 2604"/>
                <a:gd name="T25" fmla="*/ 2147483647 h 305"/>
                <a:gd name="T26" fmla="*/ 2147483647 w 2604"/>
                <a:gd name="T27" fmla="*/ 2147483647 h 305"/>
                <a:gd name="T28" fmla="*/ 2147483647 w 2604"/>
                <a:gd name="T29" fmla="*/ 2147483647 h 305"/>
                <a:gd name="T30" fmla="*/ 0 w 2604"/>
                <a:gd name="T31" fmla="*/ 2147483647 h 30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604"/>
                <a:gd name="T49" fmla="*/ 0 h 305"/>
                <a:gd name="T50" fmla="*/ 2604 w 2604"/>
                <a:gd name="T51" fmla="*/ 305 h 30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604" h="305">
                  <a:moveTo>
                    <a:pt x="2603" y="219"/>
                  </a:moveTo>
                  <a:lnTo>
                    <a:pt x="2435" y="160"/>
                  </a:lnTo>
                  <a:lnTo>
                    <a:pt x="2264" y="111"/>
                  </a:lnTo>
                  <a:lnTo>
                    <a:pt x="2090" y="70"/>
                  </a:lnTo>
                  <a:lnTo>
                    <a:pt x="1915" y="39"/>
                  </a:lnTo>
                  <a:lnTo>
                    <a:pt x="1738" y="16"/>
                  </a:lnTo>
                  <a:lnTo>
                    <a:pt x="1560" y="4"/>
                  </a:lnTo>
                  <a:lnTo>
                    <a:pt x="1382" y="0"/>
                  </a:lnTo>
                  <a:lnTo>
                    <a:pt x="1203" y="6"/>
                  </a:lnTo>
                  <a:lnTo>
                    <a:pt x="1025" y="21"/>
                  </a:lnTo>
                  <a:lnTo>
                    <a:pt x="849" y="46"/>
                  </a:lnTo>
                  <a:lnTo>
                    <a:pt x="674" y="79"/>
                  </a:lnTo>
                  <a:lnTo>
                    <a:pt x="501" y="122"/>
                  </a:lnTo>
                  <a:lnTo>
                    <a:pt x="330" y="174"/>
                  </a:lnTo>
                  <a:lnTo>
                    <a:pt x="163" y="235"/>
                  </a:lnTo>
                  <a:lnTo>
                    <a:pt x="0" y="304"/>
                  </a:lnTo>
                </a:path>
              </a:pathLst>
            </a:custGeom>
            <a:noFill/>
            <a:ln w="36720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91" name="Freeform 20"/>
            <p:cNvSpPr>
              <a:spLocks/>
            </p:cNvSpPr>
            <p:nvPr/>
          </p:nvSpPr>
          <p:spPr bwMode="auto">
            <a:xfrm>
              <a:off x="4652962" y="1851025"/>
              <a:ext cx="542925" cy="561975"/>
            </a:xfrm>
            <a:custGeom>
              <a:avLst/>
              <a:gdLst>
                <a:gd name="T0" fmla="*/ 2147483647 w 1661"/>
                <a:gd name="T1" fmla="*/ 0 h 1719"/>
                <a:gd name="T2" fmla="*/ 2147483647 w 1661"/>
                <a:gd name="T3" fmla="*/ 2147483647 h 1719"/>
                <a:gd name="T4" fmla="*/ 2147483647 w 1661"/>
                <a:gd name="T5" fmla="*/ 2147483647 h 1719"/>
                <a:gd name="T6" fmla="*/ 2147483647 w 1661"/>
                <a:gd name="T7" fmla="*/ 2147483647 h 1719"/>
                <a:gd name="T8" fmla="*/ 2147483647 w 1661"/>
                <a:gd name="T9" fmla="*/ 2147483647 h 1719"/>
                <a:gd name="T10" fmla="*/ 2147483647 w 1661"/>
                <a:gd name="T11" fmla="*/ 2147483647 h 1719"/>
                <a:gd name="T12" fmla="*/ 2147483647 w 1661"/>
                <a:gd name="T13" fmla="*/ 2147483647 h 1719"/>
                <a:gd name="T14" fmla="*/ 2147483647 w 1661"/>
                <a:gd name="T15" fmla="*/ 2147483647 h 1719"/>
                <a:gd name="T16" fmla="*/ 2147483647 w 1661"/>
                <a:gd name="T17" fmla="*/ 2147483647 h 1719"/>
                <a:gd name="T18" fmla="*/ 2147483647 w 1661"/>
                <a:gd name="T19" fmla="*/ 2147483647 h 1719"/>
                <a:gd name="T20" fmla="*/ 2147483647 w 1661"/>
                <a:gd name="T21" fmla="*/ 2147483647 h 1719"/>
                <a:gd name="T22" fmla="*/ 2147483647 w 1661"/>
                <a:gd name="T23" fmla="*/ 2147483647 h 1719"/>
                <a:gd name="T24" fmla="*/ 2147483647 w 1661"/>
                <a:gd name="T25" fmla="*/ 2147483647 h 1719"/>
                <a:gd name="T26" fmla="*/ 2147483647 w 1661"/>
                <a:gd name="T27" fmla="*/ 2147483647 h 1719"/>
                <a:gd name="T28" fmla="*/ 2147483647 w 1661"/>
                <a:gd name="T29" fmla="*/ 2147483647 h 1719"/>
                <a:gd name="T30" fmla="*/ 0 w 1661"/>
                <a:gd name="T31" fmla="*/ 2147483647 h 171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61"/>
                <a:gd name="T49" fmla="*/ 0 h 1719"/>
                <a:gd name="T50" fmla="*/ 1661 w 1661"/>
                <a:gd name="T51" fmla="*/ 1719 h 171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61" h="1719">
                  <a:moveTo>
                    <a:pt x="1660" y="0"/>
                  </a:moveTo>
                  <a:lnTo>
                    <a:pt x="1512" y="72"/>
                  </a:lnTo>
                  <a:lnTo>
                    <a:pt x="1367" y="152"/>
                  </a:lnTo>
                  <a:lnTo>
                    <a:pt x="1227" y="238"/>
                  </a:lnTo>
                  <a:lnTo>
                    <a:pt x="1092" y="331"/>
                  </a:lnTo>
                  <a:lnTo>
                    <a:pt x="962" y="430"/>
                  </a:lnTo>
                  <a:lnTo>
                    <a:pt x="837" y="536"/>
                  </a:lnTo>
                  <a:lnTo>
                    <a:pt x="717" y="648"/>
                  </a:lnTo>
                  <a:lnTo>
                    <a:pt x="604" y="765"/>
                  </a:lnTo>
                  <a:lnTo>
                    <a:pt x="497" y="888"/>
                  </a:lnTo>
                  <a:lnTo>
                    <a:pt x="396" y="1015"/>
                  </a:lnTo>
                  <a:lnTo>
                    <a:pt x="303" y="1148"/>
                  </a:lnTo>
                  <a:lnTo>
                    <a:pt x="216" y="1285"/>
                  </a:lnTo>
                  <a:lnTo>
                    <a:pt x="137" y="1426"/>
                  </a:lnTo>
                  <a:lnTo>
                    <a:pt x="65" y="1570"/>
                  </a:lnTo>
                  <a:lnTo>
                    <a:pt x="0" y="1718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119" name="Text Box 22"/>
            <p:cNvSpPr txBox="1">
              <a:spLocks noChangeArrowheads="1"/>
            </p:cNvSpPr>
            <p:nvPr/>
          </p:nvSpPr>
          <p:spPr bwMode="auto">
            <a:xfrm>
              <a:off x="4687887" y="2654300"/>
              <a:ext cx="309563" cy="582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defTabSz="828675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lnSpc>
                  <a:spcPct val="63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 charset="0"/>
                <a:buNone/>
                <a:defRPr/>
              </a:pPr>
              <a:r>
                <a:rPr lang="en-GB" altLang="en-US" sz="2400" i="1">
                  <a:solidFill>
                    <a:srgbClr val="00B050"/>
                  </a:solidFill>
                  <a:latin typeface="+mn-lt"/>
                  <a:cs typeface="Arial" charset="0"/>
                </a:rPr>
                <a:t>c</a:t>
              </a:r>
            </a:p>
          </p:txBody>
        </p:sp>
        <p:sp>
          <p:nvSpPr>
            <p:cNvPr id="217120" name="Text Box 23"/>
            <p:cNvSpPr txBox="1">
              <a:spLocks noChangeArrowheads="1"/>
            </p:cNvSpPr>
            <p:nvPr/>
          </p:nvSpPr>
          <p:spPr bwMode="auto">
            <a:xfrm>
              <a:off x="6457950" y="2640013"/>
              <a:ext cx="160337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defTabSz="828675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lnSpc>
                  <a:spcPct val="63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 charset="0"/>
                <a:buNone/>
                <a:defRPr/>
              </a:pPr>
              <a:r>
                <a:rPr lang="en-GB" altLang="en-US" sz="2400" i="1">
                  <a:solidFill>
                    <a:srgbClr val="0000FF"/>
                  </a:solidFill>
                  <a:latin typeface="+mn-lt"/>
                  <a:cs typeface="Arial" charset="0"/>
                </a:rPr>
                <a:t>a</a:t>
              </a:r>
            </a:p>
          </p:txBody>
        </p:sp>
        <p:sp>
          <p:nvSpPr>
            <p:cNvPr id="121894" name="Freeform 28"/>
            <p:cNvSpPr>
              <a:spLocks/>
            </p:cNvSpPr>
            <p:nvPr/>
          </p:nvSpPr>
          <p:spPr bwMode="auto">
            <a:xfrm>
              <a:off x="4664075" y="3195638"/>
              <a:ext cx="592137" cy="560387"/>
            </a:xfrm>
            <a:custGeom>
              <a:avLst/>
              <a:gdLst>
                <a:gd name="T0" fmla="*/ 0 w 1814"/>
                <a:gd name="T1" fmla="*/ 0 h 1716"/>
                <a:gd name="T2" fmla="*/ 2147483647 w 1814"/>
                <a:gd name="T3" fmla="*/ 2147483647 h 1716"/>
                <a:gd name="T4" fmla="*/ 2147483647 w 1814"/>
                <a:gd name="T5" fmla="*/ 2147483647 h 1716"/>
                <a:gd name="T6" fmla="*/ 2147483647 w 1814"/>
                <a:gd name="T7" fmla="*/ 2147483647 h 1716"/>
                <a:gd name="T8" fmla="*/ 2147483647 w 1814"/>
                <a:gd name="T9" fmla="*/ 2147483647 h 1716"/>
                <a:gd name="T10" fmla="*/ 2147483647 w 1814"/>
                <a:gd name="T11" fmla="*/ 2147483647 h 1716"/>
                <a:gd name="T12" fmla="*/ 2147483647 w 1814"/>
                <a:gd name="T13" fmla="*/ 2147483647 h 1716"/>
                <a:gd name="T14" fmla="*/ 2147483647 w 1814"/>
                <a:gd name="T15" fmla="*/ 2147483647 h 1716"/>
                <a:gd name="T16" fmla="*/ 2147483647 w 1814"/>
                <a:gd name="T17" fmla="*/ 2147483647 h 1716"/>
                <a:gd name="T18" fmla="*/ 2147483647 w 1814"/>
                <a:gd name="T19" fmla="*/ 2147483647 h 1716"/>
                <a:gd name="T20" fmla="*/ 2147483647 w 1814"/>
                <a:gd name="T21" fmla="*/ 2147483647 h 1716"/>
                <a:gd name="T22" fmla="*/ 2147483647 w 1814"/>
                <a:gd name="T23" fmla="*/ 2147483647 h 1716"/>
                <a:gd name="T24" fmla="*/ 2147483647 w 1814"/>
                <a:gd name="T25" fmla="*/ 2147483647 h 1716"/>
                <a:gd name="T26" fmla="*/ 2147483647 w 1814"/>
                <a:gd name="T27" fmla="*/ 2147483647 h 1716"/>
                <a:gd name="T28" fmla="*/ 2147483647 w 1814"/>
                <a:gd name="T29" fmla="*/ 2147483647 h 1716"/>
                <a:gd name="T30" fmla="*/ 2147483647 w 1814"/>
                <a:gd name="T31" fmla="*/ 2147483647 h 171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814"/>
                <a:gd name="T49" fmla="*/ 0 h 1716"/>
                <a:gd name="T50" fmla="*/ 1814 w 1814"/>
                <a:gd name="T51" fmla="*/ 1716 h 171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814" h="1716">
                  <a:moveTo>
                    <a:pt x="0" y="0"/>
                  </a:moveTo>
                  <a:lnTo>
                    <a:pt x="72" y="153"/>
                  </a:lnTo>
                  <a:lnTo>
                    <a:pt x="152" y="301"/>
                  </a:lnTo>
                  <a:lnTo>
                    <a:pt x="240" y="446"/>
                  </a:lnTo>
                  <a:lnTo>
                    <a:pt x="336" y="586"/>
                  </a:lnTo>
                  <a:lnTo>
                    <a:pt x="439" y="721"/>
                  </a:lnTo>
                  <a:lnTo>
                    <a:pt x="550" y="850"/>
                  </a:lnTo>
                  <a:lnTo>
                    <a:pt x="667" y="974"/>
                  </a:lnTo>
                  <a:lnTo>
                    <a:pt x="792" y="1091"/>
                  </a:lnTo>
                  <a:lnTo>
                    <a:pt x="922" y="1202"/>
                  </a:lnTo>
                  <a:lnTo>
                    <a:pt x="1058" y="1306"/>
                  </a:lnTo>
                  <a:lnTo>
                    <a:pt x="1200" y="1403"/>
                  </a:lnTo>
                  <a:lnTo>
                    <a:pt x="1346" y="1492"/>
                  </a:lnTo>
                  <a:lnTo>
                    <a:pt x="1498" y="1574"/>
                  </a:lnTo>
                  <a:lnTo>
                    <a:pt x="1653" y="1648"/>
                  </a:lnTo>
                  <a:lnTo>
                    <a:pt x="1813" y="1715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125" name="Text Box 30"/>
            <p:cNvSpPr txBox="1">
              <a:spLocks noChangeArrowheads="1"/>
            </p:cNvSpPr>
            <p:nvPr/>
          </p:nvSpPr>
          <p:spPr bwMode="auto">
            <a:xfrm>
              <a:off x="5592762" y="1893888"/>
              <a:ext cx="260350" cy="506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defTabSz="828675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lnSpc>
                  <a:spcPct val="63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 charset="0"/>
                <a:buNone/>
                <a:defRPr/>
              </a:pPr>
              <a:r>
                <a:rPr lang="en-GB" altLang="en-US" sz="2400" i="1">
                  <a:solidFill>
                    <a:srgbClr val="00B050"/>
                  </a:solidFill>
                  <a:latin typeface="+mn-lt"/>
                  <a:cs typeface="Arial" charset="0"/>
                </a:rPr>
                <a:t>d</a:t>
              </a:r>
            </a:p>
          </p:txBody>
        </p:sp>
        <p:sp>
          <p:nvSpPr>
            <p:cNvPr id="121897" name="Freeform 33"/>
            <p:cNvSpPr>
              <a:spLocks/>
            </p:cNvSpPr>
            <p:nvPr/>
          </p:nvSpPr>
          <p:spPr bwMode="auto">
            <a:xfrm>
              <a:off x="6323012" y="5551488"/>
              <a:ext cx="466725" cy="566737"/>
            </a:xfrm>
            <a:custGeom>
              <a:avLst/>
              <a:gdLst>
                <a:gd name="T0" fmla="*/ 0 w 1427"/>
                <a:gd name="T1" fmla="*/ 2147483647 h 1737"/>
                <a:gd name="T2" fmla="*/ 2147483647 w 1427"/>
                <a:gd name="T3" fmla="*/ 2147483647 h 1737"/>
                <a:gd name="T4" fmla="*/ 2147483647 w 1427"/>
                <a:gd name="T5" fmla="*/ 2147483647 h 1737"/>
                <a:gd name="T6" fmla="*/ 2147483647 w 1427"/>
                <a:gd name="T7" fmla="*/ 2147483647 h 1737"/>
                <a:gd name="T8" fmla="*/ 2147483647 w 1427"/>
                <a:gd name="T9" fmla="*/ 2147483647 h 1737"/>
                <a:gd name="T10" fmla="*/ 2147483647 w 1427"/>
                <a:gd name="T11" fmla="*/ 2147483647 h 1737"/>
                <a:gd name="T12" fmla="*/ 2147483647 w 1427"/>
                <a:gd name="T13" fmla="*/ 2147483647 h 1737"/>
                <a:gd name="T14" fmla="*/ 2147483647 w 1427"/>
                <a:gd name="T15" fmla="*/ 2147483647 h 1737"/>
                <a:gd name="T16" fmla="*/ 2147483647 w 1427"/>
                <a:gd name="T17" fmla="*/ 2147483647 h 1737"/>
                <a:gd name="T18" fmla="*/ 2147483647 w 1427"/>
                <a:gd name="T19" fmla="*/ 2147483647 h 1737"/>
                <a:gd name="T20" fmla="*/ 2147483647 w 1427"/>
                <a:gd name="T21" fmla="*/ 2147483647 h 1737"/>
                <a:gd name="T22" fmla="*/ 2147483647 w 1427"/>
                <a:gd name="T23" fmla="*/ 2147483647 h 1737"/>
                <a:gd name="T24" fmla="*/ 2147483647 w 1427"/>
                <a:gd name="T25" fmla="*/ 2147483647 h 1737"/>
                <a:gd name="T26" fmla="*/ 2147483647 w 1427"/>
                <a:gd name="T27" fmla="*/ 2147483647 h 1737"/>
                <a:gd name="T28" fmla="*/ 2147483647 w 1427"/>
                <a:gd name="T29" fmla="*/ 2147483647 h 1737"/>
                <a:gd name="T30" fmla="*/ 2147483647 w 1427"/>
                <a:gd name="T31" fmla="*/ 0 h 173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427"/>
                <a:gd name="T49" fmla="*/ 0 h 1737"/>
                <a:gd name="T50" fmla="*/ 1427 w 1427"/>
                <a:gd name="T51" fmla="*/ 1737 h 173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427" h="1737">
                  <a:moveTo>
                    <a:pt x="0" y="1736"/>
                  </a:moveTo>
                  <a:lnTo>
                    <a:pt x="132" y="1655"/>
                  </a:lnTo>
                  <a:lnTo>
                    <a:pt x="259" y="1568"/>
                  </a:lnTo>
                  <a:lnTo>
                    <a:pt x="382" y="1475"/>
                  </a:lnTo>
                  <a:lnTo>
                    <a:pt x="501" y="1377"/>
                  </a:lnTo>
                  <a:lnTo>
                    <a:pt x="614" y="1273"/>
                  </a:lnTo>
                  <a:lnTo>
                    <a:pt x="722" y="1164"/>
                  </a:lnTo>
                  <a:lnTo>
                    <a:pt x="825" y="1050"/>
                  </a:lnTo>
                  <a:lnTo>
                    <a:pt x="922" y="932"/>
                  </a:lnTo>
                  <a:lnTo>
                    <a:pt x="1013" y="810"/>
                  </a:lnTo>
                  <a:lnTo>
                    <a:pt x="1098" y="683"/>
                  </a:lnTo>
                  <a:lnTo>
                    <a:pt x="1177" y="553"/>
                  </a:lnTo>
                  <a:lnTo>
                    <a:pt x="1249" y="419"/>
                  </a:lnTo>
                  <a:lnTo>
                    <a:pt x="1315" y="282"/>
                  </a:lnTo>
                  <a:lnTo>
                    <a:pt x="1374" y="142"/>
                  </a:lnTo>
                  <a:lnTo>
                    <a:pt x="1426" y="0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128" name="Text Box 34"/>
            <p:cNvSpPr txBox="1">
              <a:spLocks noChangeArrowheads="1"/>
            </p:cNvSpPr>
            <p:nvPr/>
          </p:nvSpPr>
          <p:spPr bwMode="auto">
            <a:xfrm>
              <a:off x="4802187" y="5092700"/>
              <a:ext cx="309563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defTabSz="828675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lnSpc>
                  <a:spcPct val="63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 charset="0"/>
                <a:buNone/>
                <a:defRPr/>
              </a:pPr>
              <a:r>
                <a:rPr lang="en-GB" altLang="en-US" sz="2400" i="1">
                  <a:solidFill>
                    <a:srgbClr val="0000FF"/>
                  </a:solidFill>
                  <a:latin typeface="+mn-lt"/>
                  <a:cs typeface="Arial" charset="0"/>
                </a:rPr>
                <a:t>h</a:t>
              </a:r>
            </a:p>
          </p:txBody>
        </p:sp>
        <p:sp>
          <p:nvSpPr>
            <p:cNvPr id="217129" name="Text Box 35"/>
            <p:cNvSpPr txBox="1">
              <a:spLocks noChangeArrowheads="1"/>
            </p:cNvSpPr>
            <p:nvPr/>
          </p:nvSpPr>
          <p:spPr bwMode="auto">
            <a:xfrm>
              <a:off x="6551612" y="4995863"/>
              <a:ext cx="18097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defTabSz="828675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lnSpc>
                  <a:spcPct val="63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 charset="0"/>
                <a:buNone/>
                <a:defRPr/>
              </a:pPr>
              <a:r>
                <a:rPr lang="en-GB" altLang="en-US" sz="2400" i="1">
                  <a:solidFill>
                    <a:srgbClr val="0000FF"/>
                  </a:solidFill>
                  <a:latin typeface="+mn-lt"/>
                  <a:cs typeface="Arial" charset="0"/>
                </a:rPr>
                <a:t>f</a:t>
              </a:r>
            </a:p>
          </p:txBody>
        </p:sp>
        <p:sp>
          <p:nvSpPr>
            <p:cNvPr id="217130" name="Text Box 36"/>
            <p:cNvSpPr txBox="1">
              <a:spLocks noChangeArrowheads="1"/>
            </p:cNvSpPr>
            <p:nvPr/>
          </p:nvSpPr>
          <p:spPr bwMode="auto">
            <a:xfrm>
              <a:off x="5697537" y="5921375"/>
              <a:ext cx="155575" cy="439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defTabSz="828675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lnSpc>
                  <a:spcPct val="63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 charset="0"/>
                <a:buNone/>
                <a:defRPr/>
              </a:pPr>
              <a:r>
                <a:rPr lang="en-GB" altLang="en-US" sz="2400" i="1">
                  <a:solidFill>
                    <a:srgbClr val="0000FF"/>
                  </a:solidFill>
                  <a:latin typeface="+mn-lt"/>
                  <a:cs typeface="Arial" charset="0"/>
                </a:rPr>
                <a:t>g</a:t>
              </a:r>
            </a:p>
          </p:txBody>
        </p:sp>
        <p:sp>
          <p:nvSpPr>
            <p:cNvPr id="121901" name="Freeform 40"/>
            <p:cNvSpPr>
              <a:spLocks/>
            </p:cNvSpPr>
            <p:nvPr/>
          </p:nvSpPr>
          <p:spPr bwMode="auto">
            <a:xfrm>
              <a:off x="4799012" y="5676900"/>
              <a:ext cx="573088" cy="517525"/>
            </a:xfrm>
            <a:custGeom>
              <a:avLst/>
              <a:gdLst>
                <a:gd name="T0" fmla="*/ 0 w 1754"/>
                <a:gd name="T1" fmla="*/ 0 h 1586"/>
                <a:gd name="T2" fmla="*/ 2147483647 w 1754"/>
                <a:gd name="T3" fmla="*/ 2147483647 h 1586"/>
                <a:gd name="T4" fmla="*/ 2147483647 w 1754"/>
                <a:gd name="T5" fmla="*/ 2147483647 h 1586"/>
                <a:gd name="T6" fmla="*/ 2147483647 w 1754"/>
                <a:gd name="T7" fmla="*/ 2147483647 h 1586"/>
                <a:gd name="T8" fmla="*/ 2147483647 w 1754"/>
                <a:gd name="T9" fmla="*/ 2147483647 h 1586"/>
                <a:gd name="T10" fmla="*/ 2147483647 w 1754"/>
                <a:gd name="T11" fmla="*/ 2147483647 h 1586"/>
                <a:gd name="T12" fmla="*/ 2147483647 w 1754"/>
                <a:gd name="T13" fmla="*/ 2147483647 h 1586"/>
                <a:gd name="T14" fmla="*/ 2147483647 w 1754"/>
                <a:gd name="T15" fmla="*/ 2147483647 h 1586"/>
                <a:gd name="T16" fmla="*/ 2147483647 w 1754"/>
                <a:gd name="T17" fmla="*/ 2147483647 h 1586"/>
                <a:gd name="T18" fmla="*/ 2147483647 w 1754"/>
                <a:gd name="T19" fmla="*/ 2147483647 h 1586"/>
                <a:gd name="T20" fmla="*/ 2147483647 w 1754"/>
                <a:gd name="T21" fmla="*/ 2147483647 h 1586"/>
                <a:gd name="T22" fmla="*/ 2147483647 w 1754"/>
                <a:gd name="T23" fmla="*/ 2147483647 h 1586"/>
                <a:gd name="T24" fmla="*/ 2147483647 w 1754"/>
                <a:gd name="T25" fmla="*/ 2147483647 h 1586"/>
                <a:gd name="T26" fmla="*/ 2147483647 w 1754"/>
                <a:gd name="T27" fmla="*/ 2147483647 h 1586"/>
                <a:gd name="T28" fmla="*/ 2147483647 w 1754"/>
                <a:gd name="T29" fmla="*/ 2147483647 h 1586"/>
                <a:gd name="T30" fmla="*/ 2147483647 w 1754"/>
                <a:gd name="T31" fmla="*/ 2147483647 h 158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754"/>
                <a:gd name="T49" fmla="*/ 0 h 1586"/>
                <a:gd name="T50" fmla="*/ 1754 w 1754"/>
                <a:gd name="T51" fmla="*/ 1586 h 158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754" h="1586">
                  <a:moveTo>
                    <a:pt x="0" y="0"/>
                  </a:moveTo>
                  <a:lnTo>
                    <a:pt x="75" y="141"/>
                  </a:lnTo>
                  <a:lnTo>
                    <a:pt x="156" y="278"/>
                  </a:lnTo>
                  <a:lnTo>
                    <a:pt x="244" y="412"/>
                  </a:lnTo>
                  <a:lnTo>
                    <a:pt x="339" y="540"/>
                  </a:lnTo>
                  <a:lnTo>
                    <a:pt x="441" y="665"/>
                  </a:lnTo>
                  <a:lnTo>
                    <a:pt x="549" y="784"/>
                  </a:lnTo>
                  <a:lnTo>
                    <a:pt x="663" y="897"/>
                  </a:lnTo>
                  <a:lnTo>
                    <a:pt x="782" y="1006"/>
                  </a:lnTo>
                  <a:lnTo>
                    <a:pt x="907" y="1108"/>
                  </a:lnTo>
                  <a:lnTo>
                    <a:pt x="1037" y="1204"/>
                  </a:lnTo>
                  <a:lnTo>
                    <a:pt x="1172" y="1294"/>
                  </a:lnTo>
                  <a:lnTo>
                    <a:pt x="1312" y="1377"/>
                  </a:lnTo>
                  <a:lnTo>
                    <a:pt x="1455" y="1453"/>
                  </a:lnTo>
                  <a:lnTo>
                    <a:pt x="1602" y="1522"/>
                  </a:lnTo>
                  <a:lnTo>
                    <a:pt x="1753" y="1585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136" name="Text Box 42"/>
            <p:cNvSpPr txBox="1">
              <a:spLocks noChangeArrowheads="1"/>
            </p:cNvSpPr>
            <p:nvPr/>
          </p:nvSpPr>
          <p:spPr bwMode="auto">
            <a:xfrm>
              <a:off x="5697537" y="4287838"/>
              <a:ext cx="260350" cy="506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defTabSz="828675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lnSpc>
                  <a:spcPct val="63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 charset="0"/>
                <a:buNone/>
                <a:defRPr/>
              </a:pPr>
              <a:r>
                <a:rPr lang="en-GB" altLang="en-US" sz="2400" i="1" dirty="0">
                  <a:solidFill>
                    <a:srgbClr val="00B050"/>
                  </a:solidFill>
                  <a:latin typeface="+mn-lt"/>
                  <a:cs typeface="Arial" charset="0"/>
                </a:rPr>
                <a:t>e</a:t>
              </a:r>
            </a:p>
          </p:txBody>
        </p:sp>
        <p:sp>
          <p:nvSpPr>
            <p:cNvPr id="217139" name="Text Box 36"/>
            <p:cNvSpPr txBox="1">
              <a:spLocks noChangeArrowheads="1"/>
            </p:cNvSpPr>
            <p:nvPr/>
          </p:nvSpPr>
          <p:spPr bwMode="auto">
            <a:xfrm>
              <a:off x="5645150" y="3519488"/>
              <a:ext cx="155575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defTabSz="828675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lnSpc>
                  <a:spcPct val="63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 charset="0"/>
                <a:buNone/>
                <a:defRPr/>
              </a:pPr>
              <a:r>
                <a:rPr lang="en-GB" altLang="en-US" sz="2400" i="1" dirty="0">
                  <a:solidFill>
                    <a:srgbClr val="00B050"/>
                  </a:solidFill>
                  <a:latin typeface="+mn-lt"/>
                  <a:cs typeface="Arial" charset="0"/>
                </a:rPr>
                <a:t>b</a:t>
              </a:r>
            </a:p>
          </p:txBody>
        </p:sp>
        <p:cxnSp>
          <p:nvCxnSpPr>
            <p:cNvPr id="121904" name="Straight Connector 4"/>
            <p:cNvCxnSpPr>
              <a:cxnSpLocks noChangeShapeType="1"/>
            </p:cNvCxnSpPr>
            <p:nvPr/>
          </p:nvCxnSpPr>
          <p:spPr bwMode="auto">
            <a:xfrm>
              <a:off x="6218237" y="3686829"/>
              <a:ext cx="0" cy="615950"/>
            </a:xfrm>
            <a:prstGeom prst="line">
              <a:avLst/>
            </a:prstGeom>
            <a:noFill/>
            <a:ln w="34925">
              <a:solidFill>
                <a:srgbClr val="FF0000"/>
              </a:solidFill>
              <a:miter lim="800000"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1905" name="Straight Connector 62"/>
            <p:cNvCxnSpPr>
              <a:cxnSpLocks noChangeShapeType="1"/>
            </p:cNvCxnSpPr>
            <p:nvPr/>
          </p:nvCxnSpPr>
          <p:spPr bwMode="auto">
            <a:xfrm>
              <a:off x="6678612" y="3143904"/>
              <a:ext cx="39688" cy="1692275"/>
            </a:xfrm>
            <a:prstGeom prst="line">
              <a:avLst/>
            </a:prstGeom>
            <a:noFill/>
            <a:ln w="34925">
              <a:solidFill>
                <a:srgbClr val="FF0000"/>
              </a:solidFill>
              <a:miter lim="800000"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" name="Group 5"/>
          <p:cNvGrpSpPr/>
          <p:nvPr/>
        </p:nvGrpSpPr>
        <p:grpSpPr>
          <a:xfrm>
            <a:off x="1828800" y="1769690"/>
            <a:ext cx="2249487" cy="4613275"/>
            <a:chOff x="1828800" y="1769690"/>
            <a:chExt cx="2249487" cy="4613275"/>
          </a:xfrm>
        </p:grpSpPr>
        <p:sp>
          <p:nvSpPr>
            <p:cNvPr id="121864" name="Freeform 25"/>
            <p:cNvSpPr>
              <a:spLocks/>
            </p:cNvSpPr>
            <p:nvPr/>
          </p:nvSpPr>
          <p:spPr bwMode="auto">
            <a:xfrm>
              <a:off x="2468562" y="1774452"/>
              <a:ext cx="850900" cy="100013"/>
            </a:xfrm>
            <a:custGeom>
              <a:avLst/>
              <a:gdLst>
                <a:gd name="T0" fmla="*/ 2147483647 w 2604"/>
                <a:gd name="T1" fmla="*/ 2147483647 h 305"/>
                <a:gd name="T2" fmla="*/ 2147483647 w 2604"/>
                <a:gd name="T3" fmla="*/ 2147483647 h 305"/>
                <a:gd name="T4" fmla="*/ 2147483647 w 2604"/>
                <a:gd name="T5" fmla="*/ 2147483647 h 305"/>
                <a:gd name="T6" fmla="*/ 2147483647 w 2604"/>
                <a:gd name="T7" fmla="*/ 2147483647 h 305"/>
                <a:gd name="T8" fmla="*/ 2147483647 w 2604"/>
                <a:gd name="T9" fmla="*/ 2147483647 h 305"/>
                <a:gd name="T10" fmla="*/ 2147483647 w 2604"/>
                <a:gd name="T11" fmla="*/ 2147483647 h 305"/>
                <a:gd name="T12" fmla="*/ 2147483647 w 2604"/>
                <a:gd name="T13" fmla="*/ 2147483647 h 305"/>
                <a:gd name="T14" fmla="*/ 2147483647 w 2604"/>
                <a:gd name="T15" fmla="*/ 0 h 305"/>
                <a:gd name="T16" fmla="*/ 2147483647 w 2604"/>
                <a:gd name="T17" fmla="*/ 2147483647 h 305"/>
                <a:gd name="T18" fmla="*/ 2147483647 w 2604"/>
                <a:gd name="T19" fmla="*/ 2147483647 h 305"/>
                <a:gd name="T20" fmla="*/ 2147483647 w 2604"/>
                <a:gd name="T21" fmla="*/ 2147483647 h 305"/>
                <a:gd name="T22" fmla="*/ 2147483647 w 2604"/>
                <a:gd name="T23" fmla="*/ 2147483647 h 305"/>
                <a:gd name="T24" fmla="*/ 2147483647 w 2604"/>
                <a:gd name="T25" fmla="*/ 2147483647 h 305"/>
                <a:gd name="T26" fmla="*/ 2147483647 w 2604"/>
                <a:gd name="T27" fmla="*/ 2147483647 h 305"/>
                <a:gd name="T28" fmla="*/ 2147483647 w 2604"/>
                <a:gd name="T29" fmla="*/ 2147483647 h 305"/>
                <a:gd name="T30" fmla="*/ 0 w 2604"/>
                <a:gd name="T31" fmla="*/ 2147483647 h 30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604"/>
                <a:gd name="T49" fmla="*/ 0 h 305"/>
                <a:gd name="T50" fmla="*/ 2604 w 2604"/>
                <a:gd name="T51" fmla="*/ 305 h 30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604" h="305">
                  <a:moveTo>
                    <a:pt x="2603" y="219"/>
                  </a:moveTo>
                  <a:lnTo>
                    <a:pt x="2435" y="160"/>
                  </a:lnTo>
                  <a:lnTo>
                    <a:pt x="2264" y="111"/>
                  </a:lnTo>
                  <a:lnTo>
                    <a:pt x="2090" y="70"/>
                  </a:lnTo>
                  <a:lnTo>
                    <a:pt x="1915" y="39"/>
                  </a:lnTo>
                  <a:lnTo>
                    <a:pt x="1738" y="16"/>
                  </a:lnTo>
                  <a:lnTo>
                    <a:pt x="1560" y="4"/>
                  </a:lnTo>
                  <a:lnTo>
                    <a:pt x="1382" y="0"/>
                  </a:lnTo>
                  <a:lnTo>
                    <a:pt x="1203" y="6"/>
                  </a:lnTo>
                  <a:lnTo>
                    <a:pt x="1025" y="21"/>
                  </a:lnTo>
                  <a:lnTo>
                    <a:pt x="849" y="46"/>
                  </a:lnTo>
                  <a:lnTo>
                    <a:pt x="674" y="79"/>
                  </a:lnTo>
                  <a:lnTo>
                    <a:pt x="501" y="122"/>
                  </a:lnTo>
                  <a:lnTo>
                    <a:pt x="330" y="174"/>
                  </a:lnTo>
                  <a:lnTo>
                    <a:pt x="163" y="235"/>
                  </a:lnTo>
                  <a:lnTo>
                    <a:pt x="0" y="304"/>
                  </a:lnTo>
                </a:path>
              </a:pathLst>
            </a:custGeom>
            <a:noFill/>
            <a:ln w="36720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65" name="Freeform 38"/>
            <p:cNvSpPr>
              <a:spLocks/>
            </p:cNvSpPr>
            <p:nvPr/>
          </p:nvSpPr>
          <p:spPr bwMode="auto">
            <a:xfrm>
              <a:off x="3992562" y="4817690"/>
              <a:ext cx="85725" cy="722312"/>
            </a:xfrm>
            <a:custGeom>
              <a:avLst/>
              <a:gdLst>
                <a:gd name="T0" fmla="*/ 2147483647 w 266"/>
                <a:gd name="T1" fmla="*/ 2147483647 h 2212"/>
                <a:gd name="T2" fmla="*/ 2147483647 w 266"/>
                <a:gd name="T3" fmla="*/ 2147483647 h 2212"/>
                <a:gd name="T4" fmla="*/ 2147483647 w 266"/>
                <a:gd name="T5" fmla="*/ 2147483647 h 2212"/>
                <a:gd name="T6" fmla="*/ 2147483647 w 266"/>
                <a:gd name="T7" fmla="*/ 2147483647 h 2212"/>
                <a:gd name="T8" fmla="*/ 2147483647 w 266"/>
                <a:gd name="T9" fmla="*/ 2147483647 h 2212"/>
                <a:gd name="T10" fmla="*/ 2147483647 w 266"/>
                <a:gd name="T11" fmla="*/ 2147483647 h 2212"/>
                <a:gd name="T12" fmla="*/ 2147483647 w 266"/>
                <a:gd name="T13" fmla="*/ 2147483647 h 2212"/>
                <a:gd name="T14" fmla="*/ 2147483647 w 266"/>
                <a:gd name="T15" fmla="*/ 2147483647 h 2212"/>
                <a:gd name="T16" fmla="*/ 2147483647 w 266"/>
                <a:gd name="T17" fmla="*/ 2147483647 h 2212"/>
                <a:gd name="T18" fmla="*/ 2147483647 w 266"/>
                <a:gd name="T19" fmla="*/ 2147483647 h 2212"/>
                <a:gd name="T20" fmla="*/ 2147483647 w 266"/>
                <a:gd name="T21" fmla="*/ 2147483647 h 2212"/>
                <a:gd name="T22" fmla="*/ 2147483647 w 266"/>
                <a:gd name="T23" fmla="*/ 2147483647 h 2212"/>
                <a:gd name="T24" fmla="*/ 2147483647 w 266"/>
                <a:gd name="T25" fmla="*/ 2147483647 h 2212"/>
                <a:gd name="T26" fmla="*/ 2147483647 w 266"/>
                <a:gd name="T27" fmla="*/ 2147483647 h 2212"/>
                <a:gd name="T28" fmla="*/ 2147483647 w 266"/>
                <a:gd name="T29" fmla="*/ 2147483647 h 2212"/>
                <a:gd name="T30" fmla="*/ 0 w 266"/>
                <a:gd name="T31" fmla="*/ 0 h 221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66"/>
                <a:gd name="T49" fmla="*/ 0 h 2212"/>
                <a:gd name="T50" fmla="*/ 266 w 266"/>
                <a:gd name="T51" fmla="*/ 2212 h 221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66" h="2212">
                  <a:moveTo>
                    <a:pt x="113" y="2211"/>
                  </a:moveTo>
                  <a:lnTo>
                    <a:pt x="157" y="2066"/>
                  </a:lnTo>
                  <a:lnTo>
                    <a:pt x="193" y="1920"/>
                  </a:lnTo>
                  <a:lnTo>
                    <a:pt x="222" y="1772"/>
                  </a:lnTo>
                  <a:lnTo>
                    <a:pt x="244" y="1622"/>
                  </a:lnTo>
                  <a:lnTo>
                    <a:pt x="258" y="1472"/>
                  </a:lnTo>
                  <a:lnTo>
                    <a:pt x="265" y="1322"/>
                  </a:lnTo>
                  <a:lnTo>
                    <a:pt x="265" y="1171"/>
                  </a:lnTo>
                  <a:lnTo>
                    <a:pt x="257" y="1020"/>
                  </a:lnTo>
                  <a:lnTo>
                    <a:pt x="242" y="870"/>
                  </a:lnTo>
                  <a:lnTo>
                    <a:pt x="220" y="721"/>
                  </a:lnTo>
                  <a:lnTo>
                    <a:pt x="190" y="573"/>
                  </a:lnTo>
                  <a:lnTo>
                    <a:pt x="153" y="427"/>
                  </a:lnTo>
                  <a:lnTo>
                    <a:pt x="109" y="282"/>
                  </a:lnTo>
                  <a:lnTo>
                    <a:pt x="58" y="139"/>
                  </a:lnTo>
                  <a:lnTo>
                    <a:pt x="0" y="0"/>
                  </a:lnTo>
                </a:path>
              </a:pathLst>
            </a:custGeom>
            <a:noFill/>
            <a:ln w="36720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66" name="Freeform 39"/>
            <p:cNvSpPr>
              <a:spLocks/>
            </p:cNvSpPr>
            <p:nvPr/>
          </p:nvSpPr>
          <p:spPr bwMode="auto">
            <a:xfrm>
              <a:off x="2633662" y="6171827"/>
              <a:ext cx="863600" cy="103188"/>
            </a:xfrm>
            <a:custGeom>
              <a:avLst/>
              <a:gdLst>
                <a:gd name="T0" fmla="*/ 0 w 2646"/>
                <a:gd name="T1" fmla="*/ 2147483647 h 312"/>
                <a:gd name="T2" fmla="*/ 2147483647 w 2646"/>
                <a:gd name="T3" fmla="*/ 2147483647 h 312"/>
                <a:gd name="T4" fmla="*/ 2147483647 w 2646"/>
                <a:gd name="T5" fmla="*/ 2147483647 h 312"/>
                <a:gd name="T6" fmla="*/ 2147483647 w 2646"/>
                <a:gd name="T7" fmla="*/ 2147483647 h 312"/>
                <a:gd name="T8" fmla="*/ 2147483647 w 2646"/>
                <a:gd name="T9" fmla="*/ 2147483647 h 312"/>
                <a:gd name="T10" fmla="*/ 2147483647 w 2646"/>
                <a:gd name="T11" fmla="*/ 2147483647 h 312"/>
                <a:gd name="T12" fmla="*/ 2147483647 w 2646"/>
                <a:gd name="T13" fmla="*/ 2147483647 h 312"/>
                <a:gd name="T14" fmla="*/ 2147483647 w 2646"/>
                <a:gd name="T15" fmla="*/ 2147483647 h 312"/>
                <a:gd name="T16" fmla="*/ 2147483647 w 2646"/>
                <a:gd name="T17" fmla="*/ 2147483647 h 312"/>
                <a:gd name="T18" fmla="*/ 2147483647 w 2646"/>
                <a:gd name="T19" fmla="*/ 2147483647 h 312"/>
                <a:gd name="T20" fmla="*/ 2147483647 w 2646"/>
                <a:gd name="T21" fmla="*/ 2147483647 h 312"/>
                <a:gd name="T22" fmla="*/ 2147483647 w 2646"/>
                <a:gd name="T23" fmla="*/ 2147483647 h 312"/>
                <a:gd name="T24" fmla="*/ 2147483647 w 2646"/>
                <a:gd name="T25" fmla="*/ 2147483647 h 312"/>
                <a:gd name="T26" fmla="*/ 2147483647 w 2646"/>
                <a:gd name="T27" fmla="*/ 2147483647 h 312"/>
                <a:gd name="T28" fmla="*/ 2147483647 w 2646"/>
                <a:gd name="T29" fmla="*/ 2147483647 h 312"/>
                <a:gd name="T30" fmla="*/ 2147483647 w 2646"/>
                <a:gd name="T31" fmla="*/ 0 h 31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646"/>
                <a:gd name="T49" fmla="*/ 0 h 312"/>
                <a:gd name="T50" fmla="*/ 2646 w 2646"/>
                <a:gd name="T51" fmla="*/ 312 h 31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646" h="312">
                  <a:moveTo>
                    <a:pt x="0" y="81"/>
                  </a:moveTo>
                  <a:lnTo>
                    <a:pt x="170" y="142"/>
                  </a:lnTo>
                  <a:lnTo>
                    <a:pt x="343" y="194"/>
                  </a:lnTo>
                  <a:lnTo>
                    <a:pt x="520" y="237"/>
                  </a:lnTo>
                  <a:lnTo>
                    <a:pt x="698" y="270"/>
                  </a:lnTo>
                  <a:lnTo>
                    <a:pt x="878" y="293"/>
                  </a:lnTo>
                  <a:lnTo>
                    <a:pt x="1059" y="307"/>
                  </a:lnTo>
                  <a:lnTo>
                    <a:pt x="1240" y="311"/>
                  </a:lnTo>
                  <a:lnTo>
                    <a:pt x="1422" y="305"/>
                  </a:lnTo>
                  <a:lnTo>
                    <a:pt x="1603" y="290"/>
                  </a:lnTo>
                  <a:lnTo>
                    <a:pt x="1782" y="265"/>
                  </a:lnTo>
                  <a:lnTo>
                    <a:pt x="1960" y="231"/>
                  </a:lnTo>
                  <a:lnTo>
                    <a:pt x="2136" y="187"/>
                  </a:lnTo>
                  <a:lnTo>
                    <a:pt x="2309" y="134"/>
                  </a:lnTo>
                  <a:lnTo>
                    <a:pt x="2479" y="71"/>
                  </a:lnTo>
                  <a:lnTo>
                    <a:pt x="2645" y="0"/>
                  </a:lnTo>
                </a:path>
              </a:pathLst>
            </a:custGeom>
            <a:noFill/>
            <a:ln w="36720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67" name="Freeform 37"/>
            <p:cNvSpPr>
              <a:spLocks/>
            </p:cNvSpPr>
            <p:nvPr/>
          </p:nvSpPr>
          <p:spPr bwMode="auto">
            <a:xfrm>
              <a:off x="2559050" y="4212852"/>
              <a:ext cx="850900" cy="98425"/>
            </a:xfrm>
            <a:custGeom>
              <a:avLst/>
              <a:gdLst>
                <a:gd name="T0" fmla="*/ 2147483647 w 2604"/>
                <a:gd name="T1" fmla="*/ 2147483647 h 305"/>
                <a:gd name="T2" fmla="*/ 2147483647 w 2604"/>
                <a:gd name="T3" fmla="*/ 2147483647 h 305"/>
                <a:gd name="T4" fmla="*/ 2147483647 w 2604"/>
                <a:gd name="T5" fmla="*/ 2147483647 h 305"/>
                <a:gd name="T6" fmla="*/ 2147483647 w 2604"/>
                <a:gd name="T7" fmla="*/ 2147483647 h 305"/>
                <a:gd name="T8" fmla="*/ 2147483647 w 2604"/>
                <a:gd name="T9" fmla="*/ 2147483647 h 305"/>
                <a:gd name="T10" fmla="*/ 2147483647 w 2604"/>
                <a:gd name="T11" fmla="*/ 2147483647 h 305"/>
                <a:gd name="T12" fmla="*/ 2147483647 w 2604"/>
                <a:gd name="T13" fmla="*/ 2147483647 h 305"/>
                <a:gd name="T14" fmla="*/ 2147483647 w 2604"/>
                <a:gd name="T15" fmla="*/ 0 h 305"/>
                <a:gd name="T16" fmla="*/ 2147483647 w 2604"/>
                <a:gd name="T17" fmla="*/ 2147483647 h 305"/>
                <a:gd name="T18" fmla="*/ 2147483647 w 2604"/>
                <a:gd name="T19" fmla="*/ 2147483647 h 305"/>
                <a:gd name="T20" fmla="*/ 2147483647 w 2604"/>
                <a:gd name="T21" fmla="*/ 2147483647 h 305"/>
                <a:gd name="T22" fmla="*/ 2147483647 w 2604"/>
                <a:gd name="T23" fmla="*/ 2147483647 h 305"/>
                <a:gd name="T24" fmla="*/ 2147483647 w 2604"/>
                <a:gd name="T25" fmla="*/ 2147483647 h 305"/>
                <a:gd name="T26" fmla="*/ 2147483647 w 2604"/>
                <a:gd name="T27" fmla="*/ 2147483647 h 305"/>
                <a:gd name="T28" fmla="*/ 2147483647 w 2604"/>
                <a:gd name="T29" fmla="*/ 2147483647 h 305"/>
                <a:gd name="T30" fmla="*/ 0 w 2604"/>
                <a:gd name="T31" fmla="*/ 2147483647 h 30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604"/>
                <a:gd name="T49" fmla="*/ 0 h 305"/>
                <a:gd name="T50" fmla="*/ 2604 w 2604"/>
                <a:gd name="T51" fmla="*/ 305 h 30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604" h="305">
                  <a:moveTo>
                    <a:pt x="2603" y="219"/>
                  </a:moveTo>
                  <a:lnTo>
                    <a:pt x="2435" y="160"/>
                  </a:lnTo>
                  <a:lnTo>
                    <a:pt x="2264" y="111"/>
                  </a:lnTo>
                  <a:lnTo>
                    <a:pt x="2090" y="70"/>
                  </a:lnTo>
                  <a:lnTo>
                    <a:pt x="1915" y="39"/>
                  </a:lnTo>
                  <a:lnTo>
                    <a:pt x="1738" y="16"/>
                  </a:lnTo>
                  <a:lnTo>
                    <a:pt x="1560" y="4"/>
                  </a:lnTo>
                  <a:lnTo>
                    <a:pt x="1382" y="0"/>
                  </a:lnTo>
                  <a:lnTo>
                    <a:pt x="1203" y="6"/>
                  </a:lnTo>
                  <a:lnTo>
                    <a:pt x="1025" y="21"/>
                  </a:lnTo>
                  <a:lnTo>
                    <a:pt x="849" y="46"/>
                  </a:lnTo>
                  <a:lnTo>
                    <a:pt x="674" y="79"/>
                  </a:lnTo>
                  <a:lnTo>
                    <a:pt x="501" y="122"/>
                  </a:lnTo>
                  <a:lnTo>
                    <a:pt x="330" y="174"/>
                  </a:lnTo>
                  <a:lnTo>
                    <a:pt x="163" y="235"/>
                  </a:lnTo>
                  <a:lnTo>
                    <a:pt x="0" y="304"/>
                  </a:lnTo>
                </a:path>
              </a:pathLst>
            </a:custGeom>
            <a:noFill/>
            <a:ln w="36720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68" name="Freeform 41"/>
            <p:cNvSpPr>
              <a:spLocks/>
            </p:cNvSpPr>
            <p:nvPr/>
          </p:nvSpPr>
          <p:spPr bwMode="auto">
            <a:xfrm>
              <a:off x="1931987" y="4905002"/>
              <a:ext cx="73025" cy="754063"/>
            </a:xfrm>
            <a:custGeom>
              <a:avLst/>
              <a:gdLst>
                <a:gd name="T0" fmla="*/ 2147483647 w 226"/>
                <a:gd name="T1" fmla="*/ 0 h 2308"/>
                <a:gd name="T2" fmla="*/ 2147483647 w 226"/>
                <a:gd name="T3" fmla="*/ 2147483647 h 2308"/>
                <a:gd name="T4" fmla="*/ 2147483647 w 226"/>
                <a:gd name="T5" fmla="*/ 2147483647 h 2308"/>
                <a:gd name="T6" fmla="*/ 2147483647 w 226"/>
                <a:gd name="T7" fmla="*/ 2147483647 h 2308"/>
                <a:gd name="T8" fmla="*/ 2147483647 w 226"/>
                <a:gd name="T9" fmla="*/ 2147483647 h 2308"/>
                <a:gd name="T10" fmla="*/ 2147483647 w 226"/>
                <a:gd name="T11" fmla="*/ 2147483647 h 2308"/>
                <a:gd name="T12" fmla="*/ 2147483647 w 226"/>
                <a:gd name="T13" fmla="*/ 2147483647 h 2308"/>
                <a:gd name="T14" fmla="*/ 0 w 226"/>
                <a:gd name="T15" fmla="*/ 2147483647 h 2308"/>
                <a:gd name="T16" fmla="*/ 0 w 226"/>
                <a:gd name="T17" fmla="*/ 2147483647 h 2308"/>
                <a:gd name="T18" fmla="*/ 2147483647 w 226"/>
                <a:gd name="T19" fmla="*/ 2147483647 h 2308"/>
                <a:gd name="T20" fmla="*/ 2147483647 w 226"/>
                <a:gd name="T21" fmla="*/ 2147483647 h 2308"/>
                <a:gd name="T22" fmla="*/ 2147483647 w 226"/>
                <a:gd name="T23" fmla="*/ 2147483647 h 2308"/>
                <a:gd name="T24" fmla="*/ 2147483647 w 226"/>
                <a:gd name="T25" fmla="*/ 2147483647 h 2308"/>
                <a:gd name="T26" fmla="*/ 2147483647 w 226"/>
                <a:gd name="T27" fmla="*/ 2147483647 h 2308"/>
                <a:gd name="T28" fmla="*/ 2147483647 w 226"/>
                <a:gd name="T29" fmla="*/ 2147483647 h 2308"/>
                <a:gd name="T30" fmla="*/ 2147483647 w 226"/>
                <a:gd name="T31" fmla="*/ 2147483647 h 230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26"/>
                <a:gd name="T49" fmla="*/ 0 h 2308"/>
                <a:gd name="T50" fmla="*/ 226 w 226"/>
                <a:gd name="T51" fmla="*/ 2308 h 230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26" h="2308">
                  <a:moveTo>
                    <a:pt x="225" y="0"/>
                  </a:moveTo>
                  <a:lnTo>
                    <a:pt x="170" y="148"/>
                  </a:lnTo>
                  <a:lnTo>
                    <a:pt x="122" y="299"/>
                  </a:lnTo>
                  <a:lnTo>
                    <a:pt x="82" y="451"/>
                  </a:lnTo>
                  <a:lnTo>
                    <a:pt x="49" y="605"/>
                  </a:lnTo>
                  <a:lnTo>
                    <a:pt x="25" y="761"/>
                  </a:lnTo>
                  <a:lnTo>
                    <a:pt x="9" y="917"/>
                  </a:lnTo>
                  <a:lnTo>
                    <a:pt x="0" y="1075"/>
                  </a:lnTo>
                  <a:lnTo>
                    <a:pt x="0" y="1232"/>
                  </a:lnTo>
                  <a:lnTo>
                    <a:pt x="8" y="1389"/>
                  </a:lnTo>
                  <a:lnTo>
                    <a:pt x="23" y="1546"/>
                  </a:lnTo>
                  <a:lnTo>
                    <a:pt x="47" y="1701"/>
                  </a:lnTo>
                  <a:lnTo>
                    <a:pt x="79" y="1856"/>
                  </a:lnTo>
                  <a:lnTo>
                    <a:pt x="118" y="2008"/>
                  </a:lnTo>
                  <a:lnTo>
                    <a:pt x="166" y="2159"/>
                  </a:lnTo>
                  <a:lnTo>
                    <a:pt x="221" y="2307"/>
                  </a:lnTo>
                </a:path>
              </a:pathLst>
            </a:custGeom>
            <a:noFill/>
            <a:ln w="36720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69" name="Freeform 26"/>
            <p:cNvSpPr>
              <a:spLocks/>
            </p:cNvSpPr>
            <p:nvPr/>
          </p:nvSpPr>
          <p:spPr bwMode="auto">
            <a:xfrm>
              <a:off x="3878262" y="2455490"/>
              <a:ext cx="85725" cy="722312"/>
            </a:xfrm>
            <a:custGeom>
              <a:avLst/>
              <a:gdLst>
                <a:gd name="T0" fmla="*/ 2147483647 w 266"/>
                <a:gd name="T1" fmla="*/ 2147483647 h 2212"/>
                <a:gd name="T2" fmla="*/ 2147483647 w 266"/>
                <a:gd name="T3" fmla="*/ 2147483647 h 2212"/>
                <a:gd name="T4" fmla="*/ 2147483647 w 266"/>
                <a:gd name="T5" fmla="*/ 2147483647 h 2212"/>
                <a:gd name="T6" fmla="*/ 2147483647 w 266"/>
                <a:gd name="T7" fmla="*/ 2147483647 h 2212"/>
                <a:gd name="T8" fmla="*/ 2147483647 w 266"/>
                <a:gd name="T9" fmla="*/ 2147483647 h 2212"/>
                <a:gd name="T10" fmla="*/ 2147483647 w 266"/>
                <a:gd name="T11" fmla="*/ 2147483647 h 2212"/>
                <a:gd name="T12" fmla="*/ 2147483647 w 266"/>
                <a:gd name="T13" fmla="*/ 2147483647 h 2212"/>
                <a:gd name="T14" fmla="*/ 2147483647 w 266"/>
                <a:gd name="T15" fmla="*/ 2147483647 h 2212"/>
                <a:gd name="T16" fmla="*/ 2147483647 w 266"/>
                <a:gd name="T17" fmla="*/ 2147483647 h 2212"/>
                <a:gd name="T18" fmla="*/ 2147483647 w 266"/>
                <a:gd name="T19" fmla="*/ 2147483647 h 2212"/>
                <a:gd name="T20" fmla="*/ 2147483647 w 266"/>
                <a:gd name="T21" fmla="*/ 2147483647 h 2212"/>
                <a:gd name="T22" fmla="*/ 2147483647 w 266"/>
                <a:gd name="T23" fmla="*/ 2147483647 h 2212"/>
                <a:gd name="T24" fmla="*/ 2147483647 w 266"/>
                <a:gd name="T25" fmla="*/ 2147483647 h 2212"/>
                <a:gd name="T26" fmla="*/ 2147483647 w 266"/>
                <a:gd name="T27" fmla="*/ 2147483647 h 2212"/>
                <a:gd name="T28" fmla="*/ 2147483647 w 266"/>
                <a:gd name="T29" fmla="*/ 2147483647 h 2212"/>
                <a:gd name="T30" fmla="*/ 0 w 266"/>
                <a:gd name="T31" fmla="*/ 0 h 221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66"/>
                <a:gd name="T49" fmla="*/ 0 h 2212"/>
                <a:gd name="T50" fmla="*/ 266 w 266"/>
                <a:gd name="T51" fmla="*/ 2212 h 221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66" h="2212">
                  <a:moveTo>
                    <a:pt x="113" y="2211"/>
                  </a:moveTo>
                  <a:lnTo>
                    <a:pt x="157" y="2066"/>
                  </a:lnTo>
                  <a:lnTo>
                    <a:pt x="193" y="1920"/>
                  </a:lnTo>
                  <a:lnTo>
                    <a:pt x="222" y="1772"/>
                  </a:lnTo>
                  <a:lnTo>
                    <a:pt x="244" y="1622"/>
                  </a:lnTo>
                  <a:lnTo>
                    <a:pt x="258" y="1472"/>
                  </a:lnTo>
                  <a:lnTo>
                    <a:pt x="265" y="1322"/>
                  </a:lnTo>
                  <a:lnTo>
                    <a:pt x="265" y="1171"/>
                  </a:lnTo>
                  <a:lnTo>
                    <a:pt x="257" y="1020"/>
                  </a:lnTo>
                  <a:lnTo>
                    <a:pt x="242" y="870"/>
                  </a:lnTo>
                  <a:lnTo>
                    <a:pt x="220" y="721"/>
                  </a:lnTo>
                  <a:lnTo>
                    <a:pt x="190" y="573"/>
                  </a:lnTo>
                  <a:lnTo>
                    <a:pt x="153" y="427"/>
                  </a:lnTo>
                  <a:lnTo>
                    <a:pt x="109" y="282"/>
                  </a:lnTo>
                  <a:lnTo>
                    <a:pt x="58" y="139"/>
                  </a:lnTo>
                  <a:lnTo>
                    <a:pt x="0" y="0"/>
                  </a:lnTo>
                </a:path>
              </a:pathLst>
            </a:custGeom>
            <a:noFill/>
            <a:ln w="36720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70" name="Freeform 27"/>
            <p:cNvSpPr>
              <a:spLocks/>
            </p:cNvSpPr>
            <p:nvPr/>
          </p:nvSpPr>
          <p:spPr bwMode="auto">
            <a:xfrm>
              <a:off x="2532062" y="3693740"/>
              <a:ext cx="973138" cy="160337"/>
            </a:xfrm>
            <a:custGeom>
              <a:avLst/>
              <a:gdLst>
                <a:gd name="T0" fmla="*/ 0 w 2983"/>
                <a:gd name="T1" fmla="*/ 2147483647 h 492"/>
                <a:gd name="T2" fmla="*/ 2147483647 w 2983"/>
                <a:gd name="T3" fmla="*/ 2147483647 h 492"/>
                <a:gd name="T4" fmla="*/ 2147483647 w 2983"/>
                <a:gd name="T5" fmla="*/ 2147483647 h 492"/>
                <a:gd name="T6" fmla="*/ 2147483647 w 2983"/>
                <a:gd name="T7" fmla="*/ 2147483647 h 492"/>
                <a:gd name="T8" fmla="*/ 2147483647 w 2983"/>
                <a:gd name="T9" fmla="*/ 2147483647 h 492"/>
                <a:gd name="T10" fmla="*/ 2147483647 w 2983"/>
                <a:gd name="T11" fmla="*/ 2147483647 h 492"/>
                <a:gd name="T12" fmla="*/ 2147483647 w 2983"/>
                <a:gd name="T13" fmla="*/ 2147483647 h 492"/>
                <a:gd name="T14" fmla="*/ 2147483647 w 2983"/>
                <a:gd name="T15" fmla="*/ 2147483647 h 492"/>
                <a:gd name="T16" fmla="*/ 2147483647 w 2983"/>
                <a:gd name="T17" fmla="*/ 2147483647 h 492"/>
                <a:gd name="T18" fmla="*/ 2147483647 w 2983"/>
                <a:gd name="T19" fmla="*/ 2147483647 h 492"/>
                <a:gd name="T20" fmla="*/ 2147483647 w 2983"/>
                <a:gd name="T21" fmla="*/ 2147483647 h 492"/>
                <a:gd name="T22" fmla="*/ 2147483647 w 2983"/>
                <a:gd name="T23" fmla="*/ 2147483647 h 492"/>
                <a:gd name="T24" fmla="*/ 2147483647 w 2983"/>
                <a:gd name="T25" fmla="*/ 2147483647 h 492"/>
                <a:gd name="T26" fmla="*/ 2147483647 w 2983"/>
                <a:gd name="T27" fmla="*/ 2147483647 h 492"/>
                <a:gd name="T28" fmla="*/ 2147483647 w 2983"/>
                <a:gd name="T29" fmla="*/ 2147483647 h 492"/>
                <a:gd name="T30" fmla="*/ 2147483647 w 2983"/>
                <a:gd name="T31" fmla="*/ 2147483647 h 492"/>
                <a:gd name="T32" fmla="*/ 2147483647 w 2983"/>
                <a:gd name="T33" fmla="*/ 2147483647 h 492"/>
                <a:gd name="T34" fmla="*/ 2147483647 w 2983"/>
                <a:gd name="T35" fmla="*/ 2147483647 h 492"/>
                <a:gd name="T36" fmla="*/ 2147483647 w 2983"/>
                <a:gd name="T37" fmla="*/ 0 h 49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983"/>
                <a:gd name="T58" fmla="*/ 0 h 492"/>
                <a:gd name="T59" fmla="*/ 2983 w 2983"/>
                <a:gd name="T60" fmla="*/ 492 h 49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983" h="492">
                  <a:moveTo>
                    <a:pt x="0" y="261"/>
                  </a:moveTo>
                  <a:lnTo>
                    <a:pt x="162" y="319"/>
                  </a:lnTo>
                  <a:lnTo>
                    <a:pt x="326" y="369"/>
                  </a:lnTo>
                  <a:lnTo>
                    <a:pt x="494" y="411"/>
                  </a:lnTo>
                  <a:lnTo>
                    <a:pt x="663" y="444"/>
                  </a:lnTo>
                  <a:lnTo>
                    <a:pt x="834" y="468"/>
                  </a:lnTo>
                  <a:lnTo>
                    <a:pt x="1006" y="484"/>
                  </a:lnTo>
                  <a:lnTo>
                    <a:pt x="1178" y="491"/>
                  </a:lnTo>
                  <a:lnTo>
                    <a:pt x="1351" y="489"/>
                  </a:lnTo>
                  <a:lnTo>
                    <a:pt x="1523" y="478"/>
                  </a:lnTo>
                  <a:lnTo>
                    <a:pt x="1695" y="459"/>
                  </a:lnTo>
                  <a:lnTo>
                    <a:pt x="1865" y="431"/>
                  </a:lnTo>
                  <a:lnTo>
                    <a:pt x="2034" y="394"/>
                  </a:lnTo>
                  <a:lnTo>
                    <a:pt x="2200" y="349"/>
                  </a:lnTo>
                  <a:lnTo>
                    <a:pt x="2363" y="295"/>
                  </a:lnTo>
                  <a:lnTo>
                    <a:pt x="2524" y="233"/>
                  </a:lnTo>
                  <a:lnTo>
                    <a:pt x="2681" y="163"/>
                  </a:lnTo>
                  <a:lnTo>
                    <a:pt x="2834" y="86"/>
                  </a:lnTo>
                  <a:lnTo>
                    <a:pt x="2982" y="0"/>
                  </a:lnTo>
                </a:path>
              </a:pathLst>
            </a:custGeom>
            <a:noFill/>
            <a:ln w="36720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71" name="Freeform 29"/>
            <p:cNvSpPr>
              <a:spLocks/>
            </p:cNvSpPr>
            <p:nvPr/>
          </p:nvSpPr>
          <p:spPr bwMode="auto">
            <a:xfrm>
              <a:off x="1828800" y="2472952"/>
              <a:ext cx="73025" cy="752475"/>
            </a:xfrm>
            <a:custGeom>
              <a:avLst/>
              <a:gdLst>
                <a:gd name="T0" fmla="*/ 2147483647 w 226"/>
                <a:gd name="T1" fmla="*/ 0 h 2308"/>
                <a:gd name="T2" fmla="*/ 2147483647 w 226"/>
                <a:gd name="T3" fmla="*/ 2147483647 h 2308"/>
                <a:gd name="T4" fmla="*/ 2147483647 w 226"/>
                <a:gd name="T5" fmla="*/ 2147483647 h 2308"/>
                <a:gd name="T6" fmla="*/ 2147483647 w 226"/>
                <a:gd name="T7" fmla="*/ 2147483647 h 2308"/>
                <a:gd name="T8" fmla="*/ 2147483647 w 226"/>
                <a:gd name="T9" fmla="*/ 2147483647 h 2308"/>
                <a:gd name="T10" fmla="*/ 2147483647 w 226"/>
                <a:gd name="T11" fmla="*/ 2147483647 h 2308"/>
                <a:gd name="T12" fmla="*/ 2147483647 w 226"/>
                <a:gd name="T13" fmla="*/ 2147483647 h 2308"/>
                <a:gd name="T14" fmla="*/ 0 w 226"/>
                <a:gd name="T15" fmla="*/ 2147483647 h 2308"/>
                <a:gd name="T16" fmla="*/ 0 w 226"/>
                <a:gd name="T17" fmla="*/ 2147483647 h 2308"/>
                <a:gd name="T18" fmla="*/ 2147483647 w 226"/>
                <a:gd name="T19" fmla="*/ 2147483647 h 2308"/>
                <a:gd name="T20" fmla="*/ 2147483647 w 226"/>
                <a:gd name="T21" fmla="*/ 2147483647 h 2308"/>
                <a:gd name="T22" fmla="*/ 2147483647 w 226"/>
                <a:gd name="T23" fmla="*/ 2147483647 h 2308"/>
                <a:gd name="T24" fmla="*/ 2147483647 w 226"/>
                <a:gd name="T25" fmla="*/ 2147483647 h 2308"/>
                <a:gd name="T26" fmla="*/ 2147483647 w 226"/>
                <a:gd name="T27" fmla="*/ 2147483647 h 2308"/>
                <a:gd name="T28" fmla="*/ 2147483647 w 226"/>
                <a:gd name="T29" fmla="*/ 2147483647 h 2308"/>
                <a:gd name="T30" fmla="*/ 2147483647 w 226"/>
                <a:gd name="T31" fmla="*/ 2147483647 h 230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26"/>
                <a:gd name="T49" fmla="*/ 0 h 2308"/>
                <a:gd name="T50" fmla="*/ 226 w 226"/>
                <a:gd name="T51" fmla="*/ 2308 h 230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26" h="2308">
                  <a:moveTo>
                    <a:pt x="225" y="0"/>
                  </a:moveTo>
                  <a:lnTo>
                    <a:pt x="170" y="148"/>
                  </a:lnTo>
                  <a:lnTo>
                    <a:pt x="122" y="299"/>
                  </a:lnTo>
                  <a:lnTo>
                    <a:pt x="82" y="451"/>
                  </a:lnTo>
                  <a:lnTo>
                    <a:pt x="49" y="605"/>
                  </a:lnTo>
                  <a:lnTo>
                    <a:pt x="25" y="761"/>
                  </a:lnTo>
                  <a:lnTo>
                    <a:pt x="9" y="917"/>
                  </a:lnTo>
                  <a:lnTo>
                    <a:pt x="0" y="1075"/>
                  </a:lnTo>
                  <a:lnTo>
                    <a:pt x="0" y="1232"/>
                  </a:lnTo>
                  <a:lnTo>
                    <a:pt x="8" y="1389"/>
                  </a:lnTo>
                  <a:lnTo>
                    <a:pt x="23" y="1546"/>
                  </a:lnTo>
                  <a:lnTo>
                    <a:pt x="47" y="1701"/>
                  </a:lnTo>
                  <a:lnTo>
                    <a:pt x="79" y="1856"/>
                  </a:lnTo>
                  <a:lnTo>
                    <a:pt x="118" y="2008"/>
                  </a:lnTo>
                  <a:lnTo>
                    <a:pt x="166" y="2159"/>
                  </a:lnTo>
                  <a:lnTo>
                    <a:pt x="221" y="2307"/>
                  </a:lnTo>
                </a:path>
              </a:pathLst>
            </a:custGeom>
            <a:noFill/>
            <a:ln w="36720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73" name="Freeform 19"/>
            <p:cNvSpPr>
              <a:spLocks/>
            </p:cNvSpPr>
            <p:nvPr/>
          </p:nvSpPr>
          <p:spPr bwMode="auto">
            <a:xfrm>
              <a:off x="3348037" y="1872877"/>
              <a:ext cx="538163" cy="552450"/>
            </a:xfrm>
            <a:custGeom>
              <a:avLst/>
              <a:gdLst>
                <a:gd name="T0" fmla="*/ 2147483647 w 1649"/>
                <a:gd name="T1" fmla="*/ 2147483647 h 1692"/>
                <a:gd name="T2" fmla="*/ 2147483647 w 1649"/>
                <a:gd name="T3" fmla="*/ 2147483647 h 1692"/>
                <a:gd name="T4" fmla="*/ 2147483647 w 1649"/>
                <a:gd name="T5" fmla="*/ 2147483647 h 1692"/>
                <a:gd name="T6" fmla="*/ 2147483647 w 1649"/>
                <a:gd name="T7" fmla="*/ 2147483647 h 1692"/>
                <a:gd name="T8" fmla="*/ 2147483647 w 1649"/>
                <a:gd name="T9" fmla="*/ 2147483647 h 1692"/>
                <a:gd name="T10" fmla="*/ 2147483647 w 1649"/>
                <a:gd name="T11" fmla="*/ 2147483647 h 1692"/>
                <a:gd name="T12" fmla="*/ 2147483647 w 1649"/>
                <a:gd name="T13" fmla="*/ 2147483647 h 1692"/>
                <a:gd name="T14" fmla="*/ 2147483647 w 1649"/>
                <a:gd name="T15" fmla="*/ 2147483647 h 1692"/>
                <a:gd name="T16" fmla="*/ 2147483647 w 1649"/>
                <a:gd name="T17" fmla="*/ 2147483647 h 1692"/>
                <a:gd name="T18" fmla="*/ 2147483647 w 1649"/>
                <a:gd name="T19" fmla="*/ 2147483647 h 1692"/>
                <a:gd name="T20" fmla="*/ 2147483647 w 1649"/>
                <a:gd name="T21" fmla="*/ 2147483647 h 1692"/>
                <a:gd name="T22" fmla="*/ 2147483647 w 1649"/>
                <a:gd name="T23" fmla="*/ 2147483647 h 1692"/>
                <a:gd name="T24" fmla="*/ 2147483647 w 1649"/>
                <a:gd name="T25" fmla="*/ 2147483647 h 1692"/>
                <a:gd name="T26" fmla="*/ 2147483647 w 1649"/>
                <a:gd name="T27" fmla="*/ 2147483647 h 1692"/>
                <a:gd name="T28" fmla="*/ 2147483647 w 1649"/>
                <a:gd name="T29" fmla="*/ 2147483647 h 1692"/>
                <a:gd name="T30" fmla="*/ 0 w 1649"/>
                <a:gd name="T31" fmla="*/ 0 h 169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49"/>
                <a:gd name="T49" fmla="*/ 0 h 1692"/>
                <a:gd name="T50" fmla="*/ 1649 w 1649"/>
                <a:gd name="T51" fmla="*/ 1692 h 169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49" h="1692">
                  <a:moveTo>
                    <a:pt x="1648" y="1691"/>
                  </a:moveTo>
                  <a:lnTo>
                    <a:pt x="1583" y="1545"/>
                  </a:lnTo>
                  <a:lnTo>
                    <a:pt x="1511" y="1403"/>
                  </a:lnTo>
                  <a:lnTo>
                    <a:pt x="1432" y="1264"/>
                  </a:lnTo>
                  <a:lnTo>
                    <a:pt x="1345" y="1130"/>
                  </a:lnTo>
                  <a:lnTo>
                    <a:pt x="1251" y="999"/>
                  </a:lnTo>
                  <a:lnTo>
                    <a:pt x="1151" y="874"/>
                  </a:lnTo>
                  <a:lnTo>
                    <a:pt x="1045" y="753"/>
                  </a:lnTo>
                  <a:lnTo>
                    <a:pt x="932" y="638"/>
                  </a:lnTo>
                  <a:lnTo>
                    <a:pt x="814" y="528"/>
                  </a:lnTo>
                  <a:lnTo>
                    <a:pt x="690" y="424"/>
                  </a:lnTo>
                  <a:lnTo>
                    <a:pt x="561" y="326"/>
                  </a:lnTo>
                  <a:lnTo>
                    <a:pt x="428" y="235"/>
                  </a:lnTo>
                  <a:lnTo>
                    <a:pt x="289" y="150"/>
                  </a:lnTo>
                  <a:lnTo>
                    <a:pt x="147" y="72"/>
                  </a:lnTo>
                  <a:lnTo>
                    <a:pt x="0" y="0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74" name="Freeform 20"/>
            <p:cNvSpPr>
              <a:spLocks/>
            </p:cNvSpPr>
            <p:nvPr/>
          </p:nvSpPr>
          <p:spPr bwMode="auto">
            <a:xfrm>
              <a:off x="1889125" y="1872877"/>
              <a:ext cx="542925" cy="561975"/>
            </a:xfrm>
            <a:custGeom>
              <a:avLst/>
              <a:gdLst>
                <a:gd name="T0" fmla="*/ 2147483647 w 1661"/>
                <a:gd name="T1" fmla="*/ 0 h 1719"/>
                <a:gd name="T2" fmla="*/ 2147483647 w 1661"/>
                <a:gd name="T3" fmla="*/ 2147483647 h 1719"/>
                <a:gd name="T4" fmla="*/ 2147483647 w 1661"/>
                <a:gd name="T5" fmla="*/ 2147483647 h 1719"/>
                <a:gd name="T6" fmla="*/ 2147483647 w 1661"/>
                <a:gd name="T7" fmla="*/ 2147483647 h 1719"/>
                <a:gd name="T8" fmla="*/ 2147483647 w 1661"/>
                <a:gd name="T9" fmla="*/ 2147483647 h 1719"/>
                <a:gd name="T10" fmla="*/ 2147483647 w 1661"/>
                <a:gd name="T11" fmla="*/ 2147483647 h 1719"/>
                <a:gd name="T12" fmla="*/ 2147483647 w 1661"/>
                <a:gd name="T13" fmla="*/ 2147483647 h 1719"/>
                <a:gd name="T14" fmla="*/ 2147483647 w 1661"/>
                <a:gd name="T15" fmla="*/ 2147483647 h 1719"/>
                <a:gd name="T16" fmla="*/ 2147483647 w 1661"/>
                <a:gd name="T17" fmla="*/ 2147483647 h 1719"/>
                <a:gd name="T18" fmla="*/ 2147483647 w 1661"/>
                <a:gd name="T19" fmla="*/ 2147483647 h 1719"/>
                <a:gd name="T20" fmla="*/ 2147483647 w 1661"/>
                <a:gd name="T21" fmla="*/ 2147483647 h 1719"/>
                <a:gd name="T22" fmla="*/ 2147483647 w 1661"/>
                <a:gd name="T23" fmla="*/ 2147483647 h 1719"/>
                <a:gd name="T24" fmla="*/ 2147483647 w 1661"/>
                <a:gd name="T25" fmla="*/ 2147483647 h 1719"/>
                <a:gd name="T26" fmla="*/ 2147483647 w 1661"/>
                <a:gd name="T27" fmla="*/ 2147483647 h 1719"/>
                <a:gd name="T28" fmla="*/ 2147483647 w 1661"/>
                <a:gd name="T29" fmla="*/ 2147483647 h 1719"/>
                <a:gd name="T30" fmla="*/ 0 w 1661"/>
                <a:gd name="T31" fmla="*/ 2147483647 h 171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61"/>
                <a:gd name="T49" fmla="*/ 0 h 1719"/>
                <a:gd name="T50" fmla="*/ 1661 w 1661"/>
                <a:gd name="T51" fmla="*/ 1719 h 171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61" h="1719">
                  <a:moveTo>
                    <a:pt x="1660" y="0"/>
                  </a:moveTo>
                  <a:lnTo>
                    <a:pt x="1512" y="72"/>
                  </a:lnTo>
                  <a:lnTo>
                    <a:pt x="1367" y="152"/>
                  </a:lnTo>
                  <a:lnTo>
                    <a:pt x="1227" y="238"/>
                  </a:lnTo>
                  <a:lnTo>
                    <a:pt x="1092" y="331"/>
                  </a:lnTo>
                  <a:lnTo>
                    <a:pt x="962" y="430"/>
                  </a:lnTo>
                  <a:lnTo>
                    <a:pt x="837" y="536"/>
                  </a:lnTo>
                  <a:lnTo>
                    <a:pt x="717" y="648"/>
                  </a:lnTo>
                  <a:lnTo>
                    <a:pt x="604" y="765"/>
                  </a:lnTo>
                  <a:lnTo>
                    <a:pt x="497" y="888"/>
                  </a:lnTo>
                  <a:lnTo>
                    <a:pt x="396" y="1015"/>
                  </a:lnTo>
                  <a:lnTo>
                    <a:pt x="303" y="1148"/>
                  </a:lnTo>
                  <a:lnTo>
                    <a:pt x="216" y="1285"/>
                  </a:lnTo>
                  <a:lnTo>
                    <a:pt x="137" y="1426"/>
                  </a:lnTo>
                  <a:lnTo>
                    <a:pt x="65" y="1570"/>
                  </a:lnTo>
                  <a:lnTo>
                    <a:pt x="0" y="1718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75" name="Freeform 21"/>
            <p:cNvSpPr>
              <a:spLocks/>
            </p:cNvSpPr>
            <p:nvPr/>
          </p:nvSpPr>
          <p:spPr bwMode="auto">
            <a:xfrm>
              <a:off x="3446462" y="3134940"/>
              <a:ext cx="465138" cy="566737"/>
            </a:xfrm>
            <a:custGeom>
              <a:avLst/>
              <a:gdLst>
                <a:gd name="T0" fmla="*/ 0 w 1427"/>
                <a:gd name="T1" fmla="*/ 2147483647 h 1737"/>
                <a:gd name="T2" fmla="*/ 2147483647 w 1427"/>
                <a:gd name="T3" fmla="*/ 2147483647 h 1737"/>
                <a:gd name="T4" fmla="*/ 2147483647 w 1427"/>
                <a:gd name="T5" fmla="*/ 2147483647 h 1737"/>
                <a:gd name="T6" fmla="*/ 2147483647 w 1427"/>
                <a:gd name="T7" fmla="*/ 2147483647 h 1737"/>
                <a:gd name="T8" fmla="*/ 2147483647 w 1427"/>
                <a:gd name="T9" fmla="*/ 2147483647 h 1737"/>
                <a:gd name="T10" fmla="*/ 2147483647 w 1427"/>
                <a:gd name="T11" fmla="*/ 2147483647 h 1737"/>
                <a:gd name="T12" fmla="*/ 2147483647 w 1427"/>
                <a:gd name="T13" fmla="*/ 2147483647 h 1737"/>
                <a:gd name="T14" fmla="*/ 2147483647 w 1427"/>
                <a:gd name="T15" fmla="*/ 2147483647 h 1737"/>
                <a:gd name="T16" fmla="*/ 2147483647 w 1427"/>
                <a:gd name="T17" fmla="*/ 2147483647 h 1737"/>
                <a:gd name="T18" fmla="*/ 2147483647 w 1427"/>
                <a:gd name="T19" fmla="*/ 2147483647 h 1737"/>
                <a:gd name="T20" fmla="*/ 2147483647 w 1427"/>
                <a:gd name="T21" fmla="*/ 2147483647 h 1737"/>
                <a:gd name="T22" fmla="*/ 2147483647 w 1427"/>
                <a:gd name="T23" fmla="*/ 2147483647 h 1737"/>
                <a:gd name="T24" fmla="*/ 2147483647 w 1427"/>
                <a:gd name="T25" fmla="*/ 2147483647 h 1737"/>
                <a:gd name="T26" fmla="*/ 2147483647 w 1427"/>
                <a:gd name="T27" fmla="*/ 2147483647 h 1737"/>
                <a:gd name="T28" fmla="*/ 2147483647 w 1427"/>
                <a:gd name="T29" fmla="*/ 2147483647 h 1737"/>
                <a:gd name="T30" fmla="*/ 2147483647 w 1427"/>
                <a:gd name="T31" fmla="*/ 0 h 173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427"/>
                <a:gd name="T49" fmla="*/ 0 h 1737"/>
                <a:gd name="T50" fmla="*/ 1427 w 1427"/>
                <a:gd name="T51" fmla="*/ 1737 h 173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427" h="1737">
                  <a:moveTo>
                    <a:pt x="0" y="1736"/>
                  </a:moveTo>
                  <a:lnTo>
                    <a:pt x="132" y="1655"/>
                  </a:lnTo>
                  <a:lnTo>
                    <a:pt x="259" y="1568"/>
                  </a:lnTo>
                  <a:lnTo>
                    <a:pt x="382" y="1475"/>
                  </a:lnTo>
                  <a:lnTo>
                    <a:pt x="501" y="1377"/>
                  </a:lnTo>
                  <a:lnTo>
                    <a:pt x="614" y="1273"/>
                  </a:lnTo>
                  <a:lnTo>
                    <a:pt x="722" y="1164"/>
                  </a:lnTo>
                  <a:lnTo>
                    <a:pt x="825" y="1050"/>
                  </a:lnTo>
                  <a:lnTo>
                    <a:pt x="922" y="932"/>
                  </a:lnTo>
                  <a:lnTo>
                    <a:pt x="1013" y="810"/>
                  </a:lnTo>
                  <a:lnTo>
                    <a:pt x="1098" y="683"/>
                  </a:lnTo>
                  <a:lnTo>
                    <a:pt x="1177" y="553"/>
                  </a:lnTo>
                  <a:lnTo>
                    <a:pt x="1249" y="419"/>
                  </a:lnTo>
                  <a:lnTo>
                    <a:pt x="1315" y="282"/>
                  </a:lnTo>
                  <a:lnTo>
                    <a:pt x="1374" y="142"/>
                  </a:lnTo>
                  <a:lnTo>
                    <a:pt x="1426" y="0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093" name="Text Box 22"/>
            <p:cNvSpPr txBox="1">
              <a:spLocks noChangeArrowheads="1"/>
            </p:cNvSpPr>
            <p:nvPr/>
          </p:nvSpPr>
          <p:spPr bwMode="auto">
            <a:xfrm>
              <a:off x="1924050" y="2676152"/>
              <a:ext cx="309562" cy="582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defTabSz="828675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lnSpc>
                  <a:spcPct val="63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 charset="0"/>
                <a:buNone/>
                <a:defRPr/>
              </a:pPr>
              <a:r>
                <a:rPr lang="en-GB" altLang="en-US" sz="2400" i="1">
                  <a:solidFill>
                    <a:srgbClr val="00B050"/>
                  </a:solidFill>
                  <a:latin typeface="+mn-lt"/>
                  <a:cs typeface="Arial" charset="0"/>
                </a:rPr>
                <a:t>c</a:t>
              </a:r>
            </a:p>
          </p:txBody>
        </p:sp>
        <p:sp>
          <p:nvSpPr>
            <p:cNvPr id="217094" name="Text Box 23"/>
            <p:cNvSpPr txBox="1">
              <a:spLocks noChangeArrowheads="1"/>
            </p:cNvSpPr>
            <p:nvPr/>
          </p:nvSpPr>
          <p:spPr bwMode="auto">
            <a:xfrm>
              <a:off x="3711575" y="2639640"/>
              <a:ext cx="160337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defTabSz="828675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lnSpc>
                  <a:spcPct val="63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 charset="0"/>
                <a:buNone/>
                <a:defRPr/>
              </a:pPr>
              <a:r>
                <a:rPr lang="en-GB" altLang="en-US" sz="2400" i="1">
                  <a:solidFill>
                    <a:srgbClr val="0000FF"/>
                  </a:solidFill>
                  <a:latin typeface="+mn-lt"/>
                  <a:cs typeface="Arial" charset="0"/>
                </a:rPr>
                <a:t>a</a:t>
              </a:r>
            </a:p>
          </p:txBody>
        </p:sp>
        <p:sp>
          <p:nvSpPr>
            <p:cNvPr id="121878" name="Freeform 28"/>
            <p:cNvSpPr>
              <a:spLocks/>
            </p:cNvSpPr>
            <p:nvPr/>
          </p:nvSpPr>
          <p:spPr bwMode="auto">
            <a:xfrm>
              <a:off x="1900237" y="3217490"/>
              <a:ext cx="592138" cy="560387"/>
            </a:xfrm>
            <a:custGeom>
              <a:avLst/>
              <a:gdLst>
                <a:gd name="T0" fmla="*/ 0 w 1814"/>
                <a:gd name="T1" fmla="*/ 0 h 1716"/>
                <a:gd name="T2" fmla="*/ 2147483647 w 1814"/>
                <a:gd name="T3" fmla="*/ 2147483647 h 1716"/>
                <a:gd name="T4" fmla="*/ 2147483647 w 1814"/>
                <a:gd name="T5" fmla="*/ 2147483647 h 1716"/>
                <a:gd name="T6" fmla="*/ 2147483647 w 1814"/>
                <a:gd name="T7" fmla="*/ 2147483647 h 1716"/>
                <a:gd name="T8" fmla="*/ 2147483647 w 1814"/>
                <a:gd name="T9" fmla="*/ 2147483647 h 1716"/>
                <a:gd name="T10" fmla="*/ 2147483647 w 1814"/>
                <a:gd name="T11" fmla="*/ 2147483647 h 1716"/>
                <a:gd name="T12" fmla="*/ 2147483647 w 1814"/>
                <a:gd name="T13" fmla="*/ 2147483647 h 1716"/>
                <a:gd name="T14" fmla="*/ 2147483647 w 1814"/>
                <a:gd name="T15" fmla="*/ 2147483647 h 1716"/>
                <a:gd name="T16" fmla="*/ 2147483647 w 1814"/>
                <a:gd name="T17" fmla="*/ 2147483647 h 1716"/>
                <a:gd name="T18" fmla="*/ 2147483647 w 1814"/>
                <a:gd name="T19" fmla="*/ 2147483647 h 1716"/>
                <a:gd name="T20" fmla="*/ 2147483647 w 1814"/>
                <a:gd name="T21" fmla="*/ 2147483647 h 1716"/>
                <a:gd name="T22" fmla="*/ 2147483647 w 1814"/>
                <a:gd name="T23" fmla="*/ 2147483647 h 1716"/>
                <a:gd name="T24" fmla="*/ 2147483647 w 1814"/>
                <a:gd name="T25" fmla="*/ 2147483647 h 1716"/>
                <a:gd name="T26" fmla="*/ 2147483647 w 1814"/>
                <a:gd name="T27" fmla="*/ 2147483647 h 1716"/>
                <a:gd name="T28" fmla="*/ 2147483647 w 1814"/>
                <a:gd name="T29" fmla="*/ 2147483647 h 1716"/>
                <a:gd name="T30" fmla="*/ 2147483647 w 1814"/>
                <a:gd name="T31" fmla="*/ 2147483647 h 171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814"/>
                <a:gd name="T49" fmla="*/ 0 h 1716"/>
                <a:gd name="T50" fmla="*/ 1814 w 1814"/>
                <a:gd name="T51" fmla="*/ 1716 h 171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814" h="1716">
                  <a:moveTo>
                    <a:pt x="0" y="0"/>
                  </a:moveTo>
                  <a:lnTo>
                    <a:pt x="72" y="153"/>
                  </a:lnTo>
                  <a:lnTo>
                    <a:pt x="152" y="301"/>
                  </a:lnTo>
                  <a:lnTo>
                    <a:pt x="240" y="446"/>
                  </a:lnTo>
                  <a:lnTo>
                    <a:pt x="336" y="586"/>
                  </a:lnTo>
                  <a:lnTo>
                    <a:pt x="439" y="721"/>
                  </a:lnTo>
                  <a:lnTo>
                    <a:pt x="550" y="850"/>
                  </a:lnTo>
                  <a:lnTo>
                    <a:pt x="667" y="974"/>
                  </a:lnTo>
                  <a:lnTo>
                    <a:pt x="792" y="1091"/>
                  </a:lnTo>
                  <a:lnTo>
                    <a:pt x="922" y="1202"/>
                  </a:lnTo>
                  <a:lnTo>
                    <a:pt x="1058" y="1306"/>
                  </a:lnTo>
                  <a:lnTo>
                    <a:pt x="1200" y="1403"/>
                  </a:lnTo>
                  <a:lnTo>
                    <a:pt x="1346" y="1492"/>
                  </a:lnTo>
                  <a:lnTo>
                    <a:pt x="1498" y="1574"/>
                  </a:lnTo>
                  <a:lnTo>
                    <a:pt x="1653" y="1648"/>
                  </a:lnTo>
                  <a:lnTo>
                    <a:pt x="1813" y="1715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100" name="Text Box 30"/>
            <p:cNvSpPr txBox="1">
              <a:spLocks noChangeArrowheads="1"/>
            </p:cNvSpPr>
            <p:nvPr/>
          </p:nvSpPr>
          <p:spPr bwMode="auto">
            <a:xfrm>
              <a:off x="2827337" y="1871290"/>
              <a:ext cx="260350" cy="506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defTabSz="828675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lnSpc>
                  <a:spcPct val="63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 charset="0"/>
                <a:buNone/>
                <a:defRPr/>
              </a:pPr>
              <a:r>
                <a:rPr lang="en-GB" altLang="en-US" sz="2400" i="1" dirty="0">
                  <a:solidFill>
                    <a:srgbClr val="00B050"/>
                  </a:solidFill>
                  <a:latin typeface="+mn-lt"/>
                  <a:cs typeface="Arial" charset="0"/>
                </a:rPr>
                <a:t>d</a:t>
              </a:r>
            </a:p>
          </p:txBody>
        </p:sp>
        <p:sp>
          <p:nvSpPr>
            <p:cNvPr id="121880" name="Freeform 31"/>
            <p:cNvSpPr>
              <a:spLocks/>
            </p:cNvSpPr>
            <p:nvPr/>
          </p:nvSpPr>
          <p:spPr bwMode="auto">
            <a:xfrm>
              <a:off x="3462337" y="4309690"/>
              <a:ext cx="538163" cy="554037"/>
            </a:xfrm>
            <a:custGeom>
              <a:avLst/>
              <a:gdLst>
                <a:gd name="T0" fmla="*/ 2147483647 w 1649"/>
                <a:gd name="T1" fmla="*/ 2147483647 h 1692"/>
                <a:gd name="T2" fmla="*/ 2147483647 w 1649"/>
                <a:gd name="T3" fmla="*/ 2147483647 h 1692"/>
                <a:gd name="T4" fmla="*/ 2147483647 w 1649"/>
                <a:gd name="T5" fmla="*/ 2147483647 h 1692"/>
                <a:gd name="T6" fmla="*/ 2147483647 w 1649"/>
                <a:gd name="T7" fmla="*/ 2147483647 h 1692"/>
                <a:gd name="T8" fmla="*/ 2147483647 w 1649"/>
                <a:gd name="T9" fmla="*/ 2147483647 h 1692"/>
                <a:gd name="T10" fmla="*/ 2147483647 w 1649"/>
                <a:gd name="T11" fmla="*/ 2147483647 h 1692"/>
                <a:gd name="T12" fmla="*/ 2147483647 w 1649"/>
                <a:gd name="T13" fmla="*/ 2147483647 h 1692"/>
                <a:gd name="T14" fmla="*/ 2147483647 w 1649"/>
                <a:gd name="T15" fmla="*/ 2147483647 h 1692"/>
                <a:gd name="T16" fmla="*/ 2147483647 w 1649"/>
                <a:gd name="T17" fmla="*/ 2147483647 h 1692"/>
                <a:gd name="T18" fmla="*/ 2147483647 w 1649"/>
                <a:gd name="T19" fmla="*/ 2147483647 h 1692"/>
                <a:gd name="T20" fmla="*/ 2147483647 w 1649"/>
                <a:gd name="T21" fmla="*/ 2147483647 h 1692"/>
                <a:gd name="T22" fmla="*/ 2147483647 w 1649"/>
                <a:gd name="T23" fmla="*/ 2147483647 h 1692"/>
                <a:gd name="T24" fmla="*/ 2147483647 w 1649"/>
                <a:gd name="T25" fmla="*/ 2147483647 h 1692"/>
                <a:gd name="T26" fmla="*/ 2147483647 w 1649"/>
                <a:gd name="T27" fmla="*/ 2147483647 h 1692"/>
                <a:gd name="T28" fmla="*/ 2147483647 w 1649"/>
                <a:gd name="T29" fmla="*/ 2147483647 h 1692"/>
                <a:gd name="T30" fmla="*/ 0 w 1649"/>
                <a:gd name="T31" fmla="*/ 0 h 169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49"/>
                <a:gd name="T49" fmla="*/ 0 h 1692"/>
                <a:gd name="T50" fmla="*/ 1649 w 1649"/>
                <a:gd name="T51" fmla="*/ 1692 h 169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49" h="1692">
                  <a:moveTo>
                    <a:pt x="1648" y="1691"/>
                  </a:moveTo>
                  <a:lnTo>
                    <a:pt x="1583" y="1545"/>
                  </a:lnTo>
                  <a:lnTo>
                    <a:pt x="1511" y="1403"/>
                  </a:lnTo>
                  <a:lnTo>
                    <a:pt x="1432" y="1264"/>
                  </a:lnTo>
                  <a:lnTo>
                    <a:pt x="1345" y="1130"/>
                  </a:lnTo>
                  <a:lnTo>
                    <a:pt x="1251" y="999"/>
                  </a:lnTo>
                  <a:lnTo>
                    <a:pt x="1151" y="874"/>
                  </a:lnTo>
                  <a:lnTo>
                    <a:pt x="1045" y="753"/>
                  </a:lnTo>
                  <a:lnTo>
                    <a:pt x="932" y="638"/>
                  </a:lnTo>
                  <a:lnTo>
                    <a:pt x="814" y="528"/>
                  </a:lnTo>
                  <a:lnTo>
                    <a:pt x="690" y="424"/>
                  </a:lnTo>
                  <a:lnTo>
                    <a:pt x="561" y="326"/>
                  </a:lnTo>
                  <a:lnTo>
                    <a:pt x="428" y="235"/>
                  </a:lnTo>
                  <a:lnTo>
                    <a:pt x="289" y="150"/>
                  </a:lnTo>
                  <a:lnTo>
                    <a:pt x="147" y="72"/>
                  </a:lnTo>
                  <a:lnTo>
                    <a:pt x="0" y="0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81" name="Freeform 32"/>
            <p:cNvSpPr>
              <a:spLocks/>
            </p:cNvSpPr>
            <p:nvPr/>
          </p:nvSpPr>
          <p:spPr bwMode="auto">
            <a:xfrm>
              <a:off x="2003425" y="4309690"/>
              <a:ext cx="542925" cy="561975"/>
            </a:xfrm>
            <a:custGeom>
              <a:avLst/>
              <a:gdLst>
                <a:gd name="T0" fmla="*/ 2147483647 w 1661"/>
                <a:gd name="T1" fmla="*/ 0 h 1719"/>
                <a:gd name="T2" fmla="*/ 2147483647 w 1661"/>
                <a:gd name="T3" fmla="*/ 2147483647 h 1719"/>
                <a:gd name="T4" fmla="*/ 2147483647 w 1661"/>
                <a:gd name="T5" fmla="*/ 2147483647 h 1719"/>
                <a:gd name="T6" fmla="*/ 2147483647 w 1661"/>
                <a:gd name="T7" fmla="*/ 2147483647 h 1719"/>
                <a:gd name="T8" fmla="*/ 2147483647 w 1661"/>
                <a:gd name="T9" fmla="*/ 2147483647 h 1719"/>
                <a:gd name="T10" fmla="*/ 2147483647 w 1661"/>
                <a:gd name="T11" fmla="*/ 2147483647 h 1719"/>
                <a:gd name="T12" fmla="*/ 2147483647 w 1661"/>
                <a:gd name="T13" fmla="*/ 2147483647 h 1719"/>
                <a:gd name="T14" fmla="*/ 2147483647 w 1661"/>
                <a:gd name="T15" fmla="*/ 2147483647 h 1719"/>
                <a:gd name="T16" fmla="*/ 2147483647 w 1661"/>
                <a:gd name="T17" fmla="*/ 2147483647 h 1719"/>
                <a:gd name="T18" fmla="*/ 2147483647 w 1661"/>
                <a:gd name="T19" fmla="*/ 2147483647 h 1719"/>
                <a:gd name="T20" fmla="*/ 2147483647 w 1661"/>
                <a:gd name="T21" fmla="*/ 2147483647 h 1719"/>
                <a:gd name="T22" fmla="*/ 2147483647 w 1661"/>
                <a:gd name="T23" fmla="*/ 2147483647 h 1719"/>
                <a:gd name="T24" fmla="*/ 2147483647 w 1661"/>
                <a:gd name="T25" fmla="*/ 2147483647 h 1719"/>
                <a:gd name="T26" fmla="*/ 2147483647 w 1661"/>
                <a:gd name="T27" fmla="*/ 2147483647 h 1719"/>
                <a:gd name="T28" fmla="*/ 2147483647 w 1661"/>
                <a:gd name="T29" fmla="*/ 2147483647 h 1719"/>
                <a:gd name="T30" fmla="*/ 0 w 1661"/>
                <a:gd name="T31" fmla="*/ 2147483647 h 171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61"/>
                <a:gd name="T49" fmla="*/ 0 h 1719"/>
                <a:gd name="T50" fmla="*/ 1661 w 1661"/>
                <a:gd name="T51" fmla="*/ 1719 h 171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61" h="1719">
                  <a:moveTo>
                    <a:pt x="1660" y="0"/>
                  </a:moveTo>
                  <a:lnTo>
                    <a:pt x="1512" y="72"/>
                  </a:lnTo>
                  <a:lnTo>
                    <a:pt x="1367" y="152"/>
                  </a:lnTo>
                  <a:lnTo>
                    <a:pt x="1227" y="238"/>
                  </a:lnTo>
                  <a:lnTo>
                    <a:pt x="1092" y="331"/>
                  </a:lnTo>
                  <a:lnTo>
                    <a:pt x="962" y="430"/>
                  </a:lnTo>
                  <a:lnTo>
                    <a:pt x="837" y="536"/>
                  </a:lnTo>
                  <a:lnTo>
                    <a:pt x="717" y="648"/>
                  </a:lnTo>
                  <a:lnTo>
                    <a:pt x="604" y="765"/>
                  </a:lnTo>
                  <a:lnTo>
                    <a:pt x="497" y="888"/>
                  </a:lnTo>
                  <a:lnTo>
                    <a:pt x="396" y="1015"/>
                  </a:lnTo>
                  <a:lnTo>
                    <a:pt x="303" y="1148"/>
                  </a:lnTo>
                  <a:lnTo>
                    <a:pt x="216" y="1285"/>
                  </a:lnTo>
                  <a:lnTo>
                    <a:pt x="137" y="1426"/>
                  </a:lnTo>
                  <a:lnTo>
                    <a:pt x="65" y="1570"/>
                  </a:lnTo>
                  <a:lnTo>
                    <a:pt x="0" y="1718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82" name="Freeform 33"/>
            <p:cNvSpPr>
              <a:spLocks/>
            </p:cNvSpPr>
            <p:nvPr/>
          </p:nvSpPr>
          <p:spPr bwMode="auto">
            <a:xfrm>
              <a:off x="3559175" y="5573340"/>
              <a:ext cx="466725" cy="566737"/>
            </a:xfrm>
            <a:custGeom>
              <a:avLst/>
              <a:gdLst>
                <a:gd name="T0" fmla="*/ 0 w 1427"/>
                <a:gd name="T1" fmla="*/ 2147483647 h 1737"/>
                <a:gd name="T2" fmla="*/ 2147483647 w 1427"/>
                <a:gd name="T3" fmla="*/ 2147483647 h 1737"/>
                <a:gd name="T4" fmla="*/ 2147483647 w 1427"/>
                <a:gd name="T5" fmla="*/ 2147483647 h 1737"/>
                <a:gd name="T6" fmla="*/ 2147483647 w 1427"/>
                <a:gd name="T7" fmla="*/ 2147483647 h 1737"/>
                <a:gd name="T8" fmla="*/ 2147483647 w 1427"/>
                <a:gd name="T9" fmla="*/ 2147483647 h 1737"/>
                <a:gd name="T10" fmla="*/ 2147483647 w 1427"/>
                <a:gd name="T11" fmla="*/ 2147483647 h 1737"/>
                <a:gd name="T12" fmla="*/ 2147483647 w 1427"/>
                <a:gd name="T13" fmla="*/ 2147483647 h 1737"/>
                <a:gd name="T14" fmla="*/ 2147483647 w 1427"/>
                <a:gd name="T15" fmla="*/ 2147483647 h 1737"/>
                <a:gd name="T16" fmla="*/ 2147483647 w 1427"/>
                <a:gd name="T17" fmla="*/ 2147483647 h 1737"/>
                <a:gd name="T18" fmla="*/ 2147483647 w 1427"/>
                <a:gd name="T19" fmla="*/ 2147483647 h 1737"/>
                <a:gd name="T20" fmla="*/ 2147483647 w 1427"/>
                <a:gd name="T21" fmla="*/ 2147483647 h 1737"/>
                <a:gd name="T22" fmla="*/ 2147483647 w 1427"/>
                <a:gd name="T23" fmla="*/ 2147483647 h 1737"/>
                <a:gd name="T24" fmla="*/ 2147483647 w 1427"/>
                <a:gd name="T25" fmla="*/ 2147483647 h 1737"/>
                <a:gd name="T26" fmla="*/ 2147483647 w 1427"/>
                <a:gd name="T27" fmla="*/ 2147483647 h 1737"/>
                <a:gd name="T28" fmla="*/ 2147483647 w 1427"/>
                <a:gd name="T29" fmla="*/ 2147483647 h 1737"/>
                <a:gd name="T30" fmla="*/ 2147483647 w 1427"/>
                <a:gd name="T31" fmla="*/ 0 h 173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427"/>
                <a:gd name="T49" fmla="*/ 0 h 1737"/>
                <a:gd name="T50" fmla="*/ 1427 w 1427"/>
                <a:gd name="T51" fmla="*/ 1737 h 173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427" h="1737">
                  <a:moveTo>
                    <a:pt x="0" y="1736"/>
                  </a:moveTo>
                  <a:lnTo>
                    <a:pt x="132" y="1655"/>
                  </a:lnTo>
                  <a:lnTo>
                    <a:pt x="259" y="1568"/>
                  </a:lnTo>
                  <a:lnTo>
                    <a:pt x="382" y="1475"/>
                  </a:lnTo>
                  <a:lnTo>
                    <a:pt x="501" y="1377"/>
                  </a:lnTo>
                  <a:lnTo>
                    <a:pt x="614" y="1273"/>
                  </a:lnTo>
                  <a:lnTo>
                    <a:pt x="722" y="1164"/>
                  </a:lnTo>
                  <a:lnTo>
                    <a:pt x="825" y="1050"/>
                  </a:lnTo>
                  <a:lnTo>
                    <a:pt x="922" y="932"/>
                  </a:lnTo>
                  <a:lnTo>
                    <a:pt x="1013" y="810"/>
                  </a:lnTo>
                  <a:lnTo>
                    <a:pt x="1098" y="683"/>
                  </a:lnTo>
                  <a:lnTo>
                    <a:pt x="1177" y="553"/>
                  </a:lnTo>
                  <a:lnTo>
                    <a:pt x="1249" y="419"/>
                  </a:lnTo>
                  <a:lnTo>
                    <a:pt x="1315" y="282"/>
                  </a:lnTo>
                  <a:lnTo>
                    <a:pt x="1374" y="142"/>
                  </a:lnTo>
                  <a:lnTo>
                    <a:pt x="1426" y="0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104" name="Text Box 34"/>
            <p:cNvSpPr txBox="1">
              <a:spLocks noChangeArrowheads="1"/>
            </p:cNvSpPr>
            <p:nvPr/>
          </p:nvSpPr>
          <p:spPr bwMode="auto">
            <a:xfrm>
              <a:off x="2038350" y="5114552"/>
              <a:ext cx="309562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defTabSz="828675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lnSpc>
                  <a:spcPct val="63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 charset="0"/>
                <a:buNone/>
                <a:defRPr/>
              </a:pPr>
              <a:r>
                <a:rPr lang="en-GB" altLang="en-US" sz="2400" i="1">
                  <a:solidFill>
                    <a:srgbClr val="0000FF"/>
                  </a:solidFill>
                  <a:latin typeface="+mn-lt"/>
                  <a:cs typeface="Arial" charset="0"/>
                </a:rPr>
                <a:t>h</a:t>
              </a:r>
            </a:p>
          </p:txBody>
        </p:sp>
        <p:sp>
          <p:nvSpPr>
            <p:cNvPr id="217105" name="Text Box 35"/>
            <p:cNvSpPr txBox="1">
              <a:spLocks noChangeArrowheads="1"/>
            </p:cNvSpPr>
            <p:nvPr/>
          </p:nvSpPr>
          <p:spPr bwMode="auto">
            <a:xfrm>
              <a:off x="3806825" y="5017715"/>
              <a:ext cx="18097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defTabSz="828675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lnSpc>
                  <a:spcPct val="63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 charset="0"/>
                <a:buNone/>
                <a:defRPr/>
              </a:pPr>
              <a:r>
                <a:rPr lang="en-GB" altLang="en-US" sz="2400" i="1">
                  <a:solidFill>
                    <a:srgbClr val="0000FF"/>
                  </a:solidFill>
                  <a:latin typeface="+mn-lt"/>
                  <a:cs typeface="Arial" charset="0"/>
                </a:rPr>
                <a:t>f</a:t>
              </a:r>
            </a:p>
          </p:txBody>
        </p:sp>
        <p:sp>
          <p:nvSpPr>
            <p:cNvPr id="217106" name="Text Box 36"/>
            <p:cNvSpPr txBox="1">
              <a:spLocks noChangeArrowheads="1"/>
            </p:cNvSpPr>
            <p:nvPr/>
          </p:nvSpPr>
          <p:spPr bwMode="auto">
            <a:xfrm>
              <a:off x="2933700" y="5943227"/>
              <a:ext cx="155575" cy="439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defTabSz="828675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lnSpc>
                  <a:spcPct val="63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 charset="0"/>
                <a:buNone/>
                <a:defRPr/>
              </a:pPr>
              <a:r>
                <a:rPr lang="en-GB" altLang="en-US" sz="2400" i="1">
                  <a:solidFill>
                    <a:srgbClr val="0000FF"/>
                  </a:solidFill>
                  <a:latin typeface="+mn-lt"/>
                  <a:cs typeface="Arial" charset="0"/>
                </a:rPr>
                <a:t>g</a:t>
              </a:r>
            </a:p>
          </p:txBody>
        </p:sp>
        <p:sp>
          <p:nvSpPr>
            <p:cNvPr id="121886" name="Freeform 40"/>
            <p:cNvSpPr>
              <a:spLocks/>
            </p:cNvSpPr>
            <p:nvPr/>
          </p:nvSpPr>
          <p:spPr bwMode="auto">
            <a:xfrm>
              <a:off x="2035175" y="5698752"/>
              <a:ext cx="573087" cy="517525"/>
            </a:xfrm>
            <a:custGeom>
              <a:avLst/>
              <a:gdLst>
                <a:gd name="T0" fmla="*/ 0 w 1754"/>
                <a:gd name="T1" fmla="*/ 0 h 1586"/>
                <a:gd name="T2" fmla="*/ 2147483647 w 1754"/>
                <a:gd name="T3" fmla="*/ 2147483647 h 1586"/>
                <a:gd name="T4" fmla="*/ 2147483647 w 1754"/>
                <a:gd name="T5" fmla="*/ 2147483647 h 1586"/>
                <a:gd name="T6" fmla="*/ 2147483647 w 1754"/>
                <a:gd name="T7" fmla="*/ 2147483647 h 1586"/>
                <a:gd name="T8" fmla="*/ 2147483647 w 1754"/>
                <a:gd name="T9" fmla="*/ 2147483647 h 1586"/>
                <a:gd name="T10" fmla="*/ 2147483647 w 1754"/>
                <a:gd name="T11" fmla="*/ 2147483647 h 1586"/>
                <a:gd name="T12" fmla="*/ 2147483647 w 1754"/>
                <a:gd name="T13" fmla="*/ 2147483647 h 1586"/>
                <a:gd name="T14" fmla="*/ 2147483647 w 1754"/>
                <a:gd name="T15" fmla="*/ 2147483647 h 1586"/>
                <a:gd name="T16" fmla="*/ 2147483647 w 1754"/>
                <a:gd name="T17" fmla="*/ 2147483647 h 1586"/>
                <a:gd name="T18" fmla="*/ 2147483647 w 1754"/>
                <a:gd name="T19" fmla="*/ 2147483647 h 1586"/>
                <a:gd name="T20" fmla="*/ 2147483647 w 1754"/>
                <a:gd name="T21" fmla="*/ 2147483647 h 1586"/>
                <a:gd name="T22" fmla="*/ 2147483647 w 1754"/>
                <a:gd name="T23" fmla="*/ 2147483647 h 1586"/>
                <a:gd name="T24" fmla="*/ 2147483647 w 1754"/>
                <a:gd name="T25" fmla="*/ 2147483647 h 1586"/>
                <a:gd name="T26" fmla="*/ 2147483647 w 1754"/>
                <a:gd name="T27" fmla="*/ 2147483647 h 1586"/>
                <a:gd name="T28" fmla="*/ 2147483647 w 1754"/>
                <a:gd name="T29" fmla="*/ 2147483647 h 1586"/>
                <a:gd name="T30" fmla="*/ 2147483647 w 1754"/>
                <a:gd name="T31" fmla="*/ 2147483647 h 158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754"/>
                <a:gd name="T49" fmla="*/ 0 h 1586"/>
                <a:gd name="T50" fmla="*/ 1754 w 1754"/>
                <a:gd name="T51" fmla="*/ 1586 h 158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754" h="1586">
                  <a:moveTo>
                    <a:pt x="0" y="0"/>
                  </a:moveTo>
                  <a:lnTo>
                    <a:pt x="75" y="141"/>
                  </a:lnTo>
                  <a:lnTo>
                    <a:pt x="156" y="278"/>
                  </a:lnTo>
                  <a:lnTo>
                    <a:pt x="244" y="412"/>
                  </a:lnTo>
                  <a:lnTo>
                    <a:pt x="339" y="540"/>
                  </a:lnTo>
                  <a:lnTo>
                    <a:pt x="441" y="665"/>
                  </a:lnTo>
                  <a:lnTo>
                    <a:pt x="549" y="784"/>
                  </a:lnTo>
                  <a:lnTo>
                    <a:pt x="663" y="897"/>
                  </a:lnTo>
                  <a:lnTo>
                    <a:pt x="782" y="1006"/>
                  </a:lnTo>
                  <a:lnTo>
                    <a:pt x="907" y="1108"/>
                  </a:lnTo>
                  <a:lnTo>
                    <a:pt x="1037" y="1204"/>
                  </a:lnTo>
                  <a:lnTo>
                    <a:pt x="1172" y="1294"/>
                  </a:lnTo>
                  <a:lnTo>
                    <a:pt x="1312" y="1377"/>
                  </a:lnTo>
                  <a:lnTo>
                    <a:pt x="1455" y="1453"/>
                  </a:lnTo>
                  <a:lnTo>
                    <a:pt x="1602" y="1522"/>
                  </a:lnTo>
                  <a:lnTo>
                    <a:pt x="1753" y="1585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112" name="Text Box 42"/>
            <p:cNvSpPr txBox="1">
              <a:spLocks noChangeArrowheads="1"/>
            </p:cNvSpPr>
            <p:nvPr/>
          </p:nvSpPr>
          <p:spPr bwMode="auto">
            <a:xfrm>
              <a:off x="2933700" y="4298577"/>
              <a:ext cx="260350" cy="506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defTabSz="828675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lnSpc>
                  <a:spcPct val="63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 charset="0"/>
                <a:buNone/>
                <a:defRPr/>
              </a:pPr>
              <a:r>
                <a:rPr lang="en-GB" altLang="en-US" sz="2400" i="1" dirty="0">
                  <a:solidFill>
                    <a:srgbClr val="00B050"/>
                  </a:solidFill>
                  <a:latin typeface="+mn-lt"/>
                  <a:cs typeface="Arial" charset="0"/>
                </a:rPr>
                <a:t>e</a:t>
              </a:r>
            </a:p>
          </p:txBody>
        </p:sp>
        <p:sp>
          <p:nvSpPr>
            <p:cNvPr id="217115" name="Text Box 36"/>
            <p:cNvSpPr txBox="1">
              <a:spLocks noChangeArrowheads="1"/>
            </p:cNvSpPr>
            <p:nvPr/>
          </p:nvSpPr>
          <p:spPr bwMode="auto">
            <a:xfrm>
              <a:off x="2876550" y="3533402"/>
              <a:ext cx="155575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defTabSz="828675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lnSpc>
                  <a:spcPct val="63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 charset="0"/>
                <a:buNone/>
                <a:defRPr/>
              </a:pPr>
              <a:r>
                <a:rPr lang="en-GB" altLang="en-US" sz="2400" i="1" dirty="0">
                  <a:solidFill>
                    <a:srgbClr val="00B050"/>
                  </a:solidFill>
                  <a:latin typeface="+mn-lt"/>
                  <a:cs typeface="Arial" charset="0"/>
                </a:rPr>
                <a:t>b</a:t>
              </a:r>
            </a:p>
          </p:txBody>
        </p:sp>
        <p:sp>
          <p:nvSpPr>
            <p:cNvPr id="121908" name="TextBox 2"/>
            <p:cNvSpPr txBox="1">
              <a:spLocks noChangeArrowheads="1"/>
            </p:cNvSpPr>
            <p:nvPr/>
          </p:nvSpPr>
          <p:spPr bwMode="auto">
            <a:xfrm>
              <a:off x="3462337" y="1769690"/>
              <a:ext cx="317500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GB" sz="3200" dirty="0">
                  <a:latin typeface="Times New Roman" charset="0"/>
                  <a:cs typeface="Times New Roman" charset="0"/>
                </a:rPr>
                <a:t>●</a:t>
              </a:r>
              <a:endParaRPr lang="en-GB" sz="3200" dirty="0"/>
            </a:p>
          </p:txBody>
        </p:sp>
        <p:sp>
          <p:nvSpPr>
            <p:cNvPr id="121909" name="TextBox 62"/>
            <p:cNvSpPr txBox="1">
              <a:spLocks noChangeArrowheads="1"/>
            </p:cNvSpPr>
            <p:nvPr/>
          </p:nvSpPr>
          <p:spPr bwMode="auto">
            <a:xfrm>
              <a:off x="2032000" y="4174752"/>
              <a:ext cx="315912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GB" sz="3200" dirty="0">
                  <a:latin typeface="Times New Roman" charset="0"/>
                  <a:cs typeface="Times New Roman" charset="0"/>
                </a:rPr>
                <a:t>●</a:t>
              </a:r>
              <a:endParaRPr lang="en-GB" sz="320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09600" y="304800"/>
            <a:ext cx="3378200" cy="1092200"/>
            <a:chOff x="609600" y="304800"/>
            <a:chExt cx="3378200" cy="1092200"/>
          </a:xfrm>
        </p:grpSpPr>
        <p:grpSp>
          <p:nvGrpSpPr>
            <p:cNvPr id="4" name="Group 3"/>
            <p:cNvGrpSpPr/>
            <p:nvPr/>
          </p:nvGrpSpPr>
          <p:grpSpPr>
            <a:xfrm>
              <a:off x="609600" y="304800"/>
              <a:ext cx="3352800" cy="406400"/>
              <a:chOff x="228600" y="2057400"/>
              <a:chExt cx="3352800" cy="406400"/>
            </a:xfrm>
          </p:grpSpPr>
          <p:sp>
            <p:nvSpPr>
              <p:cNvPr id="59" name="Line 115"/>
              <p:cNvSpPr>
                <a:spLocks noChangeShapeType="1"/>
              </p:cNvSpPr>
              <p:nvPr/>
            </p:nvSpPr>
            <p:spPr bwMode="auto">
              <a:xfrm>
                <a:off x="1676400" y="2463800"/>
                <a:ext cx="381000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61" name="Line 115"/>
              <p:cNvSpPr>
                <a:spLocks noChangeShapeType="1"/>
              </p:cNvSpPr>
              <p:nvPr/>
            </p:nvSpPr>
            <p:spPr bwMode="auto">
              <a:xfrm>
                <a:off x="2590800" y="2463800"/>
                <a:ext cx="381000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70" name="Line 115"/>
              <p:cNvSpPr>
                <a:spLocks noChangeShapeType="1"/>
              </p:cNvSpPr>
              <p:nvPr/>
            </p:nvSpPr>
            <p:spPr bwMode="auto">
              <a:xfrm>
                <a:off x="228600" y="2463800"/>
                <a:ext cx="5588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sysDash"/>
                <a:round/>
                <a:headEnd type="triangle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71" name="Line 115"/>
              <p:cNvSpPr>
                <a:spLocks noChangeShapeType="1"/>
              </p:cNvSpPr>
              <p:nvPr/>
            </p:nvSpPr>
            <p:spPr bwMode="auto">
              <a:xfrm>
                <a:off x="762000" y="2463800"/>
                <a:ext cx="381000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77" name="Line 115"/>
              <p:cNvSpPr>
                <a:spLocks noChangeShapeType="1"/>
              </p:cNvSpPr>
              <p:nvPr/>
            </p:nvSpPr>
            <p:spPr bwMode="auto">
              <a:xfrm>
                <a:off x="1143000" y="2463800"/>
                <a:ext cx="5588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sysDash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78" name="Line 115"/>
              <p:cNvSpPr>
                <a:spLocks noChangeShapeType="1"/>
              </p:cNvSpPr>
              <p:nvPr/>
            </p:nvSpPr>
            <p:spPr bwMode="auto">
              <a:xfrm>
                <a:off x="2057400" y="2463800"/>
                <a:ext cx="5588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sysDash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79" name="Line 115"/>
              <p:cNvSpPr>
                <a:spLocks noChangeShapeType="1"/>
              </p:cNvSpPr>
              <p:nvPr/>
            </p:nvSpPr>
            <p:spPr bwMode="auto">
              <a:xfrm>
                <a:off x="2971800" y="2463800"/>
                <a:ext cx="5588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sysDash"/>
                <a:round/>
                <a:headEnd type="triangle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228600" y="2057400"/>
                <a:ext cx="3352800" cy="350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64000"/>
                  </a:lnSpc>
                  <a:spcBef>
                    <a:spcPct val="0"/>
                  </a:spcBef>
                  <a:buClr>
                    <a:srgbClr val="000000"/>
                  </a:buClr>
                  <a:buSzPct val="45000"/>
                  <a:buFont typeface="Wingdings" pitchFamily="2" charset="2"/>
                  <a:buNone/>
                  <a:defRPr/>
                </a:pPr>
                <a:r>
                  <a:rPr lang="en-GB" altLang="en-US" sz="2400" i="1" dirty="0" smtClean="0">
                    <a:solidFill>
                      <a:srgbClr val="0000FF"/>
                    </a:solidFill>
                    <a:cs typeface="Arial" charset="0"/>
                  </a:rPr>
                  <a:t>-a          </a:t>
                </a:r>
                <a:r>
                  <a:rPr lang="en-GB" altLang="en-US" sz="2400" i="1" dirty="0" smtClean="0">
                    <a:solidFill>
                      <a:srgbClr val="00B050"/>
                    </a:solidFill>
                    <a:cs typeface="Arial" charset="0"/>
                  </a:rPr>
                  <a:t>+b        +c          -</a:t>
                </a:r>
                <a:r>
                  <a:rPr lang="en-GB" altLang="en-US" sz="2400" i="1" dirty="0">
                    <a:solidFill>
                      <a:srgbClr val="00B050"/>
                    </a:solidFill>
                    <a:cs typeface="Arial" charset="0"/>
                  </a:rPr>
                  <a:t>d</a:t>
                </a:r>
                <a:endParaRPr lang="en-US" sz="2400" dirty="0"/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635000" y="990600"/>
              <a:ext cx="3352800" cy="406400"/>
              <a:chOff x="228600" y="2057400"/>
              <a:chExt cx="3352800" cy="406400"/>
            </a:xfrm>
          </p:grpSpPr>
          <p:sp>
            <p:nvSpPr>
              <p:cNvPr id="83" name="Line 115"/>
              <p:cNvSpPr>
                <a:spLocks noChangeShapeType="1"/>
              </p:cNvSpPr>
              <p:nvPr/>
            </p:nvSpPr>
            <p:spPr bwMode="auto">
              <a:xfrm>
                <a:off x="1676400" y="2463800"/>
                <a:ext cx="381000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84" name="Line 115"/>
              <p:cNvSpPr>
                <a:spLocks noChangeShapeType="1"/>
              </p:cNvSpPr>
              <p:nvPr/>
            </p:nvSpPr>
            <p:spPr bwMode="auto">
              <a:xfrm>
                <a:off x="2590800" y="2463800"/>
                <a:ext cx="381000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85" name="Line 115"/>
              <p:cNvSpPr>
                <a:spLocks noChangeShapeType="1"/>
              </p:cNvSpPr>
              <p:nvPr/>
            </p:nvSpPr>
            <p:spPr bwMode="auto">
              <a:xfrm>
                <a:off x="228600" y="2463800"/>
                <a:ext cx="5588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sysDash"/>
                <a:round/>
                <a:headEnd type="none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86" name="Line 115"/>
              <p:cNvSpPr>
                <a:spLocks noChangeShapeType="1"/>
              </p:cNvSpPr>
              <p:nvPr/>
            </p:nvSpPr>
            <p:spPr bwMode="auto">
              <a:xfrm>
                <a:off x="762000" y="2463800"/>
                <a:ext cx="381000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87" name="Line 115"/>
              <p:cNvSpPr>
                <a:spLocks noChangeShapeType="1"/>
              </p:cNvSpPr>
              <p:nvPr/>
            </p:nvSpPr>
            <p:spPr bwMode="auto">
              <a:xfrm>
                <a:off x="1143000" y="2463800"/>
                <a:ext cx="5588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sysDash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88" name="Line 115"/>
              <p:cNvSpPr>
                <a:spLocks noChangeShapeType="1"/>
              </p:cNvSpPr>
              <p:nvPr/>
            </p:nvSpPr>
            <p:spPr bwMode="auto">
              <a:xfrm>
                <a:off x="2057400" y="2463800"/>
                <a:ext cx="5588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sysDash"/>
                <a:round/>
                <a:headEnd type="triangle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89" name="Line 115"/>
              <p:cNvSpPr>
                <a:spLocks noChangeShapeType="1"/>
              </p:cNvSpPr>
              <p:nvPr/>
            </p:nvSpPr>
            <p:spPr bwMode="auto">
              <a:xfrm>
                <a:off x="2971800" y="2463800"/>
                <a:ext cx="5588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sysDash"/>
                <a:round/>
                <a:headEnd type="none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228600" y="2057400"/>
                <a:ext cx="3352800" cy="350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64000"/>
                  </a:lnSpc>
                  <a:spcBef>
                    <a:spcPct val="0"/>
                  </a:spcBef>
                  <a:buClr>
                    <a:srgbClr val="000000"/>
                  </a:buClr>
                  <a:buSzPct val="45000"/>
                  <a:buFont typeface="Wingdings" pitchFamily="2" charset="2"/>
                  <a:buNone/>
                  <a:defRPr/>
                </a:pPr>
                <a:r>
                  <a:rPr lang="en-GB" altLang="en-US" sz="2400" i="1" dirty="0" smtClean="0">
                    <a:solidFill>
                      <a:srgbClr val="00B050"/>
                    </a:solidFill>
                    <a:cs typeface="Arial" charset="0"/>
                  </a:rPr>
                  <a:t>+</a:t>
                </a:r>
                <a:r>
                  <a:rPr lang="en-GB" altLang="en-US" sz="2400" i="1" dirty="0">
                    <a:solidFill>
                      <a:srgbClr val="00B050"/>
                    </a:solidFill>
                    <a:cs typeface="Arial" charset="0"/>
                  </a:rPr>
                  <a:t>e</a:t>
                </a:r>
                <a:r>
                  <a:rPr lang="en-GB" altLang="en-US" sz="2400" i="1" dirty="0" smtClean="0">
                    <a:solidFill>
                      <a:srgbClr val="008000"/>
                    </a:solidFill>
                    <a:cs typeface="Arial" charset="0"/>
                  </a:rPr>
                  <a:t>          </a:t>
                </a:r>
                <a:r>
                  <a:rPr lang="en-GB" altLang="en-US" sz="2400" i="1" dirty="0" smtClean="0">
                    <a:solidFill>
                      <a:srgbClr val="0000FF"/>
                    </a:solidFill>
                    <a:cs typeface="Arial" charset="0"/>
                  </a:rPr>
                  <a:t>+f        -g          +h</a:t>
                </a:r>
                <a:endParaRPr lang="en-US" sz="2400" dirty="0">
                  <a:solidFill>
                    <a:srgbClr val="0000FF"/>
                  </a:solidFill>
                </a:endParaRPr>
              </a:p>
            </p:txBody>
          </p:sp>
        </p:grpSp>
      </p:grpSp>
      <p:sp>
        <p:nvSpPr>
          <p:cNvPr id="103" name="Line 115"/>
          <p:cNvSpPr>
            <a:spLocks noChangeShapeType="1"/>
          </p:cNvSpPr>
          <p:nvPr/>
        </p:nvSpPr>
        <p:spPr bwMode="auto">
          <a:xfrm>
            <a:off x="6019800" y="7112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104" name="Line 115"/>
          <p:cNvSpPr>
            <a:spLocks noChangeShapeType="1"/>
          </p:cNvSpPr>
          <p:nvPr/>
        </p:nvSpPr>
        <p:spPr bwMode="auto">
          <a:xfrm>
            <a:off x="6934200" y="7112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105" name="Line 115"/>
          <p:cNvSpPr>
            <a:spLocks noChangeShapeType="1"/>
          </p:cNvSpPr>
          <p:nvPr/>
        </p:nvSpPr>
        <p:spPr bwMode="auto">
          <a:xfrm>
            <a:off x="4572000" y="711200"/>
            <a:ext cx="5588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ash"/>
            <a:round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106" name="Line 115"/>
          <p:cNvSpPr>
            <a:spLocks noChangeShapeType="1"/>
          </p:cNvSpPr>
          <p:nvPr/>
        </p:nvSpPr>
        <p:spPr bwMode="auto">
          <a:xfrm>
            <a:off x="5105400" y="7112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107" name="Line 115"/>
          <p:cNvSpPr>
            <a:spLocks noChangeShapeType="1"/>
          </p:cNvSpPr>
          <p:nvPr/>
        </p:nvSpPr>
        <p:spPr bwMode="auto">
          <a:xfrm>
            <a:off x="5486400" y="711200"/>
            <a:ext cx="5588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108" name="Line 115"/>
          <p:cNvSpPr>
            <a:spLocks noChangeShapeType="1"/>
          </p:cNvSpPr>
          <p:nvPr/>
        </p:nvSpPr>
        <p:spPr bwMode="auto">
          <a:xfrm>
            <a:off x="6400800" y="711200"/>
            <a:ext cx="5588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ash"/>
            <a:round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109" name="Line 115"/>
          <p:cNvSpPr>
            <a:spLocks noChangeShapeType="1"/>
          </p:cNvSpPr>
          <p:nvPr/>
        </p:nvSpPr>
        <p:spPr bwMode="auto">
          <a:xfrm>
            <a:off x="7315200" y="711200"/>
            <a:ext cx="5588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ash"/>
            <a:round/>
            <a:headEnd type="none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4572000" y="310228"/>
            <a:ext cx="3352800" cy="587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64000"/>
              </a:lnSpc>
              <a:spcBef>
                <a:spcPct val="0"/>
              </a:spcBef>
              <a:buClr>
                <a:srgbClr val="000000"/>
              </a:buClr>
              <a:buSzPct val="45000"/>
              <a:defRPr/>
            </a:pPr>
            <a:r>
              <a:rPr lang="en-GB" altLang="en-US" sz="2400" i="1" dirty="0" smtClean="0">
                <a:solidFill>
                  <a:srgbClr val="0000FF"/>
                </a:solidFill>
                <a:cs typeface="Arial" charset="0"/>
              </a:rPr>
              <a:t>-a          </a:t>
            </a:r>
            <a:r>
              <a:rPr lang="en-GB" altLang="en-US" sz="2400" i="1" dirty="0">
                <a:solidFill>
                  <a:srgbClr val="0000FF"/>
                </a:solidFill>
                <a:cs typeface="Arial" charset="0"/>
              </a:rPr>
              <a:t>+f      </a:t>
            </a:r>
            <a:r>
              <a:rPr lang="en-GB" altLang="en-US" sz="2400" i="1" dirty="0" smtClean="0">
                <a:solidFill>
                  <a:srgbClr val="0000FF"/>
                </a:solidFill>
                <a:cs typeface="Arial" charset="0"/>
              </a:rPr>
              <a:t>    -g          </a:t>
            </a:r>
            <a:r>
              <a:rPr lang="en-GB" altLang="en-US" sz="2400" i="1" dirty="0">
                <a:solidFill>
                  <a:srgbClr val="0000FF"/>
                </a:solidFill>
                <a:cs typeface="Arial" charset="0"/>
              </a:rPr>
              <a:t>+h</a:t>
            </a:r>
            <a:endParaRPr lang="en-US" sz="2400" dirty="0">
              <a:solidFill>
                <a:srgbClr val="0000FF"/>
              </a:solidFill>
            </a:endParaRPr>
          </a:p>
          <a:p>
            <a:pPr>
              <a:lnSpc>
                <a:spcPct val="64000"/>
              </a:lnSpc>
              <a:spcBef>
                <a:spcPct val="0"/>
              </a:spcBef>
              <a:buClr>
                <a:srgbClr val="000000"/>
              </a:buClr>
              <a:buSzPct val="45000"/>
              <a:buFont typeface="Wingdings" pitchFamily="2" charset="2"/>
              <a:buNone/>
              <a:defRPr/>
            </a:pPr>
            <a:r>
              <a:rPr lang="en-GB" altLang="en-US" sz="2400" i="1" dirty="0" smtClean="0">
                <a:solidFill>
                  <a:srgbClr val="0000FF"/>
                </a:solidFill>
                <a:cs typeface="Arial" charset="0"/>
              </a:rPr>
              <a:t> </a:t>
            </a:r>
            <a:endParaRPr lang="en-US" sz="2400" dirty="0"/>
          </a:p>
        </p:txBody>
      </p:sp>
      <p:grpSp>
        <p:nvGrpSpPr>
          <p:cNvPr id="94" name="Group 93"/>
          <p:cNvGrpSpPr/>
          <p:nvPr/>
        </p:nvGrpSpPr>
        <p:grpSpPr>
          <a:xfrm>
            <a:off x="4597400" y="990600"/>
            <a:ext cx="3352800" cy="406400"/>
            <a:chOff x="228600" y="2057400"/>
            <a:chExt cx="3352800" cy="406400"/>
          </a:xfrm>
        </p:grpSpPr>
        <p:sp>
          <p:nvSpPr>
            <p:cNvPr id="95" name="Line 115"/>
            <p:cNvSpPr>
              <a:spLocks noChangeShapeType="1"/>
            </p:cNvSpPr>
            <p:nvPr/>
          </p:nvSpPr>
          <p:spPr bwMode="auto">
            <a:xfrm>
              <a:off x="1676400" y="2463800"/>
              <a:ext cx="38100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96" name="Line 115"/>
            <p:cNvSpPr>
              <a:spLocks noChangeShapeType="1"/>
            </p:cNvSpPr>
            <p:nvPr/>
          </p:nvSpPr>
          <p:spPr bwMode="auto">
            <a:xfrm>
              <a:off x="2590800" y="2463800"/>
              <a:ext cx="38100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97" name="Line 115"/>
            <p:cNvSpPr>
              <a:spLocks noChangeShapeType="1"/>
            </p:cNvSpPr>
            <p:nvPr/>
          </p:nvSpPr>
          <p:spPr bwMode="auto">
            <a:xfrm>
              <a:off x="228600" y="2463800"/>
              <a:ext cx="5588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ash"/>
              <a:round/>
              <a:headEnd type="none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98" name="Line 115"/>
            <p:cNvSpPr>
              <a:spLocks noChangeShapeType="1"/>
            </p:cNvSpPr>
            <p:nvPr/>
          </p:nvSpPr>
          <p:spPr bwMode="auto">
            <a:xfrm>
              <a:off x="762000" y="2463800"/>
              <a:ext cx="38100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99" name="Line 115"/>
            <p:cNvSpPr>
              <a:spLocks noChangeShapeType="1"/>
            </p:cNvSpPr>
            <p:nvPr/>
          </p:nvSpPr>
          <p:spPr bwMode="auto">
            <a:xfrm>
              <a:off x="1143000" y="2463800"/>
              <a:ext cx="5588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100" name="Line 115"/>
            <p:cNvSpPr>
              <a:spLocks noChangeShapeType="1"/>
            </p:cNvSpPr>
            <p:nvPr/>
          </p:nvSpPr>
          <p:spPr bwMode="auto">
            <a:xfrm>
              <a:off x="2057400" y="2463800"/>
              <a:ext cx="5588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101" name="Line 115"/>
            <p:cNvSpPr>
              <a:spLocks noChangeShapeType="1"/>
            </p:cNvSpPr>
            <p:nvPr/>
          </p:nvSpPr>
          <p:spPr bwMode="auto">
            <a:xfrm>
              <a:off x="2971800" y="2463800"/>
              <a:ext cx="5588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ash"/>
              <a:round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28600" y="2057400"/>
              <a:ext cx="3352800" cy="35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64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defRPr/>
              </a:pPr>
              <a:r>
                <a:rPr lang="en-GB" altLang="en-US" sz="2400" i="1" dirty="0" smtClean="0">
                  <a:solidFill>
                    <a:srgbClr val="00B050"/>
                  </a:solidFill>
                  <a:cs typeface="Arial" charset="0"/>
                </a:rPr>
                <a:t>+</a:t>
              </a:r>
              <a:r>
                <a:rPr lang="en-GB" altLang="en-US" sz="2400" i="1" dirty="0">
                  <a:solidFill>
                    <a:srgbClr val="00B050"/>
                  </a:solidFill>
                  <a:cs typeface="Arial" charset="0"/>
                </a:rPr>
                <a:t>e</a:t>
              </a:r>
              <a:r>
                <a:rPr lang="en-GB" altLang="en-US" sz="2400" i="1" dirty="0" smtClean="0">
                  <a:solidFill>
                    <a:srgbClr val="008000"/>
                  </a:solidFill>
                  <a:cs typeface="Arial" charset="0"/>
                </a:rPr>
                <a:t>          </a:t>
              </a:r>
              <a:r>
                <a:rPr lang="en-GB" altLang="en-US" sz="2400" i="1" dirty="0">
                  <a:solidFill>
                    <a:srgbClr val="00B050"/>
                  </a:solidFill>
                  <a:cs typeface="Arial" charset="0"/>
                </a:rPr>
                <a:t>+b        +c          -</a:t>
              </a:r>
              <a:r>
                <a:rPr lang="en-GB" altLang="en-US" sz="2400" i="1" dirty="0" smtClean="0">
                  <a:solidFill>
                    <a:srgbClr val="00B050"/>
                  </a:solidFill>
                  <a:cs typeface="Arial" charset="0"/>
                </a:rPr>
                <a:t>d</a:t>
              </a:r>
              <a:endParaRPr lang="en-US" sz="2400" dirty="0"/>
            </a:p>
          </p:txBody>
        </p:sp>
      </p:grpSp>
      <p:cxnSp>
        <p:nvCxnSpPr>
          <p:cNvPr id="111" name="Straight Arrow Connector 68"/>
          <p:cNvCxnSpPr>
            <a:cxnSpLocks noChangeShapeType="1"/>
          </p:cNvCxnSpPr>
          <p:nvPr/>
        </p:nvCxnSpPr>
        <p:spPr bwMode="auto">
          <a:xfrm>
            <a:off x="4038600" y="1066800"/>
            <a:ext cx="341313" cy="0"/>
          </a:xfrm>
          <a:prstGeom prst="straightConnector1">
            <a:avLst/>
          </a:prstGeom>
          <a:noFill/>
          <a:ln w="31750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5" name="TextBox 114"/>
          <p:cNvSpPr txBox="1"/>
          <p:nvPr/>
        </p:nvSpPr>
        <p:spPr>
          <a:xfrm>
            <a:off x="228600" y="3479800"/>
            <a:ext cx="19812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Circularization </a:t>
            </a:r>
          </a:p>
          <a:p>
            <a:r>
              <a:rPr lang="en-US" sz="2400" dirty="0"/>
              <a:t>o</a:t>
            </a:r>
            <a:r>
              <a:rPr lang="en-US" sz="2400" dirty="0" smtClean="0"/>
              <a:t>f linear </a:t>
            </a:r>
          </a:p>
          <a:p>
            <a:r>
              <a:rPr lang="en-US" sz="2400" dirty="0" smtClean="0"/>
              <a:t>chromosomes</a:t>
            </a:r>
            <a:endParaRPr lang="en-US" sz="2400" dirty="0"/>
          </a:p>
        </p:txBody>
      </p:sp>
      <p:sp>
        <p:nvSpPr>
          <p:cNvPr id="113" name="Freeform 50"/>
          <p:cNvSpPr>
            <a:spLocks noChangeArrowheads="1"/>
          </p:cNvSpPr>
          <p:nvPr/>
        </p:nvSpPr>
        <p:spPr bwMode="auto">
          <a:xfrm>
            <a:off x="3581400" y="3276600"/>
            <a:ext cx="296862" cy="322263"/>
          </a:xfrm>
          <a:custGeom>
            <a:avLst/>
            <a:gdLst>
              <a:gd name="T0" fmla="*/ 2147483647 w 780"/>
              <a:gd name="T1" fmla="*/ 0 h 907"/>
              <a:gd name="T2" fmla="*/ 2147483647 w 780"/>
              <a:gd name="T3" fmla="*/ 2147483647 h 907"/>
              <a:gd name="T4" fmla="*/ 2147483647 w 780"/>
              <a:gd name="T5" fmla="*/ 2147483647 h 907"/>
              <a:gd name="T6" fmla="*/ 2147483647 w 780"/>
              <a:gd name="T7" fmla="*/ 2147483647 h 907"/>
              <a:gd name="T8" fmla="*/ 2147483647 w 780"/>
              <a:gd name="T9" fmla="*/ 2147483647 h 907"/>
              <a:gd name="T10" fmla="*/ 2147483647 w 780"/>
              <a:gd name="T11" fmla="*/ 2147483647 h 907"/>
              <a:gd name="T12" fmla="*/ 2147483647 w 780"/>
              <a:gd name="T13" fmla="*/ 2147483647 h 907"/>
              <a:gd name="T14" fmla="*/ 2147483647 w 780"/>
              <a:gd name="T15" fmla="*/ 2147483647 h 907"/>
              <a:gd name="T16" fmla="*/ 0 w 780"/>
              <a:gd name="T17" fmla="*/ 2147483647 h 907"/>
              <a:gd name="T18" fmla="*/ 2147483647 w 780"/>
              <a:gd name="T19" fmla="*/ 2147483647 h 907"/>
              <a:gd name="T20" fmla="*/ 0 w 780"/>
              <a:gd name="T21" fmla="*/ 2147483647 h 907"/>
              <a:gd name="T22" fmla="*/ 2147483647 w 780"/>
              <a:gd name="T23" fmla="*/ 2147483647 h 907"/>
              <a:gd name="T24" fmla="*/ 2147483647 w 780"/>
              <a:gd name="T25" fmla="*/ 0 h 90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780"/>
              <a:gd name="T40" fmla="*/ 0 h 907"/>
              <a:gd name="T41" fmla="*/ 780 w 780"/>
              <a:gd name="T42" fmla="*/ 907 h 90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780" h="907">
                <a:moveTo>
                  <a:pt x="390" y="0"/>
                </a:moveTo>
                <a:lnTo>
                  <a:pt x="492" y="276"/>
                </a:lnTo>
                <a:lnTo>
                  <a:pt x="780" y="228"/>
                </a:lnTo>
                <a:lnTo>
                  <a:pt x="594" y="457"/>
                </a:lnTo>
                <a:lnTo>
                  <a:pt x="780" y="679"/>
                </a:lnTo>
                <a:lnTo>
                  <a:pt x="492" y="631"/>
                </a:lnTo>
                <a:lnTo>
                  <a:pt x="390" y="907"/>
                </a:lnTo>
                <a:lnTo>
                  <a:pt x="288" y="631"/>
                </a:lnTo>
                <a:lnTo>
                  <a:pt x="0" y="679"/>
                </a:lnTo>
                <a:lnTo>
                  <a:pt x="186" y="457"/>
                </a:lnTo>
                <a:lnTo>
                  <a:pt x="0" y="228"/>
                </a:lnTo>
                <a:lnTo>
                  <a:pt x="288" y="276"/>
                </a:lnTo>
                <a:lnTo>
                  <a:pt x="390" y="0"/>
                </a:lnTo>
                <a:close/>
              </a:path>
            </a:pathLst>
          </a:custGeom>
          <a:solidFill>
            <a:srgbClr val="FFFF00"/>
          </a:solidFill>
          <a:ln w="360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4" name="Freeform 50"/>
          <p:cNvSpPr>
            <a:spLocks noChangeArrowheads="1"/>
          </p:cNvSpPr>
          <p:nvPr/>
        </p:nvSpPr>
        <p:spPr bwMode="auto">
          <a:xfrm>
            <a:off x="3623732" y="4343400"/>
            <a:ext cx="296862" cy="322263"/>
          </a:xfrm>
          <a:custGeom>
            <a:avLst/>
            <a:gdLst>
              <a:gd name="T0" fmla="*/ 2147483647 w 780"/>
              <a:gd name="T1" fmla="*/ 0 h 907"/>
              <a:gd name="T2" fmla="*/ 2147483647 w 780"/>
              <a:gd name="T3" fmla="*/ 2147483647 h 907"/>
              <a:gd name="T4" fmla="*/ 2147483647 w 780"/>
              <a:gd name="T5" fmla="*/ 2147483647 h 907"/>
              <a:gd name="T6" fmla="*/ 2147483647 w 780"/>
              <a:gd name="T7" fmla="*/ 2147483647 h 907"/>
              <a:gd name="T8" fmla="*/ 2147483647 w 780"/>
              <a:gd name="T9" fmla="*/ 2147483647 h 907"/>
              <a:gd name="T10" fmla="*/ 2147483647 w 780"/>
              <a:gd name="T11" fmla="*/ 2147483647 h 907"/>
              <a:gd name="T12" fmla="*/ 2147483647 w 780"/>
              <a:gd name="T13" fmla="*/ 2147483647 h 907"/>
              <a:gd name="T14" fmla="*/ 2147483647 w 780"/>
              <a:gd name="T15" fmla="*/ 2147483647 h 907"/>
              <a:gd name="T16" fmla="*/ 0 w 780"/>
              <a:gd name="T17" fmla="*/ 2147483647 h 907"/>
              <a:gd name="T18" fmla="*/ 2147483647 w 780"/>
              <a:gd name="T19" fmla="*/ 2147483647 h 907"/>
              <a:gd name="T20" fmla="*/ 0 w 780"/>
              <a:gd name="T21" fmla="*/ 2147483647 h 907"/>
              <a:gd name="T22" fmla="*/ 2147483647 w 780"/>
              <a:gd name="T23" fmla="*/ 2147483647 h 907"/>
              <a:gd name="T24" fmla="*/ 2147483647 w 780"/>
              <a:gd name="T25" fmla="*/ 0 h 90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780"/>
              <a:gd name="T40" fmla="*/ 0 h 907"/>
              <a:gd name="T41" fmla="*/ 780 w 780"/>
              <a:gd name="T42" fmla="*/ 907 h 90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780" h="907">
                <a:moveTo>
                  <a:pt x="390" y="0"/>
                </a:moveTo>
                <a:lnTo>
                  <a:pt x="492" y="276"/>
                </a:lnTo>
                <a:lnTo>
                  <a:pt x="780" y="228"/>
                </a:lnTo>
                <a:lnTo>
                  <a:pt x="594" y="457"/>
                </a:lnTo>
                <a:lnTo>
                  <a:pt x="780" y="679"/>
                </a:lnTo>
                <a:lnTo>
                  <a:pt x="492" y="631"/>
                </a:lnTo>
                <a:lnTo>
                  <a:pt x="390" y="907"/>
                </a:lnTo>
                <a:lnTo>
                  <a:pt x="288" y="631"/>
                </a:lnTo>
                <a:lnTo>
                  <a:pt x="0" y="679"/>
                </a:lnTo>
                <a:lnTo>
                  <a:pt x="186" y="457"/>
                </a:lnTo>
                <a:lnTo>
                  <a:pt x="0" y="228"/>
                </a:lnTo>
                <a:lnTo>
                  <a:pt x="288" y="276"/>
                </a:lnTo>
                <a:lnTo>
                  <a:pt x="390" y="0"/>
                </a:lnTo>
                <a:close/>
              </a:path>
            </a:pathLst>
          </a:custGeom>
          <a:solidFill>
            <a:srgbClr val="FFFF00"/>
          </a:solidFill>
          <a:ln w="360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0">
            <a:off x="3162300" y="2171700"/>
            <a:ext cx="457200" cy="736169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900000">
            <a:off x="2403120" y="4536935"/>
            <a:ext cx="457200" cy="73616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733800" y="3576935"/>
            <a:ext cx="1143000" cy="461665"/>
            <a:chOff x="3733800" y="3576935"/>
            <a:chExt cx="1143000" cy="461665"/>
          </a:xfrm>
        </p:grpSpPr>
        <p:cxnSp>
          <p:nvCxnSpPr>
            <p:cNvPr id="121906" name="Straight Arrow Connector 68"/>
            <p:cNvCxnSpPr>
              <a:cxnSpLocks noChangeShapeType="1"/>
            </p:cNvCxnSpPr>
            <p:nvPr/>
          </p:nvCxnSpPr>
          <p:spPr bwMode="auto">
            <a:xfrm>
              <a:off x="3829050" y="4038600"/>
              <a:ext cx="950913" cy="0"/>
            </a:xfrm>
            <a:prstGeom prst="straightConnector1">
              <a:avLst/>
            </a:prstGeom>
            <a:noFill/>
            <a:ln w="31750">
              <a:solidFill>
                <a:schemeClr val="tx1"/>
              </a:solidFill>
              <a:miter lim="800000"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" name="TextBox 8"/>
            <p:cNvSpPr txBox="1"/>
            <p:nvPr/>
          </p:nvSpPr>
          <p:spPr>
            <a:xfrm>
              <a:off x="3733800" y="3576935"/>
              <a:ext cx="1143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2-break</a:t>
              </a:r>
              <a:endParaRPr lang="en-US" sz="2400" dirty="0"/>
            </a:p>
          </p:txBody>
        </p:sp>
      </p:grpSp>
      <p:sp>
        <p:nvSpPr>
          <p:cNvPr id="116" name="TextBox 115"/>
          <p:cNvSpPr txBox="1"/>
          <p:nvPr/>
        </p:nvSpPr>
        <p:spPr>
          <a:xfrm>
            <a:off x="6858000" y="3454400"/>
            <a:ext cx="19812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Linearization  </a:t>
            </a:r>
          </a:p>
          <a:p>
            <a:r>
              <a:rPr lang="en-US" sz="2400" dirty="0"/>
              <a:t>o</a:t>
            </a:r>
            <a:r>
              <a:rPr lang="en-US" sz="2400" dirty="0" smtClean="0"/>
              <a:t>f circular</a:t>
            </a:r>
          </a:p>
          <a:p>
            <a:r>
              <a:rPr lang="en-US" sz="2400" dirty="0" smtClean="0"/>
              <a:t>chromosomes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719098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807325" cy="1146175"/>
          </a:xfrm>
        </p:spPr>
        <p:txBody>
          <a:bodyPr lIns="0" tIns="0" rIns="0" bIns="0" anchor="ctr"/>
          <a:lstStyle/>
          <a:p>
            <a:pPr marL="358775" indent="-358775" defTabSz="457200"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dirty="0">
                <a:latin typeface="Calibri"/>
                <a:cs typeface="Calibri"/>
              </a:rPr>
              <a:t>2-Break </a:t>
            </a:r>
            <a:r>
              <a:rPr lang="en-GB" dirty="0" smtClean="0">
                <a:latin typeface="Calibri"/>
                <a:cs typeface="Calibri"/>
              </a:rPr>
              <a:t>Distance</a:t>
            </a:r>
            <a:endParaRPr lang="en-GB" dirty="0">
              <a:latin typeface="Calibri"/>
              <a:cs typeface="Calibri"/>
            </a:endParaRPr>
          </a:p>
        </p:txBody>
      </p:sp>
      <p:sp>
        <p:nvSpPr>
          <p:cNvPr id="138243" name="Text Box 4"/>
          <p:cNvSpPr txBox="1">
            <a:spLocks noChangeArrowheads="1"/>
          </p:cNvSpPr>
          <p:nvPr/>
        </p:nvSpPr>
        <p:spPr bwMode="auto">
          <a:xfrm>
            <a:off x="2409825" y="5310188"/>
            <a:ext cx="158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1800"/>
          </a:p>
        </p:txBody>
      </p:sp>
      <p:sp>
        <p:nvSpPr>
          <p:cNvPr id="3" name="TextBox 2"/>
          <p:cNvSpPr txBox="1"/>
          <p:nvPr/>
        </p:nvSpPr>
        <p:spPr>
          <a:xfrm>
            <a:off x="88900" y="2590800"/>
            <a:ext cx="8991600" cy="8309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2-Break distance </a:t>
            </a:r>
            <a:r>
              <a:rPr lang="en-GB" sz="2400" i="1" dirty="0" smtClean="0"/>
              <a:t>d</a:t>
            </a:r>
            <a:r>
              <a:rPr lang="en-GB" sz="2400" i="1" dirty="0"/>
              <a:t>(P,Q</a:t>
            </a:r>
            <a:r>
              <a:rPr lang="en-GB" sz="2400" i="1" dirty="0" smtClean="0"/>
              <a:t>): </a:t>
            </a:r>
            <a:endParaRPr lang="en-GB" sz="2400" i="1" dirty="0"/>
          </a:p>
          <a:p>
            <a:pPr algn="ctr"/>
            <a:r>
              <a:rPr lang="en-GB" sz="2400" dirty="0"/>
              <a:t>m</a:t>
            </a:r>
            <a:r>
              <a:rPr lang="en-US" sz="2400" dirty="0" err="1" smtClean="0"/>
              <a:t>inimum</a:t>
            </a:r>
            <a:r>
              <a:rPr lang="en-US" sz="2400" dirty="0" smtClean="0"/>
              <a:t> number of 2-breaks transforming genome </a:t>
            </a:r>
            <a:r>
              <a:rPr lang="en-US" sz="2400" i="1" dirty="0" smtClean="0"/>
              <a:t>P</a:t>
            </a:r>
            <a:r>
              <a:rPr lang="en-US" sz="2400" dirty="0" smtClean="0"/>
              <a:t> into genome </a:t>
            </a:r>
            <a:r>
              <a:rPr lang="en-US" sz="2400" i="1" dirty="0" smtClean="0"/>
              <a:t>Q</a:t>
            </a:r>
            <a:r>
              <a:rPr lang="en-GB" sz="2400" dirty="0" smtClean="0"/>
              <a:t> 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3500" y="4088011"/>
            <a:ext cx="8991600" cy="18466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2</a:t>
            </a:r>
            <a:r>
              <a:rPr lang="en-GB" sz="2400" b="1" dirty="0"/>
              <a:t>-Break Distance Problem.</a:t>
            </a:r>
            <a:r>
              <a:rPr lang="en-GB" sz="2400" dirty="0"/>
              <a:t> Find the 2-break distance between two genomes</a:t>
            </a:r>
            <a:r>
              <a:rPr lang="en-GB" sz="2400" dirty="0" smtClean="0"/>
              <a:t>.</a:t>
            </a:r>
            <a:endParaRPr lang="en-US" sz="2400" dirty="0"/>
          </a:p>
          <a:p>
            <a:pPr marL="800100" lvl="1" indent="-342900">
              <a:buFont typeface="Arial"/>
              <a:buChar char="•"/>
            </a:pPr>
            <a:r>
              <a:rPr lang="en-GB" sz="2400" b="1" dirty="0"/>
              <a:t>Input.</a:t>
            </a:r>
            <a:r>
              <a:rPr lang="en-GB" sz="2400" dirty="0"/>
              <a:t> Two </a:t>
            </a:r>
            <a:r>
              <a:rPr lang="en-GB" sz="2400" dirty="0" smtClean="0"/>
              <a:t>genomes on </a:t>
            </a:r>
            <a:r>
              <a:rPr lang="en-GB" sz="2400" dirty="0"/>
              <a:t>the same set of </a:t>
            </a:r>
            <a:r>
              <a:rPr lang="en-GB" sz="2400" dirty="0" err="1"/>
              <a:t>synteny</a:t>
            </a:r>
            <a:r>
              <a:rPr lang="en-GB" sz="2400" dirty="0"/>
              <a:t> blocks</a:t>
            </a:r>
            <a:r>
              <a:rPr lang="en-GB" sz="2400" dirty="0" smtClean="0"/>
              <a:t>.</a:t>
            </a:r>
            <a:endParaRPr lang="en-US" sz="2400" dirty="0"/>
          </a:p>
          <a:p>
            <a:pPr marL="800100" lvl="1" indent="-342900">
              <a:buFont typeface="Arial"/>
              <a:buChar char="•"/>
            </a:pPr>
            <a:r>
              <a:rPr lang="en-GB" sz="2400" b="1" dirty="0"/>
              <a:t>Output.</a:t>
            </a:r>
            <a:r>
              <a:rPr lang="en-GB" sz="2400" dirty="0"/>
              <a:t> The 2-break distance between these genomes</a:t>
            </a:r>
            <a:r>
              <a:rPr lang="en-GB" sz="2400" i="1" dirty="0"/>
              <a:t>.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9119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-37353"/>
            <a:ext cx="9144000" cy="1466850"/>
          </a:xfrm>
        </p:spPr>
        <p:txBody>
          <a:bodyPr lIns="82945" tIns="41473" rIns="82945" bIns="41473">
            <a:noAutofit/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US" sz="3200" dirty="0"/>
              <a:t>Are </a:t>
            </a:r>
            <a:r>
              <a:rPr lang="en-US" sz="3200" dirty="0" smtClean="0"/>
              <a:t>There </a:t>
            </a:r>
            <a:r>
              <a:rPr lang="en-US" sz="3200" dirty="0"/>
              <a:t>Fragile Regions in the Human Genome? </a:t>
            </a:r>
            <a:r>
              <a:rPr lang="en-US" sz="3200" dirty="0">
                <a:latin typeface="Tahoma" charset="0"/>
              </a:rPr>
              <a:t/>
            </a:r>
            <a:br>
              <a:rPr lang="en-US" sz="3200" dirty="0">
                <a:latin typeface="Tahoma" charset="0"/>
              </a:rPr>
            </a:br>
            <a:endParaRPr lang="en-GB" sz="3200" dirty="0">
              <a:latin typeface="Calibri"/>
              <a:cs typeface="Calibri"/>
            </a:endParaRPr>
          </a:p>
        </p:txBody>
      </p:sp>
      <p:sp>
        <p:nvSpPr>
          <p:cNvPr id="26629" name="AutoShape 6"/>
          <p:cNvSpPr>
            <a:spLocks noChangeAspect="1" noChangeArrowheads="1"/>
          </p:cNvSpPr>
          <p:nvPr/>
        </p:nvSpPr>
        <p:spPr bwMode="auto">
          <a:xfrm>
            <a:off x="425450" y="1838325"/>
            <a:ext cx="6237288" cy="474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82282" y="1066800"/>
            <a:ext cx="8991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Transforming Men into Mice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Sorting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by Reversals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Breakpoint Theorem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Rearrangements in Tumor Genomes </a:t>
            </a:r>
          </a:p>
          <a:p>
            <a:pPr marL="457200" lvl="0" indent="-457200">
              <a:buFont typeface="Arial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Break Distance Problem 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b="1" dirty="0">
                <a:solidFill>
                  <a:srgbClr val="0000FF"/>
                </a:solidFill>
              </a:rPr>
              <a:t>Breakpoint Graphs </a:t>
            </a:r>
            <a:endParaRPr lang="en-US" sz="2800" b="1" dirty="0" smtClean="0">
              <a:solidFill>
                <a:srgbClr val="0000FF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-Break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Distance Theorem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Rearrangement Hotspots in the Human Genome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Synteny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Block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Construction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8282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52" name="Freeform 37"/>
          <p:cNvSpPr>
            <a:spLocks/>
          </p:cNvSpPr>
          <p:nvPr/>
        </p:nvSpPr>
        <p:spPr bwMode="auto">
          <a:xfrm>
            <a:off x="1363663" y="4443413"/>
            <a:ext cx="850900" cy="98425"/>
          </a:xfrm>
          <a:custGeom>
            <a:avLst/>
            <a:gdLst>
              <a:gd name="T0" fmla="*/ 2147483647 w 2604"/>
              <a:gd name="T1" fmla="*/ 2147483647 h 305"/>
              <a:gd name="T2" fmla="*/ 2147483647 w 2604"/>
              <a:gd name="T3" fmla="*/ 2147483647 h 305"/>
              <a:gd name="T4" fmla="*/ 2147483647 w 2604"/>
              <a:gd name="T5" fmla="*/ 2147483647 h 305"/>
              <a:gd name="T6" fmla="*/ 2147483647 w 2604"/>
              <a:gd name="T7" fmla="*/ 2147483647 h 305"/>
              <a:gd name="T8" fmla="*/ 2147483647 w 2604"/>
              <a:gd name="T9" fmla="*/ 2147483647 h 305"/>
              <a:gd name="T10" fmla="*/ 2147483647 w 2604"/>
              <a:gd name="T11" fmla="*/ 2147483647 h 305"/>
              <a:gd name="T12" fmla="*/ 2147483647 w 2604"/>
              <a:gd name="T13" fmla="*/ 2147483647 h 305"/>
              <a:gd name="T14" fmla="*/ 2147483647 w 2604"/>
              <a:gd name="T15" fmla="*/ 0 h 305"/>
              <a:gd name="T16" fmla="*/ 2147483647 w 2604"/>
              <a:gd name="T17" fmla="*/ 2147483647 h 305"/>
              <a:gd name="T18" fmla="*/ 2147483647 w 2604"/>
              <a:gd name="T19" fmla="*/ 2147483647 h 305"/>
              <a:gd name="T20" fmla="*/ 2147483647 w 2604"/>
              <a:gd name="T21" fmla="*/ 2147483647 h 305"/>
              <a:gd name="T22" fmla="*/ 2147483647 w 2604"/>
              <a:gd name="T23" fmla="*/ 2147483647 h 305"/>
              <a:gd name="T24" fmla="*/ 2147483647 w 2604"/>
              <a:gd name="T25" fmla="*/ 2147483647 h 305"/>
              <a:gd name="T26" fmla="*/ 2147483647 w 2604"/>
              <a:gd name="T27" fmla="*/ 2147483647 h 305"/>
              <a:gd name="T28" fmla="*/ 2147483647 w 2604"/>
              <a:gd name="T29" fmla="*/ 2147483647 h 305"/>
              <a:gd name="T30" fmla="*/ 0 w 2604"/>
              <a:gd name="T31" fmla="*/ 2147483647 h 30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04"/>
              <a:gd name="T49" fmla="*/ 0 h 305"/>
              <a:gd name="T50" fmla="*/ 2604 w 2604"/>
              <a:gd name="T51" fmla="*/ 305 h 305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04" h="305">
                <a:moveTo>
                  <a:pt x="2603" y="219"/>
                </a:moveTo>
                <a:lnTo>
                  <a:pt x="2435" y="160"/>
                </a:lnTo>
                <a:lnTo>
                  <a:pt x="2264" y="111"/>
                </a:lnTo>
                <a:lnTo>
                  <a:pt x="2090" y="70"/>
                </a:lnTo>
                <a:lnTo>
                  <a:pt x="1915" y="39"/>
                </a:lnTo>
                <a:lnTo>
                  <a:pt x="1738" y="16"/>
                </a:lnTo>
                <a:lnTo>
                  <a:pt x="1560" y="4"/>
                </a:lnTo>
                <a:lnTo>
                  <a:pt x="1382" y="0"/>
                </a:lnTo>
                <a:lnTo>
                  <a:pt x="1203" y="6"/>
                </a:lnTo>
                <a:lnTo>
                  <a:pt x="1025" y="21"/>
                </a:lnTo>
                <a:lnTo>
                  <a:pt x="849" y="46"/>
                </a:lnTo>
                <a:lnTo>
                  <a:pt x="674" y="79"/>
                </a:lnTo>
                <a:lnTo>
                  <a:pt x="501" y="122"/>
                </a:lnTo>
                <a:lnTo>
                  <a:pt x="330" y="174"/>
                </a:lnTo>
                <a:lnTo>
                  <a:pt x="163" y="235"/>
                </a:lnTo>
                <a:lnTo>
                  <a:pt x="0" y="304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0553" name="Freeform 38"/>
          <p:cNvSpPr>
            <a:spLocks/>
          </p:cNvSpPr>
          <p:nvPr/>
        </p:nvSpPr>
        <p:spPr bwMode="auto">
          <a:xfrm>
            <a:off x="2797175" y="5073650"/>
            <a:ext cx="85725" cy="722313"/>
          </a:xfrm>
          <a:custGeom>
            <a:avLst/>
            <a:gdLst>
              <a:gd name="T0" fmla="*/ 2147483647 w 266"/>
              <a:gd name="T1" fmla="*/ 2147483647 h 2212"/>
              <a:gd name="T2" fmla="*/ 2147483647 w 266"/>
              <a:gd name="T3" fmla="*/ 2147483647 h 2212"/>
              <a:gd name="T4" fmla="*/ 2147483647 w 266"/>
              <a:gd name="T5" fmla="*/ 2147483647 h 2212"/>
              <a:gd name="T6" fmla="*/ 2147483647 w 266"/>
              <a:gd name="T7" fmla="*/ 2147483647 h 2212"/>
              <a:gd name="T8" fmla="*/ 2147483647 w 266"/>
              <a:gd name="T9" fmla="*/ 2147483647 h 2212"/>
              <a:gd name="T10" fmla="*/ 2147483647 w 266"/>
              <a:gd name="T11" fmla="*/ 2147483647 h 2212"/>
              <a:gd name="T12" fmla="*/ 2147483647 w 266"/>
              <a:gd name="T13" fmla="*/ 2147483647 h 2212"/>
              <a:gd name="T14" fmla="*/ 2147483647 w 266"/>
              <a:gd name="T15" fmla="*/ 2147483647 h 2212"/>
              <a:gd name="T16" fmla="*/ 2147483647 w 266"/>
              <a:gd name="T17" fmla="*/ 2147483647 h 2212"/>
              <a:gd name="T18" fmla="*/ 2147483647 w 266"/>
              <a:gd name="T19" fmla="*/ 2147483647 h 2212"/>
              <a:gd name="T20" fmla="*/ 2147483647 w 266"/>
              <a:gd name="T21" fmla="*/ 2147483647 h 2212"/>
              <a:gd name="T22" fmla="*/ 2147483647 w 266"/>
              <a:gd name="T23" fmla="*/ 2147483647 h 2212"/>
              <a:gd name="T24" fmla="*/ 2147483647 w 266"/>
              <a:gd name="T25" fmla="*/ 2147483647 h 2212"/>
              <a:gd name="T26" fmla="*/ 2147483647 w 266"/>
              <a:gd name="T27" fmla="*/ 2147483647 h 2212"/>
              <a:gd name="T28" fmla="*/ 2147483647 w 266"/>
              <a:gd name="T29" fmla="*/ 2147483647 h 2212"/>
              <a:gd name="T30" fmla="*/ 0 w 266"/>
              <a:gd name="T31" fmla="*/ 0 h 221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6"/>
              <a:gd name="T49" fmla="*/ 0 h 2212"/>
              <a:gd name="T50" fmla="*/ 266 w 266"/>
              <a:gd name="T51" fmla="*/ 2212 h 221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6" h="2212">
                <a:moveTo>
                  <a:pt x="113" y="2211"/>
                </a:moveTo>
                <a:lnTo>
                  <a:pt x="157" y="2066"/>
                </a:lnTo>
                <a:lnTo>
                  <a:pt x="193" y="1920"/>
                </a:lnTo>
                <a:lnTo>
                  <a:pt x="222" y="1772"/>
                </a:lnTo>
                <a:lnTo>
                  <a:pt x="244" y="1622"/>
                </a:lnTo>
                <a:lnTo>
                  <a:pt x="258" y="1472"/>
                </a:lnTo>
                <a:lnTo>
                  <a:pt x="265" y="1322"/>
                </a:lnTo>
                <a:lnTo>
                  <a:pt x="265" y="1171"/>
                </a:lnTo>
                <a:lnTo>
                  <a:pt x="257" y="1020"/>
                </a:lnTo>
                <a:lnTo>
                  <a:pt x="242" y="870"/>
                </a:lnTo>
                <a:lnTo>
                  <a:pt x="220" y="721"/>
                </a:lnTo>
                <a:lnTo>
                  <a:pt x="190" y="573"/>
                </a:lnTo>
                <a:lnTo>
                  <a:pt x="153" y="427"/>
                </a:lnTo>
                <a:lnTo>
                  <a:pt x="109" y="282"/>
                </a:lnTo>
                <a:lnTo>
                  <a:pt x="58" y="139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0540" name="Freeform 25"/>
          <p:cNvSpPr>
            <a:spLocks/>
          </p:cNvSpPr>
          <p:nvPr/>
        </p:nvSpPr>
        <p:spPr bwMode="auto">
          <a:xfrm>
            <a:off x="1401763" y="2028825"/>
            <a:ext cx="850900" cy="100013"/>
          </a:xfrm>
          <a:custGeom>
            <a:avLst/>
            <a:gdLst>
              <a:gd name="T0" fmla="*/ 2147483647 w 2604"/>
              <a:gd name="T1" fmla="*/ 2147483647 h 305"/>
              <a:gd name="T2" fmla="*/ 2147483647 w 2604"/>
              <a:gd name="T3" fmla="*/ 2147483647 h 305"/>
              <a:gd name="T4" fmla="*/ 2147483647 w 2604"/>
              <a:gd name="T5" fmla="*/ 2147483647 h 305"/>
              <a:gd name="T6" fmla="*/ 2147483647 w 2604"/>
              <a:gd name="T7" fmla="*/ 2147483647 h 305"/>
              <a:gd name="T8" fmla="*/ 2147483647 w 2604"/>
              <a:gd name="T9" fmla="*/ 2147483647 h 305"/>
              <a:gd name="T10" fmla="*/ 2147483647 w 2604"/>
              <a:gd name="T11" fmla="*/ 2147483647 h 305"/>
              <a:gd name="T12" fmla="*/ 2147483647 w 2604"/>
              <a:gd name="T13" fmla="*/ 2147483647 h 305"/>
              <a:gd name="T14" fmla="*/ 2147483647 w 2604"/>
              <a:gd name="T15" fmla="*/ 0 h 305"/>
              <a:gd name="T16" fmla="*/ 2147483647 w 2604"/>
              <a:gd name="T17" fmla="*/ 2147483647 h 305"/>
              <a:gd name="T18" fmla="*/ 2147483647 w 2604"/>
              <a:gd name="T19" fmla="*/ 2147483647 h 305"/>
              <a:gd name="T20" fmla="*/ 2147483647 w 2604"/>
              <a:gd name="T21" fmla="*/ 2147483647 h 305"/>
              <a:gd name="T22" fmla="*/ 2147483647 w 2604"/>
              <a:gd name="T23" fmla="*/ 2147483647 h 305"/>
              <a:gd name="T24" fmla="*/ 2147483647 w 2604"/>
              <a:gd name="T25" fmla="*/ 2147483647 h 305"/>
              <a:gd name="T26" fmla="*/ 2147483647 w 2604"/>
              <a:gd name="T27" fmla="*/ 2147483647 h 305"/>
              <a:gd name="T28" fmla="*/ 2147483647 w 2604"/>
              <a:gd name="T29" fmla="*/ 2147483647 h 305"/>
              <a:gd name="T30" fmla="*/ 0 w 2604"/>
              <a:gd name="T31" fmla="*/ 2147483647 h 30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04"/>
              <a:gd name="T49" fmla="*/ 0 h 305"/>
              <a:gd name="T50" fmla="*/ 2604 w 2604"/>
              <a:gd name="T51" fmla="*/ 305 h 305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04" h="305">
                <a:moveTo>
                  <a:pt x="2603" y="219"/>
                </a:moveTo>
                <a:lnTo>
                  <a:pt x="2435" y="160"/>
                </a:lnTo>
                <a:lnTo>
                  <a:pt x="2264" y="111"/>
                </a:lnTo>
                <a:lnTo>
                  <a:pt x="2090" y="70"/>
                </a:lnTo>
                <a:lnTo>
                  <a:pt x="1915" y="39"/>
                </a:lnTo>
                <a:lnTo>
                  <a:pt x="1738" y="16"/>
                </a:lnTo>
                <a:lnTo>
                  <a:pt x="1560" y="4"/>
                </a:lnTo>
                <a:lnTo>
                  <a:pt x="1382" y="0"/>
                </a:lnTo>
                <a:lnTo>
                  <a:pt x="1203" y="6"/>
                </a:lnTo>
                <a:lnTo>
                  <a:pt x="1025" y="21"/>
                </a:lnTo>
                <a:lnTo>
                  <a:pt x="849" y="46"/>
                </a:lnTo>
                <a:lnTo>
                  <a:pt x="674" y="79"/>
                </a:lnTo>
                <a:lnTo>
                  <a:pt x="501" y="122"/>
                </a:lnTo>
                <a:lnTo>
                  <a:pt x="330" y="174"/>
                </a:lnTo>
                <a:lnTo>
                  <a:pt x="163" y="235"/>
                </a:lnTo>
                <a:lnTo>
                  <a:pt x="0" y="304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0542" name="Freeform 27"/>
          <p:cNvSpPr>
            <a:spLocks/>
          </p:cNvSpPr>
          <p:nvPr/>
        </p:nvSpPr>
        <p:spPr bwMode="auto">
          <a:xfrm>
            <a:off x="1460500" y="3948113"/>
            <a:ext cx="973138" cy="160337"/>
          </a:xfrm>
          <a:custGeom>
            <a:avLst/>
            <a:gdLst>
              <a:gd name="T0" fmla="*/ 0 w 2983"/>
              <a:gd name="T1" fmla="*/ 2147483647 h 492"/>
              <a:gd name="T2" fmla="*/ 2147483647 w 2983"/>
              <a:gd name="T3" fmla="*/ 2147483647 h 492"/>
              <a:gd name="T4" fmla="*/ 2147483647 w 2983"/>
              <a:gd name="T5" fmla="*/ 2147483647 h 492"/>
              <a:gd name="T6" fmla="*/ 2147483647 w 2983"/>
              <a:gd name="T7" fmla="*/ 2147483647 h 492"/>
              <a:gd name="T8" fmla="*/ 2147483647 w 2983"/>
              <a:gd name="T9" fmla="*/ 2147483647 h 492"/>
              <a:gd name="T10" fmla="*/ 2147483647 w 2983"/>
              <a:gd name="T11" fmla="*/ 2147483647 h 492"/>
              <a:gd name="T12" fmla="*/ 2147483647 w 2983"/>
              <a:gd name="T13" fmla="*/ 2147483647 h 492"/>
              <a:gd name="T14" fmla="*/ 2147483647 w 2983"/>
              <a:gd name="T15" fmla="*/ 2147483647 h 492"/>
              <a:gd name="T16" fmla="*/ 2147483647 w 2983"/>
              <a:gd name="T17" fmla="*/ 2147483647 h 492"/>
              <a:gd name="T18" fmla="*/ 2147483647 w 2983"/>
              <a:gd name="T19" fmla="*/ 2147483647 h 492"/>
              <a:gd name="T20" fmla="*/ 2147483647 w 2983"/>
              <a:gd name="T21" fmla="*/ 2147483647 h 492"/>
              <a:gd name="T22" fmla="*/ 2147483647 w 2983"/>
              <a:gd name="T23" fmla="*/ 2147483647 h 492"/>
              <a:gd name="T24" fmla="*/ 2147483647 w 2983"/>
              <a:gd name="T25" fmla="*/ 2147483647 h 492"/>
              <a:gd name="T26" fmla="*/ 2147483647 w 2983"/>
              <a:gd name="T27" fmla="*/ 2147483647 h 492"/>
              <a:gd name="T28" fmla="*/ 2147483647 w 2983"/>
              <a:gd name="T29" fmla="*/ 2147483647 h 492"/>
              <a:gd name="T30" fmla="*/ 2147483647 w 2983"/>
              <a:gd name="T31" fmla="*/ 2147483647 h 492"/>
              <a:gd name="T32" fmla="*/ 2147483647 w 2983"/>
              <a:gd name="T33" fmla="*/ 2147483647 h 492"/>
              <a:gd name="T34" fmla="*/ 2147483647 w 2983"/>
              <a:gd name="T35" fmla="*/ 2147483647 h 492"/>
              <a:gd name="T36" fmla="*/ 2147483647 w 2983"/>
              <a:gd name="T37" fmla="*/ 0 h 49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983"/>
              <a:gd name="T58" fmla="*/ 0 h 492"/>
              <a:gd name="T59" fmla="*/ 2983 w 2983"/>
              <a:gd name="T60" fmla="*/ 492 h 492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983" h="492">
                <a:moveTo>
                  <a:pt x="0" y="261"/>
                </a:moveTo>
                <a:lnTo>
                  <a:pt x="162" y="319"/>
                </a:lnTo>
                <a:lnTo>
                  <a:pt x="326" y="369"/>
                </a:lnTo>
                <a:lnTo>
                  <a:pt x="494" y="411"/>
                </a:lnTo>
                <a:lnTo>
                  <a:pt x="663" y="444"/>
                </a:lnTo>
                <a:lnTo>
                  <a:pt x="834" y="468"/>
                </a:lnTo>
                <a:lnTo>
                  <a:pt x="1006" y="484"/>
                </a:lnTo>
                <a:lnTo>
                  <a:pt x="1178" y="491"/>
                </a:lnTo>
                <a:lnTo>
                  <a:pt x="1351" y="489"/>
                </a:lnTo>
                <a:lnTo>
                  <a:pt x="1523" y="478"/>
                </a:lnTo>
                <a:lnTo>
                  <a:pt x="1695" y="459"/>
                </a:lnTo>
                <a:lnTo>
                  <a:pt x="1865" y="431"/>
                </a:lnTo>
                <a:lnTo>
                  <a:pt x="2034" y="394"/>
                </a:lnTo>
                <a:lnTo>
                  <a:pt x="2200" y="349"/>
                </a:lnTo>
                <a:lnTo>
                  <a:pt x="2363" y="295"/>
                </a:lnTo>
                <a:lnTo>
                  <a:pt x="2524" y="233"/>
                </a:lnTo>
                <a:lnTo>
                  <a:pt x="2681" y="163"/>
                </a:lnTo>
                <a:lnTo>
                  <a:pt x="2834" y="86"/>
                </a:lnTo>
                <a:lnTo>
                  <a:pt x="2982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0544" name="Freeform 29"/>
          <p:cNvSpPr>
            <a:spLocks/>
          </p:cNvSpPr>
          <p:nvPr/>
        </p:nvSpPr>
        <p:spPr bwMode="auto">
          <a:xfrm>
            <a:off x="749300" y="2733675"/>
            <a:ext cx="73025" cy="752475"/>
          </a:xfrm>
          <a:custGeom>
            <a:avLst/>
            <a:gdLst>
              <a:gd name="T0" fmla="*/ 2147483647 w 226"/>
              <a:gd name="T1" fmla="*/ 0 h 2308"/>
              <a:gd name="T2" fmla="*/ 2147483647 w 226"/>
              <a:gd name="T3" fmla="*/ 2147483647 h 2308"/>
              <a:gd name="T4" fmla="*/ 2147483647 w 226"/>
              <a:gd name="T5" fmla="*/ 2147483647 h 2308"/>
              <a:gd name="T6" fmla="*/ 2147483647 w 226"/>
              <a:gd name="T7" fmla="*/ 2147483647 h 2308"/>
              <a:gd name="T8" fmla="*/ 2147483647 w 226"/>
              <a:gd name="T9" fmla="*/ 2147483647 h 2308"/>
              <a:gd name="T10" fmla="*/ 2147483647 w 226"/>
              <a:gd name="T11" fmla="*/ 2147483647 h 2308"/>
              <a:gd name="T12" fmla="*/ 2147483647 w 226"/>
              <a:gd name="T13" fmla="*/ 2147483647 h 2308"/>
              <a:gd name="T14" fmla="*/ 0 w 226"/>
              <a:gd name="T15" fmla="*/ 2147483647 h 2308"/>
              <a:gd name="T16" fmla="*/ 0 w 226"/>
              <a:gd name="T17" fmla="*/ 2147483647 h 2308"/>
              <a:gd name="T18" fmla="*/ 2147483647 w 226"/>
              <a:gd name="T19" fmla="*/ 2147483647 h 2308"/>
              <a:gd name="T20" fmla="*/ 2147483647 w 226"/>
              <a:gd name="T21" fmla="*/ 2147483647 h 2308"/>
              <a:gd name="T22" fmla="*/ 2147483647 w 226"/>
              <a:gd name="T23" fmla="*/ 2147483647 h 2308"/>
              <a:gd name="T24" fmla="*/ 2147483647 w 226"/>
              <a:gd name="T25" fmla="*/ 2147483647 h 2308"/>
              <a:gd name="T26" fmla="*/ 2147483647 w 226"/>
              <a:gd name="T27" fmla="*/ 2147483647 h 2308"/>
              <a:gd name="T28" fmla="*/ 2147483647 w 226"/>
              <a:gd name="T29" fmla="*/ 2147483647 h 2308"/>
              <a:gd name="T30" fmla="*/ 2147483647 w 226"/>
              <a:gd name="T31" fmla="*/ 2147483647 h 230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26"/>
              <a:gd name="T49" fmla="*/ 0 h 2308"/>
              <a:gd name="T50" fmla="*/ 226 w 226"/>
              <a:gd name="T51" fmla="*/ 2308 h 230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26" h="2308">
                <a:moveTo>
                  <a:pt x="225" y="0"/>
                </a:moveTo>
                <a:lnTo>
                  <a:pt x="170" y="148"/>
                </a:lnTo>
                <a:lnTo>
                  <a:pt x="122" y="299"/>
                </a:lnTo>
                <a:lnTo>
                  <a:pt x="82" y="451"/>
                </a:lnTo>
                <a:lnTo>
                  <a:pt x="49" y="605"/>
                </a:lnTo>
                <a:lnTo>
                  <a:pt x="25" y="761"/>
                </a:lnTo>
                <a:lnTo>
                  <a:pt x="9" y="917"/>
                </a:lnTo>
                <a:lnTo>
                  <a:pt x="0" y="1075"/>
                </a:lnTo>
                <a:lnTo>
                  <a:pt x="0" y="1232"/>
                </a:lnTo>
                <a:lnTo>
                  <a:pt x="8" y="1389"/>
                </a:lnTo>
                <a:lnTo>
                  <a:pt x="23" y="1546"/>
                </a:lnTo>
                <a:lnTo>
                  <a:pt x="47" y="1701"/>
                </a:lnTo>
                <a:lnTo>
                  <a:pt x="79" y="1856"/>
                </a:lnTo>
                <a:lnTo>
                  <a:pt x="118" y="2008"/>
                </a:lnTo>
                <a:lnTo>
                  <a:pt x="166" y="2159"/>
                </a:lnTo>
                <a:lnTo>
                  <a:pt x="221" y="2307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0541" name="Freeform 26"/>
          <p:cNvSpPr>
            <a:spLocks/>
          </p:cNvSpPr>
          <p:nvPr/>
        </p:nvSpPr>
        <p:spPr bwMode="auto">
          <a:xfrm>
            <a:off x="2806701" y="2722563"/>
            <a:ext cx="109538" cy="706437"/>
          </a:xfrm>
          <a:custGeom>
            <a:avLst/>
            <a:gdLst>
              <a:gd name="T0" fmla="*/ 2147483647 w 266"/>
              <a:gd name="T1" fmla="*/ 2147483647 h 2212"/>
              <a:gd name="T2" fmla="*/ 2147483647 w 266"/>
              <a:gd name="T3" fmla="*/ 2147483647 h 2212"/>
              <a:gd name="T4" fmla="*/ 2147483647 w 266"/>
              <a:gd name="T5" fmla="*/ 2147483647 h 2212"/>
              <a:gd name="T6" fmla="*/ 2147483647 w 266"/>
              <a:gd name="T7" fmla="*/ 2147483647 h 2212"/>
              <a:gd name="T8" fmla="*/ 2147483647 w 266"/>
              <a:gd name="T9" fmla="*/ 2147483647 h 2212"/>
              <a:gd name="T10" fmla="*/ 2147483647 w 266"/>
              <a:gd name="T11" fmla="*/ 2147483647 h 2212"/>
              <a:gd name="T12" fmla="*/ 2147483647 w 266"/>
              <a:gd name="T13" fmla="*/ 2147483647 h 2212"/>
              <a:gd name="T14" fmla="*/ 2147483647 w 266"/>
              <a:gd name="T15" fmla="*/ 2147483647 h 2212"/>
              <a:gd name="T16" fmla="*/ 2147483647 w 266"/>
              <a:gd name="T17" fmla="*/ 2147483647 h 2212"/>
              <a:gd name="T18" fmla="*/ 2147483647 w 266"/>
              <a:gd name="T19" fmla="*/ 2147483647 h 2212"/>
              <a:gd name="T20" fmla="*/ 2147483647 w 266"/>
              <a:gd name="T21" fmla="*/ 2147483647 h 2212"/>
              <a:gd name="T22" fmla="*/ 2147483647 w 266"/>
              <a:gd name="T23" fmla="*/ 2147483647 h 2212"/>
              <a:gd name="T24" fmla="*/ 2147483647 w 266"/>
              <a:gd name="T25" fmla="*/ 2147483647 h 2212"/>
              <a:gd name="T26" fmla="*/ 2147483647 w 266"/>
              <a:gd name="T27" fmla="*/ 2147483647 h 2212"/>
              <a:gd name="T28" fmla="*/ 2147483647 w 266"/>
              <a:gd name="T29" fmla="*/ 2147483647 h 2212"/>
              <a:gd name="T30" fmla="*/ 0 w 266"/>
              <a:gd name="T31" fmla="*/ 0 h 221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6"/>
              <a:gd name="T49" fmla="*/ 0 h 2212"/>
              <a:gd name="T50" fmla="*/ 266 w 266"/>
              <a:gd name="T51" fmla="*/ 2212 h 221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6" h="2212">
                <a:moveTo>
                  <a:pt x="113" y="2211"/>
                </a:moveTo>
                <a:lnTo>
                  <a:pt x="157" y="2066"/>
                </a:lnTo>
                <a:lnTo>
                  <a:pt x="193" y="1920"/>
                </a:lnTo>
                <a:lnTo>
                  <a:pt x="222" y="1772"/>
                </a:lnTo>
                <a:lnTo>
                  <a:pt x="244" y="1622"/>
                </a:lnTo>
                <a:lnTo>
                  <a:pt x="258" y="1472"/>
                </a:lnTo>
                <a:lnTo>
                  <a:pt x="265" y="1322"/>
                </a:lnTo>
                <a:lnTo>
                  <a:pt x="265" y="1171"/>
                </a:lnTo>
                <a:lnTo>
                  <a:pt x="257" y="1020"/>
                </a:lnTo>
                <a:lnTo>
                  <a:pt x="242" y="870"/>
                </a:lnTo>
                <a:lnTo>
                  <a:pt x="220" y="721"/>
                </a:lnTo>
                <a:lnTo>
                  <a:pt x="190" y="573"/>
                </a:lnTo>
                <a:lnTo>
                  <a:pt x="153" y="427"/>
                </a:lnTo>
                <a:lnTo>
                  <a:pt x="109" y="282"/>
                </a:lnTo>
                <a:lnTo>
                  <a:pt x="58" y="139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052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04800"/>
            <a:ext cx="8418513" cy="1146175"/>
          </a:xfrm>
        </p:spPr>
        <p:txBody>
          <a:bodyPr lIns="0" tIns="0" rIns="0" bIns="0" anchor="ctr">
            <a:normAutofit/>
          </a:bodyPr>
          <a:lstStyle/>
          <a:p>
            <a:pPr algn="ctr" defTabSz="457200" eaLnBrk="1" hangingPunct="1">
              <a:lnSpc>
                <a:spcPct val="102000"/>
              </a:lnSpc>
              <a:buClr>
                <a:srgbClr val="000000"/>
              </a:buClr>
              <a:buSzPct val="45000"/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dirty="0" smtClean="0">
                <a:solidFill>
                  <a:srgbClr val="333333"/>
                </a:solidFill>
                <a:latin typeface="+mn-lt"/>
              </a:rPr>
              <a:t>Comparing Genomes </a:t>
            </a:r>
            <a:r>
              <a:rPr lang="en-GB" i="1" dirty="0" smtClean="0">
                <a:solidFill>
                  <a:srgbClr val="FF0000"/>
                </a:solidFill>
                <a:latin typeface="+mn-lt"/>
              </a:rPr>
              <a:t>P</a:t>
            </a:r>
            <a:r>
              <a:rPr lang="en-GB" dirty="0" smtClean="0">
                <a:solidFill>
                  <a:srgbClr val="333333"/>
                </a:solidFill>
                <a:latin typeface="+mn-lt"/>
              </a:rPr>
              <a:t> and </a:t>
            </a:r>
            <a:r>
              <a:rPr lang="en-GB" i="1" dirty="0" smtClean="0">
                <a:solidFill>
                  <a:srgbClr val="0000FF"/>
                </a:solidFill>
                <a:latin typeface="+mn-lt"/>
              </a:rPr>
              <a:t>Q</a:t>
            </a:r>
            <a:endParaRPr lang="en-GB" i="1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150535" name="Freeform 19"/>
          <p:cNvSpPr>
            <a:spLocks/>
          </p:cNvSpPr>
          <p:nvPr/>
        </p:nvSpPr>
        <p:spPr bwMode="auto">
          <a:xfrm>
            <a:off x="2281238" y="2127250"/>
            <a:ext cx="538162" cy="552450"/>
          </a:xfrm>
          <a:custGeom>
            <a:avLst/>
            <a:gdLst>
              <a:gd name="T0" fmla="*/ 2147483647 w 1649"/>
              <a:gd name="T1" fmla="*/ 2147483647 h 1692"/>
              <a:gd name="T2" fmla="*/ 2147483647 w 1649"/>
              <a:gd name="T3" fmla="*/ 2147483647 h 1692"/>
              <a:gd name="T4" fmla="*/ 2147483647 w 1649"/>
              <a:gd name="T5" fmla="*/ 2147483647 h 1692"/>
              <a:gd name="T6" fmla="*/ 2147483647 w 1649"/>
              <a:gd name="T7" fmla="*/ 2147483647 h 1692"/>
              <a:gd name="T8" fmla="*/ 2147483647 w 1649"/>
              <a:gd name="T9" fmla="*/ 2147483647 h 1692"/>
              <a:gd name="T10" fmla="*/ 2147483647 w 1649"/>
              <a:gd name="T11" fmla="*/ 2147483647 h 1692"/>
              <a:gd name="T12" fmla="*/ 2147483647 w 1649"/>
              <a:gd name="T13" fmla="*/ 2147483647 h 1692"/>
              <a:gd name="T14" fmla="*/ 2147483647 w 1649"/>
              <a:gd name="T15" fmla="*/ 2147483647 h 1692"/>
              <a:gd name="T16" fmla="*/ 2147483647 w 1649"/>
              <a:gd name="T17" fmla="*/ 2147483647 h 1692"/>
              <a:gd name="T18" fmla="*/ 2147483647 w 1649"/>
              <a:gd name="T19" fmla="*/ 2147483647 h 1692"/>
              <a:gd name="T20" fmla="*/ 2147483647 w 1649"/>
              <a:gd name="T21" fmla="*/ 2147483647 h 1692"/>
              <a:gd name="T22" fmla="*/ 2147483647 w 1649"/>
              <a:gd name="T23" fmla="*/ 2147483647 h 1692"/>
              <a:gd name="T24" fmla="*/ 2147483647 w 1649"/>
              <a:gd name="T25" fmla="*/ 2147483647 h 1692"/>
              <a:gd name="T26" fmla="*/ 2147483647 w 1649"/>
              <a:gd name="T27" fmla="*/ 2147483647 h 1692"/>
              <a:gd name="T28" fmla="*/ 2147483647 w 1649"/>
              <a:gd name="T29" fmla="*/ 2147483647 h 1692"/>
              <a:gd name="T30" fmla="*/ 0 w 1649"/>
              <a:gd name="T31" fmla="*/ 0 h 169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49"/>
              <a:gd name="T49" fmla="*/ 0 h 1692"/>
              <a:gd name="T50" fmla="*/ 1649 w 1649"/>
              <a:gd name="T51" fmla="*/ 1692 h 169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49" h="1692">
                <a:moveTo>
                  <a:pt x="1648" y="1691"/>
                </a:moveTo>
                <a:lnTo>
                  <a:pt x="1583" y="1545"/>
                </a:lnTo>
                <a:lnTo>
                  <a:pt x="1511" y="1403"/>
                </a:lnTo>
                <a:lnTo>
                  <a:pt x="1432" y="1264"/>
                </a:lnTo>
                <a:lnTo>
                  <a:pt x="1345" y="1130"/>
                </a:lnTo>
                <a:lnTo>
                  <a:pt x="1251" y="999"/>
                </a:lnTo>
                <a:lnTo>
                  <a:pt x="1151" y="874"/>
                </a:lnTo>
                <a:lnTo>
                  <a:pt x="1045" y="753"/>
                </a:lnTo>
                <a:lnTo>
                  <a:pt x="932" y="638"/>
                </a:lnTo>
                <a:lnTo>
                  <a:pt x="814" y="528"/>
                </a:lnTo>
                <a:lnTo>
                  <a:pt x="690" y="424"/>
                </a:lnTo>
                <a:lnTo>
                  <a:pt x="561" y="326"/>
                </a:lnTo>
                <a:lnTo>
                  <a:pt x="428" y="235"/>
                </a:lnTo>
                <a:lnTo>
                  <a:pt x="289" y="150"/>
                </a:lnTo>
                <a:lnTo>
                  <a:pt x="147" y="72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0536" name="Freeform 20"/>
          <p:cNvSpPr>
            <a:spLocks/>
          </p:cNvSpPr>
          <p:nvPr/>
        </p:nvSpPr>
        <p:spPr bwMode="auto">
          <a:xfrm>
            <a:off x="822325" y="2127250"/>
            <a:ext cx="542925" cy="561975"/>
          </a:xfrm>
          <a:custGeom>
            <a:avLst/>
            <a:gdLst>
              <a:gd name="T0" fmla="*/ 2147483647 w 1661"/>
              <a:gd name="T1" fmla="*/ 0 h 1719"/>
              <a:gd name="T2" fmla="*/ 2147483647 w 1661"/>
              <a:gd name="T3" fmla="*/ 2147483647 h 1719"/>
              <a:gd name="T4" fmla="*/ 2147483647 w 1661"/>
              <a:gd name="T5" fmla="*/ 2147483647 h 1719"/>
              <a:gd name="T6" fmla="*/ 2147483647 w 1661"/>
              <a:gd name="T7" fmla="*/ 2147483647 h 1719"/>
              <a:gd name="T8" fmla="*/ 2147483647 w 1661"/>
              <a:gd name="T9" fmla="*/ 2147483647 h 1719"/>
              <a:gd name="T10" fmla="*/ 2147483647 w 1661"/>
              <a:gd name="T11" fmla="*/ 2147483647 h 1719"/>
              <a:gd name="T12" fmla="*/ 2147483647 w 1661"/>
              <a:gd name="T13" fmla="*/ 2147483647 h 1719"/>
              <a:gd name="T14" fmla="*/ 2147483647 w 1661"/>
              <a:gd name="T15" fmla="*/ 2147483647 h 1719"/>
              <a:gd name="T16" fmla="*/ 2147483647 w 1661"/>
              <a:gd name="T17" fmla="*/ 2147483647 h 1719"/>
              <a:gd name="T18" fmla="*/ 2147483647 w 1661"/>
              <a:gd name="T19" fmla="*/ 2147483647 h 1719"/>
              <a:gd name="T20" fmla="*/ 2147483647 w 1661"/>
              <a:gd name="T21" fmla="*/ 2147483647 h 1719"/>
              <a:gd name="T22" fmla="*/ 2147483647 w 1661"/>
              <a:gd name="T23" fmla="*/ 2147483647 h 1719"/>
              <a:gd name="T24" fmla="*/ 2147483647 w 1661"/>
              <a:gd name="T25" fmla="*/ 2147483647 h 1719"/>
              <a:gd name="T26" fmla="*/ 2147483647 w 1661"/>
              <a:gd name="T27" fmla="*/ 2147483647 h 1719"/>
              <a:gd name="T28" fmla="*/ 2147483647 w 1661"/>
              <a:gd name="T29" fmla="*/ 2147483647 h 1719"/>
              <a:gd name="T30" fmla="*/ 0 w 1661"/>
              <a:gd name="T31" fmla="*/ 2147483647 h 171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61"/>
              <a:gd name="T49" fmla="*/ 0 h 1719"/>
              <a:gd name="T50" fmla="*/ 1661 w 1661"/>
              <a:gd name="T51" fmla="*/ 1719 h 171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61" h="1719">
                <a:moveTo>
                  <a:pt x="1660" y="0"/>
                </a:moveTo>
                <a:lnTo>
                  <a:pt x="1512" y="72"/>
                </a:lnTo>
                <a:lnTo>
                  <a:pt x="1367" y="152"/>
                </a:lnTo>
                <a:lnTo>
                  <a:pt x="1227" y="238"/>
                </a:lnTo>
                <a:lnTo>
                  <a:pt x="1092" y="331"/>
                </a:lnTo>
                <a:lnTo>
                  <a:pt x="962" y="430"/>
                </a:lnTo>
                <a:lnTo>
                  <a:pt x="837" y="536"/>
                </a:lnTo>
                <a:lnTo>
                  <a:pt x="717" y="648"/>
                </a:lnTo>
                <a:lnTo>
                  <a:pt x="604" y="765"/>
                </a:lnTo>
                <a:lnTo>
                  <a:pt x="497" y="888"/>
                </a:lnTo>
                <a:lnTo>
                  <a:pt x="396" y="1015"/>
                </a:lnTo>
                <a:lnTo>
                  <a:pt x="303" y="1148"/>
                </a:lnTo>
                <a:lnTo>
                  <a:pt x="216" y="1285"/>
                </a:lnTo>
                <a:lnTo>
                  <a:pt x="137" y="1426"/>
                </a:lnTo>
                <a:lnTo>
                  <a:pt x="65" y="1570"/>
                </a:lnTo>
                <a:lnTo>
                  <a:pt x="0" y="1718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0537" name="Freeform 21"/>
          <p:cNvSpPr>
            <a:spLocks/>
          </p:cNvSpPr>
          <p:nvPr/>
        </p:nvSpPr>
        <p:spPr bwMode="auto">
          <a:xfrm>
            <a:off x="2379663" y="3389313"/>
            <a:ext cx="465137" cy="566737"/>
          </a:xfrm>
          <a:custGeom>
            <a:avLst/>
            <a:gdLst>
              <a:gd name="T0" fmla="*/ 0 w 1427"/>
              <a:gd name="T1" fmla="*/ 2147483647 h 1737"/>
              <a:gd name="T2" fmla="*/ 2147483647 w 1427"/>
              <a:gd name="T3" fmla="*/ 2147483647 h 1737"/>
              <a:gd name="T4" fmla="*/ 2147483647 w 1427"/>
              <a:gd name="T5" fmla="*/ 2147483647 h 1737"/>
              <a:gd name="T6" fmla="*/ 2147483647 w 1427"/>
              <a:gd name="T7" fmla="*/ 2147483647 h 1737"/>
              <a:gd name="T8" fmla="*/ 2147483647 w 1427"/>
              <a:gd name="T9" fmla="*/ 2147483647 h 1737"/>
              <a:gd name="T10" fmla="*/ 2147483647 w 1427"/>
              <a:gd name="T11" fmla="*/ 2147483647 h 1737"/>
              <a:gd name="T12" fmla="*/ 2147483647 w 1427"/>
              <a:gd name="T13" fmla="*/ 2147483647 h 1737"/>
              <a:gd name="T14" fmla="*/ 2147483647 w 1427"/>
              <a:gd name="T15" fmla="*/ 2147483647 h 1737"/>
              <a:gd name="T16" fmla="*/ 2147483647 w 1427"/>
              <a:gd name="T17" fmla="*/ 2147483647 h 1737"/>
              <a:gd name="T18" fmla="*/ 2147483647 w 1427"/>
              <a:gd name="T19" fmla="*/ 2147483647 h 1737"/>
              <a:gd name="T20" fmla="*/ 2147483647 w 1427"/>
              <a:gd name="T21" fmla="*/ 2147483647 h 1737"/>
              <a:gd name="T22" fmla="*/ 2147483647 w 1427"/>
              <a:gd name="T23" fmla="*/ 2147483647 h 1737"/>
              <a:gd name="T24" fmla="*/ 2147483647 w 1427"/>
              <a:gd name="T25" fmla="*/ 2147483647 h 1737"/>
              <a:gd name="T26" fmla="*/ 2147483647 w 1427"/>
              <a:gd name="T27" fmla="*/ 2147483647 h 1737"/>
              <a:gd name="T28" fmla="*/ 2147483647 w 1427"/>
              <a:gd name="T29" fmla="*/ 2147483647 h 1737"/>
              <a:gd name="T30" fmla="*/ 2147483647 w 1427"/>
              <a:gd name="T31" fmla="*/ 0 h 173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427"/>
              <a:gd name="T49" fmla="*/ 0 h 1737"/>
              <a:gd name="T50" fmla="*/ 1427 w 1427"/>
              <a:gd name="T51" fmla="*/ 1737 h 173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427" h="1737">
                <a:moveTo>
                  <a:pt x="0" y="1736"/>
                </a:moveTo>
                <a:lnTo>
                  <a:pt x="132" y="1655"/>
                </a:lnTo>
                <a:lnTo>
                  <a:pt x="259" y="1568"/>
                </a:lnTo>
                <a:lnTo>
                  <a:pt x="382" y="1475"/>
                </a:lnTo>
                <a:lnTo>
                  <a:pt x="501" y="1377"/>
                </a:lnTo>
                <a:lnTo>
                  <a:pt x="614" y="1273"/>
                </a:lnTo>
                <a:lnTo>
                  <a:pt x="722" y="1164"/>
                </a:lnTo>
                <a:lnTo>
                  <a:pt x="825" y="1050"/>
                </a:lnTo>
                <a:lnTo>
                  <a:pt x="922" y="932"/>
                </a:lnTo>
                <a:lnTo>
                  <a:pt x="1013" y="810"/>
                </a:lnTo>
                <a:lnTo>
                  <a:pt x="1098" y="683"/>
                </a:lnTo>
                <a:lnTo>
                  <a:pt x="1177" y="553"/>
                </a:lnTo>
                <a:lnTo>
                  <a:pt x="1249" y="419"/>
                </a:lnTo>
                <a:lnTo>
                  <a:pt x="1315" y="282"/>
                </a:lnTo>
                <a:lnTo>
                  <a:pt x="1374" y="142"/>
                </a:lnTo>
                <a:lnTo>
                  <a:pt x="1426" y="0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0538" name="Text Box 22"/>
          <p:cNvSpPr txBox="1">
            <a:spLocks noChangeArrowheads="1"/>
          </p:cNvSpPr>
          <p:nvPr/>
        </p:nvSpPr>
        <p:spPr bwMode="auto">
          <a:xfrm>
            <a:off x="857250" y="2930525"/>
            <a:ext cx="309563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FreeSerif" charset="0"/>
              </a:rPr>
              <a:t>a</a:t>
            </a:r>
          </a:p>
        </p:txBody>
      </p:sp>
      <p:sp>
        <p:nvSpPr>
          <p:cNvPr id="150539" name="Text Box 23"/>
          <p:cNvSpPr txBox="1">
            <a:spLocks noChangeArrowheads="1"/>
          </p:cNvSpPr>
          <p:nvPr/>
        </p:nvSpPr>
        <p:spPr bwMode="auto">
          <a:xfrm>
            <a:off x="2627313" y="2916238"/>
            <a:ext cx="1603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FreeSerif" charset="0"/>
              </a:rPr>
              <a:t>c</a:t>
            </a:r>
          </a:p>
        </p:txBody>
      </p:sp>
      <p:sp>
        <p:nvSpPr>
          <p:cNvPr id="150543" name="Freeform 28"/>
          <p:cNvSpPr>
            <a:spLocks/>
          </p:cNvSpPr>
          <p:nvPr/>
        </p:nvSpPr>
        <p:spPr bwMode="auto">
          <a:xfrm>
            <a:off x="833438" y="3471863"/>
            <a:ext cx="592137" cy="560387"/>
          </a:xfrm>
          <a:custGeom>
            <a:avLst/>
            <a:gdLst>
              <a:gd name="T0" fmla="*/ 0 w 1814"/>
              <a:gd name="T1" fmla="*/ 0 h 1716"/>
              <a:gd name="T2" fmla="*/ 2147483647 w 1814"/>
              <a:gd name="T3" fmla="*/ 2147483647 h 1716"/>
              <a:gd name="T4" fmla="*/ 2147483647 w 1814"/>
              <a:gd name="T5" fmla="*/ 2147483647 h 1716"/>
              <a:gd name="T6" fmla="*/ 2147483647 w 1814"/>
              <a:gd name="T7" fmla="*/ 2147483647 h 1716"/>
              <a:gd name="T8" fmla="*/ 2147483647 w 1814"/>
              <a:gd name="T9" fmla="*/ 2147483647 h 1716"/>
              <a:gd name="T10" fmla="*/ 2147483647 w 1814"/>
              <a:gd name="T11" fmla="*/ 2147483647 h 1716"/>
              <a:gd name="T12" fmla="*/ 2147483647 w 1814"/>
              <a:gd name="T13" fmla="*/ 2147483647 h 1716"/>
              <a:gd name="T14" fmla="*/ 2147483647 w 1814"/>
              <a:gd name="T15" fmla="*/ 2147483647 h 1716"/>
              <a:gd name="T16" fmla="*/ 2147483647 w 1814"/>
              <a:gd name="T17" fmla="*/ 2147483647 h 1716"/>
              <a:gd name="T18" fmla="*/ 2147483647 w 1814"/>
              <a:gd name="T19" fmla="*/ 2147483647 h 1716"/>
              <a:gd name="T20" fmla="*/ 2147483647 w 1814"/>
              <a:gd name="T21" fmla="*/ 2147483647 h 1716"/>
              <a:gd name="T22" fmla="*/ 2147483647 w 1814"/>
              <a:gd name="T23" fmla="*/ 2147483647 h 1716"/>
              <a:gd name="T24" fmla="*/ 2147483647 w 1814"/>
              <a:gd name="T25" fmla="*/ 2147483647 h 1716"/>
              <a:gd name="T26" fmla="*/ 2147483647 w 1814"/>
              <a:gd name="T27" fmla="*/ 2147483647 h 1716"/>
              <a:gd name="T28" fmla="*/ 2147483647 w 1814"/>
              <a:gd name="T29" fmla="*/ 2147483647 h 1716"/>
              <a:gd name="T30" fmla="*/ 2147483647 w 1814"/>
              <a:gd name="T31" fmla="*/ 2147483647 h 171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14"/>
              <a:gd name="T49" fmla="*/ 0 h 1716"/>
              <a:gd name="T50" fmla="*/ 1814 w 1814"/>
              <a:gd name="T51" fmla="*/ 1716 h 171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14" h="1716">
                <a:moveTo>
                  <a:pt x="0" y="0"/>
                </a:moveTo>
                <a:lnTo>
                  <a:pt x="72" y="153"/>
                </a:lnTo>
                <a:lnTo>
                  <a:pt x="152" y="301"/>
                </a:lnTo>
                <a:lnTo>
                  <a:pt x="240" y="446"/>
                </a:lnTo>
                <a:lnTo>
                  <a:pt x="336" y="586"/>
                </a:lnTo>
                <a:lnTo>
                  <a:pt x="439" y="721"/>
                </a:lnTo>
                <a:lnTo>
                  <a:pt x="550" y="850"/>
                </a:lnTo>
                <a:lnTo>
                  <a:pt x="667" y="974"/>
                </a:lnTo>
                <a:lnTo>
                  <a:pt x="792" y="1091"/>
                </a:lnTo>
                <a:lnTo>
                  <a:pt x="922" y="1202"/>
                </a:lnTo>
                <a:lnTo>
                  <a:pt x="1058" y="1306"/>
                </a:lnTo>
                <a:lnTo>
                  <a:pt x="1200" y="1403"/>
                </a:lnTo>
                <a:lnTo>
                  <a:pt x="1346" y="1492"/>
                </a:lnTo>
                <a:lnTo>
                  <a:pt x="1498" y="1574"/>
                </a:lnTo>
                <a:lnTo>
                  <a:pt x="1653" y="1648"/>
                </a:lnTo>
                <a:lnTo>
                  <a:pt x="1813" y="1715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0545" name="Text Box 30"/>
          <p:cNvSpPr txBox="1">
            <a:spLocks noChangeArrowheads="1"/>
          </p:cNvSpPr>
          <p:nvPr/>
        </p:nvSpPr>
        <p:spPr bwMode="auto">
          <a:xfrm>
            <a:off x="1770063" y="2060575"/>
            <a:ext cx="260350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FreeSerif" charset="0"/>
              </a:rPr>
              <a:t>b</a:t>
            </a:r>
          </a:p>
        </p:txBody>
      </p:sp>
      <p:sp>
        <p:nvSpPr>
          <p:cNvPr id="150546" name="Freeform 31"/>
          <p:cNvSpPr>
            <a:spLocks/>
          </p:cNvSpPr>
          <p:nvPr/>
        </p:nvSpPr>
        <p:spPr bwMode="auto">
          <a:xfrm>
            <a:off x="2266950" y="4540250"/>
            <a:ext cx="538163" cy="554038"/>
          </a:xfrm>
          <a:custGeom>
            <a:avLst/>
            <a:gdLst>
              <a:gd name="T0" fmla="*/ 2147483647 w 1649"/>
              <a:gd name="T1" fmla="*/ 2147483647 h 1692"/>
              <a:gd name="T2" fmla="*/ 2147483647 w 1649"/>
              <a:gd name="T3" fmla="*/ 2147483647 h 1692"/>
              <a:gd name="T4" fmla="*/ 2147483647 w 1649"/>
              <a:gd name="T5" fmla="*/ 2147483647 h 1692"/>
              <a:gd name="T6" fmla="*/ 2147483647 w 1649"/>
              <a:gd name="T7" fmla="*/ 2147483647 h 1692"/>
              <a:gd name="T8" fmla="*/ 2147483647 w 1649"/>
              <a:gd name="T9" fmla="*/ 2147483647 h 1692"/>
              <a:gd name="T10" fmla="*/ 2147483647 w 1649"/>
              <a:gd name="T11" fmla="*/ 2147483647 h 1692"/>
              <a:gd name="T12" fmla="*/ 2147483647 w 1649"/>
              <a:gd name="T13" fmla="*/ 2147483647 h 1692"/>
              <a:gd name="T14" fmla="*/ 2147483647 w 1649"/>
              <a:gd name="T15" fmla="*/ 2147483647 h 1692"/>
              <a:gd name="T16" fmla="*/ 2147483647 w 1649"/>
              <a:gd name="T17" fmla="*/ 2147483647 h 1692"/>
              <a:gd name="T18" fmla="*/ 2147483647 w 1649"/>
              <a:gd name="T19" fmla="*/ 2147483647 h 1692"/>
              <a:gd name="T20" fmla="*/ 2147483647 w 1649"/>
              <a:gd name="T21" fmla="*/ 2147483647 h 1692"/>
              <a:gd name="T22" fmla="*/ 2147483647 w 1649"/>
              <a:gd name="T23" fmla="*/ 2147483647 h 1692"/>
              <a:gd name="T24" fmla="*/ 2147483647 w 1649"/>
              <a:gd name="T25" fmla="*/ 2147483647 h 1692"/>
              <a:gd name="T26" fmla="*/ 2147483647 w 1649"/>
              <a:gd name="T27" fmla="*/ 2147483647 h 1692"/>
              <a:gd name="T28" fmla="*/ 2147483647 w 1649"/>
              <a:gd name="T29" fmla="*/ 2147483647 h 1692"/>
              <a:gd name="T30" fmla="*/ 0 w 1649"/>
              <a:gd name="T31" fmla="*/ 0 h 169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49"/>
              <a:gd name="T49" fmla="*/ 0 h 1692"/>
              <a:gd name="T50" fmla="*/ 1649 w 1649"/>
              <a:gd name="T51" fmla="*/ 1692 h 169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49" h="1692">
                <a:moveTo>
                  <a:pt x="1648" y="1691"/>
                </a:moveTo>
                <a:lnTo>
                  <a:pt x="1583" y="1545"/>
                </a:lnTo>
                <a:lnTo>
                  <a:pt x="1511" y="1403"/>
                </a:lnTo>
                <a:lnTo>
                  <a:pt x="1432" y="1264"/>
                </a:lnTo>
                <a:lnTo>
                  <a:pt x="1345" y="1130"/>
                </a:lnTo>
                <a:lnTo>
                  <a:pt x="1251" y="999"/>
                </a:lnTo>
                <a:lnTo>
                  <a:pt x="1151" y="874"/>
                </a:lnTo>
                <a:lnTo>
                  <a:pt x="1045" y="753"/>
                </a:lnTo>
                <a:lnTo>
                  <a:pt x="932" y="638"/>
                </a:lnTo>
                <a:lnTo>
                  <a:pt x="814" y="528"/>
                </a:lnTo>
                <a:lnTo>
                  <a:pt x="690" y="424"/>
                </a:lnTo>
                <a:lnTo>
                  <a:pt x="561" y="326"/>
                </a:lnTo>
                <a:lnTo>
                  <a:pt x="428" y="235"/>
                </a:lnTo>
                <a:lnTo>
                  <a:pt x="289" y="150"/>
                </a:lnTo>
                <a:lnTo>
                  <a:pt x="147" y="72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0547" name="Freeform 32"/>
          <p:cNvSpPr>
            <a:spLocks/>
          </p:cNvSpPr>
          <p:nvPr/>
        </p:nvSpPr>
        <p:spPr bwMode="auto">
          <a:xfrm>
            <a:off x="808038" y="4540250"/>
            <a:ext cx="542925" cy="561975"/>
          </a:xfrm>
          <a:custGeom>
            <a:avLst/>
            <a:gdLst>
              <a:gd name="T0" fmla="*/ 2147483647 w 1661"/>
              <a:gd name="T1" fmla="*/ 0 h 1719"/>
              <a:gd name="T2" fmla="*/ 2147483647 w 1661"/>
              <a:gd name="T3" fmla="*/ 2147483647 h 1719"/>
              <a:gd name="T4" fmla="*/ 2147483647 w 1661"/>
              <a:gd name="T5" fmla="*/ 2147483647 h 1719"/>
              <a:gd name="T6" fmla="*/ 2147483647 w 1661"/>
              <a:gd name="T7" fmla="*/ 2147483647 h 1719"/>
              <a:gd name="T8" fmla="*/ 2147483647 w 1661"/>
              <a:gd name="T9" fmla="*/ 2147483647 h 1719"/>
              <a:gd name="T10" fmla="*/ 2147483647 w 1661"/>
              <a:gd name="T11" fmla="*/ 2147483647 h 1719"/>
              <a:gd name="T12" fmla="*/ 2147483647 w 1661"/>
              <a:gd name="T13" fmla="*/ 2147483647 h 1719"/>
              <a:gd name="T14" fmla="*/ 2147483647 w 1661"/>
              <a:gd name="T15" fmla="*/ 2147483647 h 1719"/>
              <a:gd name="T16" fmla="*/ 2147483647 w 1661"/>
              <a:gd name="T17" fmla="*/ 2147483647 h 1719"/>
              <a:gd name="T18" fmla="*/ 2147483647 w 1661"/>
              <a:gd name="T19" fmla="*/ 2147483647 h 1719"/>
              <a:gd name="T20" fmla="*/ 2147483647 w 1661"/>
              <a:gd name="T21" fmla="*/ 2147483647 h 1719"/>
              <a:gd name="T22" fmla="*/ 2147483647 w 1661"/>
              <a:gd name="T23" fmla="*/ 2147483647 h 1719"/>
              <a:gd name="T24" fmla="*/ 2147483647 w 1661"/>
              <a:gd name="T25" fmla="*/ 2147483647 h 1719"/>
              <a:gd name="T26" fmla="*/ 2147483647 w 1661"/>
              <a:gd name="T27" fmla="*/ 2147483647 h 1719"/>
              <a:gd name="T28" fmla="*/ 2147483647 w 1661"/>
              <a:gd name="T29" fmla="*/ 2147483647 h 1719"/>
              <a:gd name="T30" fmla="*/ 0 w 1661"/>
              <a:gd name="T31" fmla="*/ 2147483647 h 171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61"/>
              <a:gd name="T49" fmla="*/ 0 h 1719"/>
              <a:gd name="T50" fmla="*/ 1661 w 1661"/>
              <a:gd name="T51" fmla="*/ 1719 h 171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61" h="1719">
                <a:moveTo>
                  <a:pt x="1660" y="0"/>
                </a:moveTo>
                <a:lnTo>
                  <a:pt x="1512" y="72"/>
                </a:lnTo>
                <a:lnTo>
                  <a:pt x="1367" y="152"/>
                </a:lnTo>
                <a:lnTo>
                  <a:pt x="1227" y="238"/>
                </a:lnTo>
                <a:lnTo>
                  <a:pt x="1092" y="331"/>
                </a:lnTo>
                <a:lnTo>
                  <a:pt x="962" y="430"/>
                </a:lnTo>
                <a:lnTo>
                  <a:pt x="837" y="536"/>
                </a:lnTo>
                <a:lnTo>
                  <a:pt x="717" y="648"/>
                </a:lnTo>
                <a:lnTo>
                  <a:pt x="604" y="765"/>
                </a:lnTo>
                <a:lnTo>
                  <a:pt x="497" y="888"/>
                </a:lnTo>
                <a:lnTo>
                  <a:pt x="396" y="1015"/>
                </a:lnTo>
                <a:lnTo>
                  <a:pt x="303" y="1148"/>
                </a:lnTo>
                <a:lnTo>
                  <a:pt x="216" y="1285"/>
                </a:lnTo>
                <a:lnTo>
                  <a:pt x="137" y="1426"/>
                </a:lnTo>
                <a:lnTo>
                  <a:pt x="65" y="1570"/>
                </a:lnTo>
                <a:lnTo>
                  <a:pt x="0" y="1718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>
              <a:solidFill>
                <a:srgbClr val="0000FF"/>
              </a:solidFill>
            </a:endParaRPr>
          </a:p>
        </p:txBody>
      </p:sp>
      <p:sp>
        <p:nvSpPr>
          <p:cNvPr id="150548" name="Freeform 33"/>
          <p:cNvSpPr>
            <a:spLocks/>
          </p:cNvSpPr>
          <p:nvPr/>
        </p:nvSpPr>
        <p:spPr bwMode="auto">
          <a:xfrm>
            <a:off x="2363788" y="5803900"/>
            <a:ext cx="466725" cy="566738"/>
          </a:xfrm>
          <a:custGeom>
            <a:avLst/>
            <a:gdLst>
              <a:gd name="T0" fmla="*/ 0 w 1427"/>
              <a:gd name="T1" fmla="*/ 2147483647 h 1737"/>
              <a:gd name="T2" fmla="*/ 2147483647 w 1427"/>
              <a:gd name="T3" fmla="*/ 2147483647 h 1737"/>
              <a:gd name="T4" fmla="*/ 2147483647 w 1427"/>
              <a:gd name="T5" fmla="*/ 2147483647 h 1737"/>
              <a:gd name="T6" fmla="*/ 2147483647 w 1427"/>
              <a:gd name="T7" fmla="*/ 2147483647 h 1737"/>
              <a:gd name="T8" fmla="*/ 2147483647 w 1427"/>
              <a:gd name="T9" fmla="*/ 2147483647 h 1737"/>
              <a:gd name="T10" fmla="*/ 2147483647 w 1427"/>
              <a:gd name="T11" fmla="*/ 2147483647 h 1737"/>
              <a:gd name="T12" fmla="*/ 2147483647 w 1427"/>
              <a:gd name="T13" fmla="*/ 2147483647 h 1737"/>
              <a:gd name="T14" fmla="*/ 2147483647 w 1427"/>
              <a:gd name="T15" fmla="*/ 2147483647 h 1737"/>
              <a:gd name="T16" fmla="*/ 2147483647 w 1427"/>
              <a:gd name="T17" fmla="*/ 2147483647 h 1737"/>
              <a:gd name="T18" fmla="*/ 2147483647 w 1427"/>
              <a:gd name="T19" fmla="*/ 2147483647 h 1737"/>
              <a:gd name="T20" fmla="*/ 2147483647 w 1427"/>
              <a:gd name="T21" fmla="*/ 2147483647 h 1737"/>
              <a:gd name="T22" fmla="*/ 2147483647 w 1427"/>
              <a:gd name="T23" fmla="*/ 2147483647 h 1737"/>
              <a:gd name="T24" fmla="*/ 2147483647 w 1427"/>
              <a:gd name="T25" fmla="*/ 2147483647 h 1737"/>
              <a:gd name="T26" fmla="*/ 2147483647 w 1427"/>
              <a:gd name="T27" fmla="*/ 2147483647 h 1737"/>
              <a:gd name="T28" fmla="*/ 2147483647 w 1427"/>
              <a:gd name="T29" fmla="*/ 2147483647 h 1737"/>
              <a:gd name="T30" fmla="*/ 2147483647 w 1427"/>
              <a:gd name="T31" fmla="*/ 0 h 173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427"/>
              <a:gd name="T49" fmla="*/ 0 h 1737"/>
              <a:gd name="T50" fmla="*/ 1427 w 1427"/>
              <a:gd name="T51" fmla="*/ 1737 h 173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427" h="1737">
                <a:moveTo>
                  <a:pt x="0" y="1736"/>
                </a:moveTo>
                <a:lnTo>
                  <a:pt x="132" y="1655"/>
                </a:lnTo>
                <a:lnTo>
                  <a:pt x="259" y="1568"/>
                </a:lnTo>
                <a:lnTo>
                  <a:pt x="382" y="1475"/>
                </a:lnTo>
                <a:lnTo>
                  <a:pt x="501" y="1377"/>
                </a:lnTo>
                <a:lnTo>
                  <a:pt x="614" y="1273"/>
                </a:lnTo>
                <a:lnTo>
                  <a:pt x="722" y="1164"/>
                </a:lnTo>
                <a:lnTo>
                  <a:pt x="825" y="1050"/>
                </a:lnTo>
                <a:lnTo>
                  <a:pt x="922" y="932"/>
                </a:lnTo>
                <a:lnTo>
                  <a:pt x="1013" y="810"/>
                </a:lnTo>
                <a:lnTo>
                  <a:pt x="1098" y="683"/>
                </a:lnTo>
                <a:lnTo>
                  <a:pt x="1177" y="553"/>
                </a:lnTo>
                <a:lnTo>
                  <a:pt x="1249" y="419"/>
                </a:lnTo>
                <a:lnTo>
                  <a:pt x="1315" y="282"/>
                </a:lnTo>
                <a:lnTo>
                  <a:pt x="1374" y="142"/>
                </a:lnTo>
                <a:lnTo>
                  <a:pt x="1426" y="0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0549" name="Text Box 34"/>
          <p:cNvSpPr txBox="1">
            <a:spLocks noChangeArrowheads="1"/>
          </p:cNvSpPr>
          <p:nvPr/>
        </p:nvSpPr>
        <p:spPr bwMode="auto">
          <a:xfrm>
            <a:off x="842963" y="5345113"/>
            <a:ext cx="3095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FreeSerif" charset="0"/>
              </a:rPr>
              <a:t>a</a:t>
            </a:r>
          </a:p>
        </p:txBody>
      </p:sp>
      <p:sp>
        <p:nvSpPr>
          <p:cNvPr id="150550" name="Text Box 35"/>
          <p:cNvSpPr txBox="1">
            <a:spLocks noChangeArrowheads="1"/>
          </p:cNvSpPr>
          <p:nvPr/>
        </p:nvSpPr>
        <p:spPr bwMode="auto">
          <a:xfrm>
            <a:off x="2611438" y="5337175"/>
            <a:ext cx="1809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 dirty="0">
                <a:latin typeface="FreeSerif" charset="0"/>
              </a:rPr>
              <a:t>b</a:t>
            </a:r>
          </a:p>
        </p:txBody>
      </p:sp>
      <p:sp>
        <p:nvSpPr>
          <p:cNvPr id="150551" name="Text Box 36"/>
          <p:cNvSpPr txBox="1">
            <a:spLocks noChangeArrowheads="1"/>
          </p:cNvSpPr>
          <p:nvPr/>
        </p:nvSpPr>
        <p:spPr bwMode="auto">
          <a:xfrm>
            <a:off x="1738313" y="6173788"/>
            <a:ext cx="155575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FreeSerif" charset="0"/>
              </a:rPr>
              <a:t>d</a:t>
            </a:r>
          </a:p>
        </p:txBody>
      </p:sp>
      <p:sp>
        <p:nvSpPr>
          <p:cNvPr id="150554" name="Freeform 39"/>
          <p:cNvSpPr>
            <a:spLocks/>
          </p:cNvSpPr>
          <p:nvPr/>
        </p:nvSpPr>
        <p:spPr bwMode="auto">
          <a:xfrm>
            <a:off x="1408113" y="6419850"/>
            <a:ext cx="863600" cy="103188"/>
          </a:xfrm>
          <a:custGeom>
            <a:avLst/>
            <a:gdLst>
              <a:gd name="T0" fmla="*/ 0 w 2646"/>
              <a:gd name="T1" fmla="*/ 2147483647 h 312"/>
              <a:gd name="T2" fmla="*/ 2147483647 w 2646"/>
              <a:gd name="T3" fmla="*/ 2147483647 h 312"/>
              <a:gd name="T4" fmla="*/ 2147483647 w 2646"/>
              <a:gd name="T5" fmla="*/ 2147483647 h 312"/>
              <a:gd name="T6" fmla="*/ 2147483647 w 2646"/>
              <a:gd name="T7" fmla="*/ 2147483647 h 312"/>
              <a:gd name="T8" fmla="*/ 2147483647 w 2646"/>
              <a:gd name="T9" fmla="*/ 2147483647 h 312"/>
              <a:gd name="T10" fmla="*/ 2147483647 w 2646"/>
              <a:gd name="T11" fmla="*/ 2147483647 h 312"/>
              <a:gd name="T12" fmla="*/ 2147483647 w 2646"/>
              <a:gd name="T13" fmla="*/ 2147483647 h 312"/>
              <a:gd name="T14" fmla="*/ 2147483647 w 2646"/>
              <a:gd name="T15" fmla="*/ 2147483647 h 312"/>
              <a:gd name="T16" fmla="*/ 2147483647 w 2646"/>
              <a:gd name="T17" fmla="*/ 2147483647 h 312"/>
              <a:gd name="T18" fmla="*/ 2147483647 w 2646"/>
              <a:gd name="T19" fmla="*/ 2147483647 h 312"/>
              <a:gd name="T20" fmla="*/ 2147483647 w 2646"/>
              <a:gd name="T21" fmla="*/ 2147483647 h 312"/>
              <a:gd name="T22" fmla="*/ 2147483647 w 2646"/>
              <a:gd name="T23" fmla="*/ 2147483647 h 312"/>
              <a:gd name="T24" fmla="*/ 2147483647 w 2646"/>
              <a:gd name="T25" fmla="*/ 2147483647 h 312"/>
              <a:gd name="T26" fmla="*/ 2147483647 w 2646"/>
              <a:gd name="T27" fmla="*/ 2147483647 h 312"/>
              <a:gd name="T28" fmla="*/ 2147483647 w 2646"/>
              <a:gd name="T29" fmla="*/ 2147483647 h 312"/>
              <a:gd name="T30" fmla="*/ 2147483647 w 2646"/>
              <a:gd name="T31" fmla="*/ 0 h 31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46"/>
              <a:gd name="T49" fmla="*/ 0 h 312"/>
              <a:gd name="T50" fmla="*/ 2646 w 2646"/>
              <a:gd name="T51" fmla="*/ 312 h 31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46" h="312">
                <a:moveTo>
                  <a:pt x="0" y="81"/>
                </a:moveTo>
                <a:lnTo>
                  <a:pt x="170" y="142"/>
                </a:lnTo>
                <a:lnTo>
                  <a:pt x="343" y="194"/>
                </a:lnTo>
                <a:lnTo>
                  <a:pt x="520" y="237"/>
                </a:lnTo>
                <a:lnTo>
                  <a:pt x="698" y="270"/>
                </a:lnTo>
                <a:lnTo>
                  <a:pt x="878" y="293"/>
                </a:lnTo>
                <a:lnTo>
                  <a:pt x="1059" y="307"/>
                </a:lnTo>
                <a:lnTo>
                  <a:pt x="1240" y="311"/>
                </a:lnTo>
                <a:lnTo>
                  <a:pt x="1422" y="305"/>
                </a:lnTo>
                <a:lnTo>
                  <a:pt x="1603" y="290"/>
                </a:lnTo>
                <a:lnTo>
                  <a:pt x="1782" y="265"/>
                </a:lnTo>
                <a:lnTo>
                  <a:pt x="1960" y="231"/>
                </a:lnTo>
                <a:lnTo>
                  <a:pt x="2136" y="187"/>
                </a:lnTo>
                <a:lnTo>
                  <a:pt x="2309" y="134"/>
                </a:lnTo>
                <a:lnTo>
                  <a:pt x="2479" y="71"/>
                </a:lnTo>
                <a:lnTo>
                  <a:pt x="2645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0555" name="Freeform 40"/>
          <p:cNvSpPr>
            <a:spLocks/>
          </p:cNvSpPr>
          <p:nvPr/>
        </p:nvSpPr>
        <p:spPr bwMode="auto">
          <a:xfrm>
            <a:off x="839788" y="5929313"/>
            <a:ext cx="573087" cy="517525"/>
          </a:xfrm>
          <a:custGeom>
            <a:avLst/>
            <a:gdLst>
              <a:gd name="T0" fmla="*/ 0 w 1754"/>
              <a:gd name="T1" fmla="*/ 0 h 1586"/>
              <a:gd name="T2" fmla="*/ 2147483647 w 1754"/>
              <a:gd name="T3" fmla="*/ 2147483647 h 1586"/>
              <a:gd name="T4" fmla="*/ 2147483647 w 1754"/>
              <a:gd name="T5" fmla="*/ 2147483647 h 1586"/>
              <a:gd name="T6" fmla="*/ 2147483647 w 1754"/>
              <a:gd name="T7" fmla="*/ 2147483647 h 1586"/>
              <a:gd name="T8" fmla="*/ 2147483647 w 1754"/>
              <a:gd name="T9" fmla="*/ 2147483647 h 1586"/>
              <a:gd name="T10" fmla="*/ 2147483647 w 1754"/>
              <a:gd name="T11" fmla="*/ 2147483647 h 1586"/>
              <a:gd name="T12" fmla="*/ 2147483647 w 1754"/>
              <a:gd name="T13" fmla="*/ 2147483647 h 1586"/>
              <a:gd name="T14" fmla="*/ 2147483647 w 1754"/>
              <a:gd name="T15" fmla="*/ 2147483647 h 1586"/>
              <a:gd name="T16" fmla="*/ 2147483647 w 1754"/>
              <a:gd name="T17" fmla="*/ 2147483647 h 1586"/>
              <a:gd name="T18" fmla="*/ 2147483647 w 1754"/>
              <a:gd name="T19" fmla="*/ 2147483647 h 1586"/>
              <a:gd name="T20" fmla="*/ 2147483647 w 1754"/>
              <a:gd name="T21" fmla="*/ 2147483647 h 1586"/>
              <a:gd name="T22" fmla="*/ 2147483647 w 1754"/>
              <a:gd name="T23" fmla="*/ 2147483647 h 1586"/>
              <a:gd name="T24" fmla="*/ 2147483647 w 1754"/>
              <a:gd name="T25" fmla="*/ 2147483647 h 1586"/>
              <a:gd name="T26" fmla="*/ 2147483647 w 1754"/>
              <a:gd name="T27" fmla="*/ 2147483647 h 1586"/>
              <a:gd name="T28" fmla="*/ 2147483647 w 1754"/>
              <a:gd name="T29" fmla="*/ 2147483647 h 1586"/>
              <a:gd name="T30" fmla="*/ 2147483647 w 1754"/>
              <a:gd name="T31" fmla="*/ 2147483647 h 158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754"/>
              <a:gd name="T49" fmla="*/ 0 h 1586"/>
              <a:gd name="T50" fmla="*/ 1754 w 1754"/>
              <a:gd name="T51" fmla="*/ 1586 h 158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754" h="1586">
                <a:moveTo>
                  <a:pt x="0" y="0"/>
                </a:moveTo>
                <a:lnTo>
                  <a:pt x="75" y="141"/>
                </a:lnTo>
                <a:lnTo>
                  <a:pt x="156" y="278"/>
                </a:lnTo>
                <a:lnTo>
                  <a:pt x="244" y="412"/>
                </a:lnTo>
                <a:lnTo>
                  <a:pt x="339" y="540"/>
                </a:lnTo>
                <a:lnTo>
                  <a:pt x="441" y="665"/>
                </a:lnTo>
                <a:lnTo>
                  <a:pt x="549" y="784"/>
                </a:lnTo>
                <a:lnTo>
                  <a:pt x="663" y="897"/>
                </a:lnTo>
                <a:lnTo>
                  <a:pt x="782" y="1006"/>
                </a:lnTo>
                <a:lnTo>
                  <a:pt x="907" y="1108"/>
                </a:lnTo>
                <a:lnTo>
                  <a:pt x="1037" y="1204"/>
                </a:lnTo>
                <a:lnTo>
                  <a:pt x="1172" y="1294"/>
                </a:lnTo>
                <a:lnTo>
                  <a:pt x="1312" y="1377"/>
                </a:lnTo>
                <a:lnTo>
                  <a:pt x="1455" y="1453"/>
                </a:lnTo>
                <a:lnTo>
                  <a:pt x="1602" y="1522"/>
                </a:lnTo>
                <a:lnTo>
                  <a:pt x="1753" y="1585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0556" name="Freeform 41"/>
          <p:cNvSpPr>
            <a:spLocks/>
          </p:cNvSpPr>
          <p:nvPr/>
        </p:nvSpPr>
        <p:spPr bwMode="auto">
          <a:xfrm>
            <a:off x="736600" y="5153025"/>
            <a:ext cx="73025" cy="754063"/>
          </a:xfrm>
          <a:custGeom>
            <a:avLst/>
            <a:gdLst>
              <a:gd name="T0" fmla="*/ 2147483647 w 226"/>
              <a:gd name="T1" fmla="*/ 0 h 2308"/>
              <a:gd name="T2" fmla="*/ 2147483647 w 226"/>
              <a:gd name="T3" fmla="*/ 2147483647 h 2308"/>
              <a:gd name="T4" fmla="*/ 2147483647 w 226"/>
              <a:gd name="T5" fmla="*/ 2147483647 h 2308"/>
              <a:gd name="T6" fmla="*/ 2147483647 w 226"/>
              <a:gd name="T7" fmla="*/ 2147483647 h 2308"/>
              <a:gd name="T8" fmla="*/ 2147483647 w 226"/>
              <a:gd name="T9" fmla="*/ 2147483647 h 2308"/>
              <a:gd name="T10" fmla="*/ 2147483647 w 226"/>
              <a:gd name="T11" fmla="*/ 2147483647 h 2308"/>
              <a:gd name="T12" fmla="*/ 2147483647 w 226"/>
              <a:gd name="T13" fmla="*/ 2147483647 h 2308"/>
              <a:gd name="T14" fmla="*/ 0 w 226"/>
              <a:gd name="T15" fmla="*/ 2147483647 h 2308"/>
              <a:gd name="T16" fmla="*/ 0 w 226"/>
              <a:gd name="T17" fmla="*/ 2147483647 h 2308"/>
              <a:gd name="T18" fmla="*/ 2147483647 w 226"/>
              <a:gd name="T19" fmla="*/ 2147483647 h 2308"/>
              <a:gd name="T20" fmla="*/ 2147483647 w 226"/>
              <a:gd name="T21" fmla="*/ 2147483647 h 2308"/>
              <a:gd name="T22" fmla="*/ 2147483647 w 226"/>
              <a:gd name="T23" fmla="*/ 2147483647 h 2308"/>
              <a:gd name="T24" fmla="*/ 2147483647 w 226"/>
              <a:gd name="T25" fmla="*/ 2147483647 h 2308"/>
              <a:gd name="T26" fmla="*/ 2147483647 w 226"/>
              <a:gd name="T27" fmla="*/ 2147483647 h 2308"/>
              <a:gd name="T28" fmla="*/ 2147483647 w 226"/>
              <a:gd name="T29" fmla="*/ 2147483647 h 2308"/>
              <a:gd name="T30" fmla="*/ 2147483647 w 226"/>
              <a:gd name="T31" fmla="*/ 2147483647 h 230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26"/>
              <a:gd name="T49" fmla="*/ 0 h 2308"/>
              <a:gd name="T50" fmla="*/ 226 w 226"/>
              <a:gd name="T51" fmla="*/ 2308 h 230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26" h="2308">
                <a:moveTo>
                  <a:pt x="225" y="0"/>
                </a:moveTo>
                <a:lnTo>
                  <a:pt x="170" y="148"/>
                </a:lnTo>
                <a:lnTo>
                  <a:pt x="122" y="299"/>
                </a:lnTo>
                <a:lnTo>
                  <a:pt x="82" y="451"/>
                </a:lnTo>
                <a:lnTo>
                  <a:pt x="49" y="605"/>
                </a:lnTo>
                <a:lnTo>
                  <a:pt x="25" y="761"/>
                </a:lnTo>
                <a:lnTo>
                  <a:pt x="9" y="917"/>
                </a:lnTo>
                <a:lnTo>
                  <a:pt x="0" y="1075"/>
                </a:lnTo>
                <a:lnTo>
                  <a:pt x="0" y="1232"/>
                </a:lnTo>
                <a:lnTo>
                  <a:pt x="8" y="1389"/>
                </a:lnTo>
                <a:lnTo>
                  <a:pt x="23" y="1546"/>
                </a:lnTo>
                <a:lnTo>
                  <a:pt x="47" y="1701"/>
                </a:lnTo>
                <a:lnTo>
                  <a:pt x="79" y="1856"/>
                </a:lnTo>
                <a:lnTo>
                  <a:pt x="118" y="2008"/>
                </a:lnTo>
                <a:lnTo>
                  <a:pt x="166" y="2159"/>
                </a:lnTo>
                <a:lnTo>
                  <a:pt x="221" y="2307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0557" name="Text Box 42"/>
          <p:cNvSpPr txBox="1">
            <a:spLocks noChangeArrowheads="1"/>
          </p:cNvSpPr>
          <p:nvPr/>
        </p:nvSpPr>
        <p:spPr bwMode="auto">
          <a:xfrm>
            <a:off x="1673225" y="4446588"/>
            <a:ext cx="2603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FreeSerif" charset="0"/>
              </a:rPr>
              <a:t>c</a:t>
            </a:r>
          </a:p>
        </p:txBody>
      </p:sp>
      <p:sp>
        <p:nvSpPr>
          <p:cNvPr id="150558" name="Text Box 43"/>
          <p:cNvSpPr txBox="1">
            <a:spLocks noChangeArrowheads="1"/>
          </p:cNvSpPr>
          <p:nvPr/>
        </p:nvSpPr>
        <p:spPr bwMode="auto">
          <a:xfrm>
            <a:off x="1743075" y="2887663"/>
            <a:ext cx="204788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solidFill>
                  <a:srgbClr val="FF0000"/>
                </a:solidFill>
                <a:latin typeface="FreeSerif" charset="0"/>
              </a:rPr>
              <a:t>P</a:t>
            </a:r>
          </a:p>
        </p:txBody>
      </p:sp>
      <p:sp>
        <p:nvSpPr>
          <p:cNvPr id="150559" name="Text Box 44"/>
          <p:cNvSpPr txBox="1">
            <a:spLocks noChangeArrowheads="1"/>
          </p:cNvSpPr>
          <p:nvPr/>
        </p:nvSpPr>
        <p:spPr bwMode="auto">
          <a:xfrm>
            <a:off x="1685925" y="5332413"/>
            <a:ext cx="268288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 dirty="0">
                <a:solidFill>
                  <a:srgbClr val="0000FF"/>
                </a:solidFill>
                <a:latin typeface="FreeSerif" charset="0"/>
              </a:rPr>
              <a:t>Q</a:t>
            </a:r>
          </a:p>
        </p:txBody>
      </p:sp>
      <p:sp>
        <p:nvSpPr>
          <p:cNvPr id="150564" name="Text Box 36"/>
          <p:cNvSpPr txBox="1">
            <a:spLocks noChangeArrowheads="1"/>
          </p:cNvSpPr>
          <p:nvPr/>
        </p:nvSpPr>
        <p:spPr bwMode="auto">
          <a:xfrm>
            <a:off x="1792288" y="3652838"/>
            <a:ext cx="1555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FreeSerif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1109279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52" name="Freeform 37"/>
          <p:cNvSpPr>
            <a:spLocks/>
          </p:cNvSpPr>
          <p:nvPr/>
        </p:nvSpPr>
        <p:spPr bwMode="auto">
          <a:xfrm>
            <a:off x="1363663" y="4443413"/>
            <a:ext cx="850900" cy="98425"/>
          </a:xfrm>
          <a:custGeom>
            <a:avLst/>
            <a:gdLst>
              <a:gd name="T0" fmla="*/ 2147483647 w 2604"/>
              <a:gd name="T1" fmla="*/ 2147483647 h 305"/>
              <a:gd name="T2" fmla="*/ 2147483647 w 2604"/>
              <a:gd name="T3" fmla="*/ 2147483647 h 305"/>
              <a:gd name="T4" fmla="*/ 2147483647 w 2604"/>
              <a:gd name="T5" fmla="*/ 2147483647 h 305"/>
              <a:gd name="T6" fmla="*/ 2147483647 w 2604"/>
              <a:gd name="T7" fmla="*/ 2147483647 h 305"/>
              <a:gd name="T8" fmla="*/ 2147483647 w 2604"/>
              <a:gd name="T9" fmla="*/ 2147483647 h 305"/>
              <a:gd name="T10" fmla="*/ 2147483647 w 2604"/>
              <a:gd name="T11" fmla="*/ 2147483647 h 305"/>
              <a:gd name="T12" fmla="*/ 2147483647 w 2604"/>
              <a:gd name="T13" fmla="*/ 2147483647 h 305"/>
              <a:gd name="T14" fmla="*/ 2147483647 w 2604"/>
              <a:gd name="T15" fmla="*/ 0 h 305"/>
              <a:gd name="T16" fmla="*/ 2147483647 w 2604"/>
              <a:gd name="T17" fmla="*/ 2147483647 h 305"/>
              <a:gd name="T18" fmla="*/ 2147483647 w 2604"/>
              <a:gd name="T19" fmla="*/ 2147483647 h 305"/>
              <a:gd name="T20" fmla="*/ 2147483647 w 2604"/>
              <a:gd name="T21" fmla="*/ 2147483647 h 305"/>
              <a:gd name="T22" fmla="*/ 2147483647 w 2604"/>
              <a:gd name="T23" fmla="*/ 2147483647 h 305"/>
              <a:gd name="T24" fmla="*/ 2147483647 w 2604"/>
              <a:gd name="T25" fmla="*/ 2147483647 h 305"/>
              <a:gd name="T26" fmla="*/ 2147483647 w 2604"/>
              <a:gd name="T27" fmla="*/ 2147483647 h 305"/>
              <a:gd name="T28" fmla="*/ 2147483647 w 2604"/>
              <a:gd name="T29" fmla="*/ 2147483647 h 305"/>
              <a:gd name="T30" fmla="*/ 0 w 2604"/>
              <a:gd name="T31" fmla="*/ 2147483647 h 30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04"/>
              <a:gd name="T49" fmla="*/ 0 h 305"/>
              <a:gd name="T50" fmla="*/ 2604 w 2604"/>
              <a:gd name="T51" fmla="*/ 305 h 305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04" h="305">
                <a:moveTo>
                  <a:pt x="2603" y="219"/>
                </a:moveTo>
                <a:lnTo>
                  <a:pt x="2435" y="160"/>
                </a:lnTo>
                <a:lnTo>
                  <a:pt x="2264" y="111"/>
                </a:lnTo>
                <a:lnTo>
                  <a:pt x="2090" y="70"/>
                </a:lnTo>
                <a:lnTo>
                  <a:pt x="1915" y="39"/>
                </a:lnTo>
                <a:lnTo>
                  <a:pt x="1738" y="16"/>
                </a:lnTo>
                <a:lnTo>
                  <a:pt x="1560" y="4"/>
                </a:lnTo>
                <a:lnTo>
                  <a:pt x="1382" y="0"/>
                </a:lnTo>
                <a:lnTo>
                  <a:pt x="1203" y="6"/>
                </a:lnTo>
                <a:lnTo>
                  <a:pt x="1025" y="21"/>
                </a:lnTo>
                <a:lnTo>
                  <a:pt x="849" y="46"/>
                </a:lnTo>
                <a:lnTo>
                  <a:pt x="674" y="79"/>
                </a:lnTo>
                <a:lnTo>
                  <a:pt x="501" y="122"/>
                </a:lnTo>
                <a:lnTo>
                  <a:pt x="330" y="174"/>
                </a:lnTo>
                <a:lnTo>
                  <a:pt x="163" y="235"/>
                </a:lnTo>
                <a:lnTo>
                  <a:pt x="0" y="304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0553" name="Freeform 38"/>
          <p:cNvSpPr>
            <a:spLocks/>
          </p:cNvSpPr>
          <p:nvPr/>
        </p:nvSpPr>
        <p:spPr bwMode="auto">
          <a:xfrm>
            <a:off x="2797175" y="5073650"/>
            <a:ext cx="85725" cy="722313"/>
          </a:xfrm>
          <a:custGeom>
            <a:avLst/>
            <a:gdLst>
              <a:gd name="T0" fmla="*/ 2147483647 w 266"/>
              <a:gd name="T1" fmla="*/ 2147483647 h 2212"/>
              <a:gd name="T2" fmla="*/ 2147483647 w 266"/>
              <a:gd name="T3" fmla="*/ 2147483647 h 2212"/>
              <a:gd name="T4" fmla="*/ 2147483647 w 266"/>
              <a:gd name="T5" fmla="*/ 2147483647 h 2212"/>
              <a:gd name="T6" fmla="*/ 2147483647 w 266"/>
              <a:gd name="T7" fmla="*/ 2147483647 h 2212"/>
              <a:gd name="T8" fmla="*/ 2147483647 w 266"/>
              <a:gd name="T9" fmla="*/ 2147483647 h 2212"/>
              <a:gd name="T10" fmla="*/ 2147483647 w 266"/>
              <a:gd name="T11" fmla="*/ 2147483647 h 2212"/>
              <a:gd name="T12" fmla="*/ 2147483647 w 266"/>
              <a:gd name="T13" fmla="*/ 2147483647 h 2212"/>
              <a:gd name="T14" fmla="*/ 2147483647 w 266"/>
              <a:gd name="T15" fmla="*/ 2147483647 h 2212"/>
              <a:gd name="T16" fmla="*/ 2147483647 w 266"/>
              <a:gd name="T17" fmla="*/ 2147483647 h 2212"/>
              <a:gd name="T18" fmla="*/ 2147483647 w 266"/>
              <a:gd name="T19" fmla="*/ 2147483647 h 2212"/>
              <a:gd name="T20" fmla="*/ 2147483647 w 266"/>
              <a:gd name="T21" fmla="*/ 2147483647 h 2212"/>
              <a:gd name="T22" fmla="*/ 2147483647 w 266"/>
              <a:gd name="T23" fmla="*/ 2147483647 h 2212"/>
              <a:gd name="T24" fmla="*/ 2147483647 w 266"/>
              <a:gd name="T25" fmla="*/ 2147483647 h 2212"/>
              <a:gd name="T26" fmla="*/ 2147483647 w 266"/>
              <a:gd name="T27" fmla="*/ 2147483647 h 2212"/>
              <a:gd name="T28" fmla="*/ 2147483647 w 266"/>
              <a:gd name="T29" fmla="*/ 2147483647 h 2212"/>
              <a:gd name="T30" fmla="*/ 0 w 266"/>
              <a:gd name="T31" fmla="*/ 0 h 221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6"/>
              <a:gd name="T49" fmla="*/ 0 h 2212"/>
              <a:gd name="T50" fmla="*/ 266 w 266"/>
              <a:gd name="T51" fmla="*/ 2212 h 221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6" h="2212">
                <a:moveTo>
                  <a:pt x="113" y="2211"/>
                </a:moveTo>
                <a:lnTo>
                  <a:pt x="157" y="2066"/>
                </a:lnTo>
                <a:lnTo>
                  <a:pt x="193" y="1920"/>
                </a:lnTo>
                <a:lnTo>
                  <a:pt x="222" y="1772"/>
                </a:lnTo>
                <a:lnTo>
                  <a:pt x="244" y="1622"/>
                </a:lnTo>
                <a:lnTo>
                  <a:pt x="258" y="1472"/>
                </a:lnTo>
                <a:lnTo>
                  <a:pt x="265" y="1322"/>
                </a:lnTo>
                <a:lnTo>
                  <a:pt x="265" y="1171"/>
                </a:lnTo>
                <a:lnTo>
                  <a:pt x="257" y="1020"/>
                </a:lnTo>
                <a:lnTo>
                  <a:pt x="242" y="870"/>
                </a:lnTo>
                <a:lnTo>
                  <a:pt x="220" y="721"/>
                </a:lnTo>
                <a:lnTo>
                  <a:pt x="190" y="573"/>
                </a:lnTo>
                <a:lnTo>
                  <a:pt x="153" y="427"/>
                </a:lnTo>
                <a:lnTo>
                  <a:pt x="109" y="282"/>
                </a:lnTo>
                <a:lnTo>
                  <a:pt x="58" y="139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0540" name="Freeform 25"/>
          <p:cNvSpPr>
            <a:spLocks/>
          </p:cNvSpPr>
          <p:nvPr/>
        </p:nvSpPr>
        <p:spPr bwMode="auto">
          <a:xfrm>
            <a:off x="1401763" y="2028825"/>
            <a:ext cx="850900" cy="100013"/>
          </a:xfrm>
          <a:custGeom>
            <a:avLst/>
            <a:gdLst>
              <a:gd name="T0" fmla="*/ 2147483647 w 2604"/>
              <a:gd name="T1" fmla="*/ 2147483647 h 305"/>
              <a:gd name="T2" fmla="*/ 2147483647 w 2604"/>
              <a:gd name="T3" fmla="*/ 2147483647 h 305"/>
              <a:gd name="T4" fmla="*/ 2147483647 w 2604"/>
              <a:gd name="T5" fmla="*/ 2147483647 h 305"/>
              <a:gd name="T6" fmla="*/ 2147483647 w 2604"/>
              <a:gd name="T7" fmla="*/ 2147483647 h 305"/>
              <a:gd name="T8" fmla="*/ 2147483647 w 2604"/>
              <a:gd name="T9" fmla="*/ 2147483647 h 305"/>
              <a:gd name="T10" fmla="*/ 2147483647 w 2604"/>
              <a:gd name="T11" fmla="*/ 2147483647 h 305"/>
              <a:gd name="T12" fmla="*/ 2147483647 w 2604"/>
              <a:gd name="T13" fmla="*/ 2147483647 h 305"/>
              <a:gd name="T14" fmla="*/ 2147483647 w 2604"/>
              <a:gd name="T15" fmla="*/ 0 h 305"/>
              <a:gd name="T16" fmla="*/ 2147483647 w 2604"/>
              <a:gd name="T17" fmla="*/ 2147483647 h 305"/>
              <a:gd name="T18" fmla="*/ 2147483647 w 2604"/>
              <a:gd name="T19" fmla="*/ 2147483647 h 305"/>
              <a:gd name="T20" fmla="*/ 2147483647 w 2604"/>
              <a:gd name="T21" fmla="*/ 2147483647 h 305"/>
              <a:gd name="T22" fmla="*/ 2147483647 w 2604"/>
              <a:gd name="T23" fmla="*/ 2147483647 h 305"/>
              <a:gd name="T24" fmla="*/ 2147483647 w 2604"/>
              <a:gd name="T25" fmla="*/ 2147483647 h 305"/>
              <a:gd name="T26" fmla="*/ 2147483647 w 2604"/>
              <a:gd name="T27" fmla="*/ 2147483647 h 305"/>
              <a:gd name="T28" fmla="*/ 2147483647 w 2604"/>
              <a:gd name="T29" fmla="*/ 2147483647 h 305"/>
              <a:gd name="T30" fmla="*/ 0 w 2604"/>
              <a:gd name="T31" fmla="*/ 2147483647 h 30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04"/>
              <a:gd name="T49" fmla="*/ 0 h 305"/>
              <a:gd name="T50" fmla="*/ 2604 w 2604"/>
              <a:gd name="T51" fmla="*/ 305 h 305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04" h="305">
                <a:moveTo>
                  <a:pt x="2603" y="219"/>
                </a:moveTo>
                <a:lnTo>
                  <a:pt x="2435" y="160"/>
                </a:lnTo>
                <a:lnTo>
                  <a:pt x="2264" y="111"/>
                </a:lnTo>
                <a:lnTo>
                  <a:pt x="2090" y="70"/>
                </a:lnTo>
                <a:lnTo>
                  <a:pt x="1915" y="39"/>
                </a:lnTo>
                <a:lnTo>
                  <a:pt x="1738" y="16"/>
                </a:lnTo>
                <a:lnTo>
                  <a:pt x="1560" y="4"/>
                </a:lnTo>
                <a:lnTo>
                  <a:pt x="1382" y="0"/>
                </a:lnTo>
                <a:lnTo>
                  <a:pt x="1203" y="6"/>
                </a:lnTo>
                <a:lnTo>
                  <a:pt x="1025" y="21"/>
                </a:lnTo>
                <a:lnTo>
                  <a:pt x="849" y="46"/>
                </a:lnTo>
                <a:lnTo>
                  <a:pt x="674" y="79"/>
                </a:lnTo>
                <a:lnTo>
                  <a:pt x="501" y="122"/>
                </a:lnTo>
                <a:lnTo>
                  <a:pt x="330" y="174"/>
                </a:lnTo>
                <a:lnTo>
                  <a:pt x="163" y="235"/>
                </a:lnTo>
                <a:lnTo>
                  <a:pt x="0" y="304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0542" name="Freeform 27"/>
          <p:cNvSpPr>
            <a:spLocks/>
          </p:cNvSpPr>
          <p:nvPr/>
        </p:nvSpPr>
        <p:spPr bwMode="auto">
          <a:xfrm>
            <a:off x="1460500" y="3948113"/>
            <a:ext cx="973138" cy="160337"/>
          </a:xfrm>
          <a:custGeom>
            <a:avLst/>
            <a:gdLst>
              <a:gd name="T0" fmla="*/ 0 w 2983"/>
              <a:gd name="T1" fmla="*/ 2147483647 h 492"/>
              <a:gd name="T2" fmla="*/ 2147483647 w 2983"/>
              <a:gd name="T3" fmla="*/ 2147483647 h 492"/>
              <a:gd name="T4" fmla="*/ 2147483647 w 2983"/>
              <a:gd name="T5" fmla="*/ 2147483647 h 492"/>
              <a:gd name="T6" fmla="*/ 2147483647 w 2983"/>
              <a:gd name="T7" fmla="*/ 2147483647 h 492"/>
              <a:gd name="T8" fmla="*/ 2147483647 w 2983"/>
              <a:gd name="T9" fmla="*/ 2147483647 h 492"/>
              <a:gd name="T10" fmla="*/ 2147483647 w 2983"/>
              <a:gd name="T11" fmla="*/ 2147483647 h 492"/>
              <a:gd name="T12" fmla="*/ 2147483647 w 2983"/>
              <a:gd name="T13" fmla="*/ 2147483647 h 492"/>
              <a:gd name="T14" fmla="*/ 2147483647 w 2983"/>
              <a:gd name="T15" fmla="*/ 2147483647 h 492"/>
              <a:gd name="T16" fmla="*/ 2147483647 w 2983"/>
              <a:gd name="T17" fmla="*/ 2147483647 h 492"/>
              <a:gd name="T18" fmla="*/ 2147483647 w 2983"/>
              <a:gd name="T19" fmla="*/ 2147483647 h 492"/>
              <a:gd name="T20" fmla="*/ 2147483647 w 2983"/>
              <a:gd name="T21" fmla="*/ 2147483647 h 492"/>
              <a:gd name="T22" fmla="*/ 2147483647 w 2983"/>
              <a:gd name="T23" fmla="*/ 2147483647 h 492"/>
              <a:gd name="T24" fmla="*/ 2147483647 w 2983"/>
              <a:gd name="T25" fmla="*/ 2147483647 h 492"/>
              <a:gd name="T26" fmla="*/ 2147483647 w 2983"/>
              <a:gd name="T27" fmla="*/ 2147483647 h 492"/>
              <a:gd name="T28" fmla="*/ 2147483647 w 2983"/>
              <a:gd name="T29" fmla="*/ 2147483647 h 492"/>
              <a:gd name="T30" fmla="*/ 2147483647 w 2983"/>
              <a:gd name="T31" fmla="*/ 2147483647 h 492"/>
              <a:gd name="T32" fmla="*/ 2147483647 w 2983"/>
              <a:gd name="T33" fmla="*/ 2147483647 h 492"/>
              <a:gd name="T34" fmla="*/ 2147483647 w 2983"/>
              <a:gd name="T35" fmla="*/ 2147483647 h 492"/>
              <a:gd name="T36" fmla="*/ 2147483647 w 2983"/>
              <a:gd name="T37" fmla="*/ 0 h 49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983"/>
              <a:gd name="T58" fmla="*/ 0 h 492"/>
              <a:gd name="T59" fmla="*/ 2983 w 2983"/>
              <a:gd name="T60" fmla="*/ 492 h 492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983" h="492">
                <a:moveTo>
                  <a:pt x="0" y="261"/>
                </a:moveTo>
                <a:lnTo>
                  <a:pt x="162" y="319"/>
                </a:lnTo>
                <a:lnTo>
                  <a:pt x="326" y="369"/>
                </a:lnTo>
                <a:lnTo>
                  <a:pt x="494" y="411"/>
                </a:lnTo>
                <a:lnTo>
                  <a:pt x="663" y="444"/>
                </a:lnTo>
                <a:lnTo>
                  <a:pt x="834" y="468"/>
                </a:lnTo>
                <a:lnTo>
                  <a:pt x="1006" y="484"/>
                </a:lnTo>
                <a:lnTo>
                  <a:pt x="1178" y="491"/>
                </a:lnTo>
                <a:lnTo>
                  <a:pt x="1351" y="489"/>
                </a:lnTo>
                <a:lnTo>
                  <a:pt x="1523" y="478"/>
                </a:lnTo>
                <a:lnTo>
                  <a:pt x="1695" y="459"/>
                </a:lnTo>
                <a:lnTo>
                  <a:pt x="1865" y="431"/>
                </a:lnTo>
                <a:lnTo>
                  <a:pt x="2034" y="394"/>
                </a:lnTo>
                <a:lnTo>
                  <a:pt x="2200" y="349"/>
                </a:lnTo>
                <a:lnTo>
                  <a:pt x="2363" y="295"/>
                </a:lnTo>
                <a:lnTo>
                  <a:pt x="2524" y="233"/>
                </a:lnTo>
                <a:lnTo>
                  <a:pt x="2681" y="163"/>
                </a:lnTo>
                <a:lnTo>
                  <a:pt x="2834" y="86"/>
                </a:lnTo>
                <a:lnTo>
                  <a:pt x="2982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0544" name="Freeform 29"/>
          <p:cNvSpPr>
            <a:spLocks/>
          </p:cNvSpPr>
          <p:nvPr/>
        </p:nvSpPr>
        <p:spPr bwMode="auto">
          <a:xfrm>
            <a:off x="749300" y="2733675"/>
            <a:ext cx="73025" cy="752475"/>
          </a:xfrm>
          <a:custGeom>
            <a:avLst/>
            <a:gdLst>
              <a:gd name="T0" fmla="*/ 2147483647 w 226"/>
              <a:gd name="T1" fmla="*/ 0 h 2308"/>
              <a:gd name="T2" fmla="*/ 2147483647 w 226"/>
              <a:gd name="T3" fmla="*/ 2147483647 h 2308"/>
              <a:gd name="T4" fmla="*/ 2147483647 w 226"/>
              <a:gd name="T5" fmla="*/ 2147483647 h 2308"/>
              <a:gd name="T6" fmla="*/ 2147483647 w 226"/>
              <a:gd name="T7" fmla="*/ 2147483647 h 2308"/>
              <a:gd name="T8" fmla="*/ 2147483647 w 226"/>
              <a:gd name="T9" fmla="*/ 2147483647 h 2308"/>
              <a:gd name="T10" fmla="*/ 2147483647 w 226"/>
              <a:gd name="T11" fmla="*/ 2147483647 h 2308"/>
              <a:gd name="T12" fmla="*/ 2147483647 w 226"/>
              <a:gd name="T13" fmla="*/ 2147483647 h 2308"/>
              <a:gd name="T14" fmla="*/ 0 w 226"/>
              <a:gd name="T15" fmla="*/ 2147483647 h 2308"/>
              <a:gd name="T16" fmla="*/ 0 w 226"/>
              <a:gd name="T17" fmla="*/ 2147483647 h 2308"/>
              <a:gd name="T18" fmla="*/ 2147483647 w 226"/>
              <a:gd name="T19" fmla="*/ 2147483647 h 2308"/>
              <a:gd name="T20" fmla="*/ 2147483647 w 226"/>
              <a:gd name="T21" fmla="*/ 2147483647 h 2308"/>
              <a:gd name="T22" fmla="*/ 2147483647 w 226"/>
              <a:gd name="T23" fmla="*/ 2147483647 h 2308"/>
              <a:gd name="T24" fmla="*/ 2147483647 w 226"/>
              <a:gd name="T25" fmla="*/ 2147483647 h 2308"/>
              <a:gd name="T26" fmla="*/ 2147483647 w 226"/>
              <a:gd name="T27" fmla="*/ 2147483647 h 2308"/>
              <a:gd name="T28" fmla="*/ 2147483647 w 226"/>
              <a:gd name="T29" fmla="*/ 2147483647 h 2308"/>
              <a:gd name="T30" fmla="*/ 2147483647 w 226"/>
              <a:gd name="T31" fmla="*/ 2147483647 h 230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26"/>
              <a:gd name="T49" fmla="*/ 0 h 2308"/>
              <a:gd name="T50" fmla="*/ 226 w 226"/>
              <a:gd name="T51" fmla="*/ 2308 h 230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26" h="2308">
                <a:moveTo>
                  <a:pt x="225" y="0"/>
                </a:moveTo>
                <a:lnTo>
                  <a:pt x="170" y="148"/>
                </a:lnTo>
                <a:lnTo>
                  <a:pt x="122" y="299"/>
                </a:lnTo>
                <a:lnTo>
                  <a:pt x="82" y="451"/>
                </a:lnTo>
                <a:lnTo>
                  <a:pt x="49" y="605"/>
                </a:lnTo>
                <a:lnTo>
                  <a:pt x="25" y="761"/>
                </a:lnTo>
                <a:lnTo>
                  <a:pt x="9" y="917"/>
                </a:lnTo>
                <a:lnTo>
                  <a:pt x="0" y="1075"/>
                </a:lnTo>
                <a:lnTo>
                  <a:pt x="0" y="1232"/>
                </a:lnTo>
                <a:lnTo>
                  <a:pt x="8" y="1389"/>
                </a:lnTo>
                <a:lnTo>
                  <a:pt x="23" y="1546"/>
                </a:lnTo>
                <a:lnTo>
                  <a:pt x="47" y="1701"/>
                </a:lnTo>
                <a:lnTo>
                  <a:pt x="79" y="1856"/>
                </a:lnTo>
                <a:lnTo>
                  <a:pt x="118" y="2008"/>
                </a:lnTo>
                <a:lnTo>
                  <a:pt x="166" y="2159"/>
                </a:lnTo>
                <a:lnTo>
                  <a:pt x="221" y="2307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0541" name="Freeform 26"/>
          <p:cNvSpPr>
            <a:spLocks/>
          </p:cNvSpPr>
          <p:nvPr/>
        </p:nvSpPr>
        <p:spPr bwMode="auto">
          <a:xfrm>
            <a:off x="2806701" y="2722563"/>
            <a:ext cx="109538" cy="706437"/>
          </a:xfrm>
          <a:custGeom>
            <a:avLst/>
            <a:gdLst>
              <a:gd name="T0" fmla="*/ 2147483647 w 266"/>
              <a:gd name="T1" fmla="*/ 2147483647 h 2212"/>
              <a:gd name="T2" fmla="*/ 2147483647 w 266"/>
              <a:gd name="T3" fmla="*/ 2147483647 h 2212"/>
              <a:gd name="T4" fmla="*/ 2147483647 w 266"/>
              <a:gd name="T5" fmla="*/ 2147483647 h 2212"/>
              <a:gd name="T6" fmla="*/ 2147483647 w 266"/>
              <a:gd name="T7" fmla="*/ 2147483647 h 2212"/>
              <a:gd name="T8" fmla="*/ 2147483647 w 266"/>
              <a:gd name="T9" fmla="*/ 2147483647 h 2212"/>
              <a:gd name="T10" fmla="*/ 2147483647 w 266"/>
              <a:gd name="T11" fmla="*/ 2147483647 h 2212"/>
              <a:gd name="T12" fmla="*/ 2147483647 w 266"/>
              <a:gd name="T13" fmla="*/ 2147483647 h 2212"/>
              <a:gd name="T14" fmla="*/ 2147483647 w 266"/>
              <a:gd name="T15" fmla="*/ 2147483647 h 2212"/>
              <a:gd name="T16" fmla="*/ 2147483647 w 266"/>
              <a:gd name="T17" fmla="*/ 2147483647 h 2212"/>
              <a:gd name="T18" fmla="*/ 2147483647 w 266"/>
              <a:gd name="T19" fmla="*/ 2147483647 h 2212"/>
              <a:gd name="T20" fmla="*/ 2147483647 w 266"/>
              <a:gd name="T21" fmla="*/ 2147483647 h 2212"/>
              <a:gd name="T22" fmla="*/ 2147483647 w 266"/>
              <a:gd name="T23" fmla="*/ 2147483647 h 2212"/>
              <a:gd name="T24" fmla="*/ 2147483647 w 266"/>
              <a:gd name="T25" fmla="*/ 2147483647 h 2212"/>
              <a:gd name="T26" fmla="*/ 2147483647 w 266"/>
              <a:gd name="T27" fmla="*/ 2147483647 h 2212"/>
              <a:gd name="T28" fmla="*/ 2147483647 w 266"/>
              <a:gd name="T29" fmla="*/ 2147483647 h 2212"/>
              <a:gd name="T30" fmla="*/ 0 w 266"/>
              <a:gd name="T31" fmla="*/ 0 h 221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6"/>
              <a:gd name="T49" fmla="*/ 0 h 2212"/>
              <a:gd name="T50" fmla="*/ 266 w 266"/>
              <a:gd name="T51" fmla="*/ 2212 h 221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6" h="2212">
                <a:moveTo>
                  <a:pt x="113" y="2211"/>
                </a:moveTo>
                <a:lnTo>
                  <a:pt x="157" y="2066"/>
                </a:lnTo>
                <a:lnTo>
                  <a:pt x="193" y="1920"/>
                </a:lnTo>
                <a:lnTo>
                  <a:pt x="222" y="1772"/>
                </a:lnTo>
                <a:lnTo>
                  <a:pt x="244" y="1622"/>
                </a:lnTo>
                <a:lnTo>
                  <a:pt x="258" y="1472"/>
                </a:lnTo>
                <a:lnTo>
                  <a:pt x="265" y="1322"/>
                </a:lnTo>
                <a:lnTo>
                  <a:pt x="265" y="1171"/>
                </a:lnTo>
                <a:lnTo>
                  <a:pt x="257" y="1020"/>
                </a:lnTo>
                <a:lnTo>
                  <a:pt x="242" y="870"/>
                </a:lnTo>
                <a:lnTo>
                  <a:pt x="220" y="721"/>
                </a:lnTo>
                <a:lnTo>
                  <a:pt x="190" y="573"/>
                </a:lnTo>
                <a:lnTo>
                  <a:pt x="153" y="427"/>
                </a:lnTo>
                <a:lnTo>
                  <a:pt x="109" y="282"/>
                </a:lnTo>
                <a:lnTo>
                  <a:pt x="58" y="139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052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04800"/>
            <a:ext cx="8418513" cy="1146175"/>
          </a:xfrm>
        </p:spPr>
        <p:txBody>
          <a:bodyPr lIns="0" tIns="0" rIns="0" bIns="0" anchor="ctr">
            <a:normAutofit/>
          </a:bodyPr>
          <a:lstStyle/>
          <a:p>
            <a:pPr defTabSz="457200">
              <a:lnSpc>
                <a:spcPct val="102000"/>
              </a:lnSpc>
              <a:buClr>
                <a:srgbClr val="000000"/>
              </a:buClr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dirty="0">
                <a:solidFill>
                  <a:srgbClr val="333333"/>
                </a:solidFill>
              </a:rPr>
              <a:t>Different Drawing of </a:t>
            </a:r>
            <a:r>
              <a:rPr lang="en-GB" i="1" dirty="0" smtClean="0">
                <a:solidFill>
                  <a:srgbClr val="0000FF"/>
                </a:solidFill>
              </a:rPr>
              <a:t>Q</a:t>
            </a:r>
            <a:endParaRPr lang="en-GB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150530" name="Line 4"/>
          <p:cNvSpPr>
            <a:spLocks noChangeShapeType="1"/>
          </p:cNvSpPr>
          <p:nvPr/>
        </p:nvSpPr>
        <p:spPr bwMode="auto">
          <a:xfrm flipV="1">
            <a:off x="3832225" y="5016500"/>
            <a:ext cx="1462088" cy="490538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0531" name="Freeform 11"/>
          <p:cNvSpPr>
            <a:spLocks/>
          </p:cNvSpPr>
          <p:nvPr/>
        </p:nvSpPr>
        <p:spPr bwMode="auto">
          <a:xfrm>
            <a:off x="6892925" y="5276850"/>
            <a:ext cx="1155700" cy="192088"/>
          </a:xfrm>
          <a:custGeom>
            <a:avLst/>
            <a:gdLst>
              <a:gd name="T0" fmla="*/ 0 w 3540"/>
              <a:gd name="T1" fmla="*/ 2147483647 h 587"/>
              <a:gd name="T2" fmla="*/ 2147483647 w 3540"/>
              <a:gd name="T3" fmla="*/ 2147483647 h 587"/>
              <a:gd name="T4" fmla="*/ 2147483647 w 3540"/>
              <a:gd name="T5" fmla="*/ 2147483647 h 587"/>
              <a:gd name="T6" fmla="*/ 2147483647 w 3540"/>
              <a:gd name="T7" fmla="*/ 2147483647 h 587"/>
              <a:gd name="T8" fmla="*/ 2147483647 w 3540"/>
              <a:gd name="T9" fmla="*/ 2147483647 h 587"/>
              <a:gd name="T10" fmla="*/ 2147483647 w 3540"/>
              <a:gd name="T11" fmla="*/ 2147483647 h 587"/>
              <a:gd name="T12" fmla="*/ 2147483647 w 3540"/>
              <a:gd name="T13" fmla="*/ 2147483647 h 587"/>
              <a:gd name="T14" fmla="*/ 2147483647 w 3540"/>
              <a:gd name="T15" fmla="*/ 2147483647 h 587"/>
              <a:gd name="T16" fmla="*/ 2147483647 w 3540"/>
              <a:gd name="T17" fmla="*/ 2147483647 h 587"/>
              <a:gd name="T18" fmla="*/ 2147483647 w 3540"/>
              <a:gd name="T19" fmla="*/ 2147483647 h 587"/>
              <a:gd name="T20" fmla="*/ 2147483647 w 3540"/>
              <a:gd name="T21" fmla="*/ 2147483647 h 587"/>
              <a:gd name="T22" fmla="*/ 2147483647 w 3540"/>
              <a:gd name="T23" fmla="*/ 2147483647 h 587"/>
              <a:gd name="T24" fmla="*/ 2147483647 w 3540"/>
              <a:gd name="T25" fmla="*/ 2147483647 h 587"/>
              <a:gd name="T26" fmla="*/ 2147483647 w 3540"/>
              <a:gd name="T27" fmla="*/ 2147483647 h 587"/>
              <a:gd name="T28" fmla="*/ 2147483647 w 3540"/>
              <a:gd name="T29" fmla="*/ 2147483647 h 587"/>
              <a:gd name="T30" fmla="*/ 2147483647 w 3540"/>
              <a:gd name="T31" fmla="*/ 2147483647 h 587"/>
              <a:gd name="T32" fmla="*/ 2147483647 w 3540"/>
              <a:gd name="T33" fmla="*/ 2147483647 h 587"/>
              <a:gd name="T34" fmla="*/ 2147483647 w 3540"/>
              <a:gd name="T35" fmla="*/ 2147483647 h 587"/>
              <a:gd name="T36" fmla="*/ 2147483647 w 3540"/>
              <a:gd name="T37" fmla="*/ 2147483647 h 587"/>
              <a:gd name="T38" fmla="*/ 2147483647 w 3540"/>
              <a:gd name="T39" fmla="*/ 0 h 587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3540"/>
              <a:gd name="T61" fmla="*/ 0 h 587"/>
              <a:gd name="T62" fmla="*/ 3540 w 3540"/>
              <a:gd name="T63" fmla="*/ 587 h 587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3540" h="587">
                <a:moveTo>
                  <a:pt x="0" y="270"/>
                </a:moveTo>
                <a:lnTo>
                  <a:pt x="180" y="343"/>
                </a:lnTo>
                <a:lnTo>
                  <a:pt x="364" y="407"/>
                </a:lnTo>
                <a:lnTo>
                  <a:pt x="550" y="461"/>
                </a:lnTo>
                <a:lnTo>
                  <a:pt x="740" y="506"/>
                </a:lnTo>
                <a:lnTo>
                  <a:pt x="931" y="541"/>
                </a:lnTo>
                <a:lnTo>
                  <a:pt x="1124" y="566"/>
                </a:lnTo>
                <a:lnTo>
                  <a:pt x="1319" y="581"/>
                </a:lnTo>
                <a:lnTo>
                  <a:pt x="1513" y="586"/>
                </a:lnTo>
                <a:lnTo>
                  <a:pt x="1708" y="581"/>
                </a:lnTo>
                <a:lnTo>
                  <a:pt x="1902" y="566"/>
                </a:lnTo>
                <a:lnTo>
                  <a:pt x="2096" y="542"/>
                </a:lnTo>
                <a:lnTo>
                  <a:pt x="2287" y="507"/>
                </a:lnTo>
                <a:lnTo>
                  <a:pt x="2477" y="463"/>
                </a:lnTo>
                <a:lnTo>
                  <a:pt x="2664" y="409"/>
                </a:lnTo>
                <a:lnTo>
                  <a:pt x="2847" y="345"/>
                </a:lnTo>
                <a:lnTo>
                  <a:pt x="3027" y="273"/>
                </a:lnTo>
                <a:lnTo>
                  <a:pt x="3203" y="191"/>
                </a:lnTo>
                <a:lnTo>
                  <a:pt x="3374" y="100"/>
                </a:lnTo>
                <a:lnTo>
                  <a:pt x="3539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0532" name="Freeform 12"/>
          <p:cNvSpPr>
            <a:spLocks/>
          </p:cNvSpPr>
          <p:nvPr/>
        </p:nvSpPr>
        <p:spPr bwMode="auto">
          <a:xfrm>
            <a:off x="6157913" y="3860800"/>
            <a:ext cx="87312" cy="835025"/>
          </a:xfrm>
          <a:custGeom>
            <a:avLst/>
            <a:gdLst>
              <a:gd name="T0" fmla="*/ 2147483647 w 268"/>
              <a:gd name="T1" fmla="*/ 0 h 2557"/>
              <a:gd name="T2" fmla="*/ 2147483647 w 268"/>
              <a:gd name="T3" fmla="*/ 2147483647 h 2557"/>
              <a:gd name="T4" fmla="*/ 2147483647 w 268"/>
              <a:gd name="T5" fmla="*/ 2147483647 h 2557"/>
              <a:gd name="T6" fmla="*/ 2147483647 w 268"/>
              <a:gd name="T7" fmla="*/ 2147483647 h 2557"/>
              <a:gd name="T8" fmla="*/ 2147483647 w 268"/>
              <a:gd name="T9" fmla="*/ 2147483647 h 2557"/>
              <a:gd name="T10" fmla="*/ 2147483647 w 268"/>
              <a:gd name="T11" fmla="*/ 2147483647 h 2557"/>
              <a:gd name="T12" fmla="*/ 2147483647 w 268"/>
              <a:gd name="T13" fmla="*/ 2147483647 h 2557"/>
              <a:gd name="T14" fmla="*/ 2147483647 w 268"/>
              <a:gd name="T15" fmla="*/ 2147483647 h 2557"/>
              <a:gd name="T16" fmla="*/ 0 w 268"/>
              <a:gd name="T17" fmla="*/ 2147483647 h 2557"/>
              <a:gd name="T18" fmla="*/ 2147483647 w 268"/>
              <a:gd name="T19" fmla="*/ 2147483647 h 2557"/>
              <a:gd name="T20" fmla="*/ 2147483647 w 268"/>
              <a:gd name="T21" fmla="*/ 2147483647 h 2557"/>
              <a:gd name="T22" fmla="*/ 2147483647 w 268"/>
              <a:gd name="T23" fmla="*/ 2147483647 h 2557"/>
              <a:gd name="T24" fmla="*/ 2147483647 w 268"/>
              <a:gd name="T25" fmla="*/ 2147483647 h 2557"/>
              <a:gd name="T26" fmla="*/ 2147483647 w 268"/>
              <a:gd name="T27" fmla="*/ 2147483647 h 2557"/>
              <a:gd name="T28" fmla="*/ 2147483647 w 268"/>
              <a:gd name="T29" fmla="*/ 2147483647 h 2557"/>
              <a:gd name="T30" fmla="*/ 2147483647 w 268"/>
              <a:gd name="T31" fmla="*/ 2147483647 h 255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8"/>
              <a:gd name="T49" fmla="*/ 0 h 2557"/>
              <a:gd name="T50" fmla="*/ 268 w 268"/>
              <a:gd name="T51" fmla="*/ 2557 h 255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8" h="2557">
                <a:moveTo>
                  <a:pt x="267" y="0"/>
                </a:moveTo>
                <a:lnTo>
                  <a:pt x="204" y="163"/>
                </a:lnTo>
                <a:lnTo>
                  <a:pt x="149" y="329"/>
                </a:lnTo>
                <a:lnTo>
                  <a:pt x="103" y="497"/>
                </a:lnTo>
                <a:lnTo>
                  <a:pt x="65" y="668"/>
                </a:lnTo>
                <a:lnTo>
                  <a:pt x="36" y="840"/>
                </a:lnTo>
                <a:lnTo>
                  <a:pt x="15" y="1013"/>
                </a:lnTo>
                <a:lnTo>
                  <a:pt x="3" y="1187"/>
                </a:lnTo>
                <a:lnTo>
                  <a:pt x="0" y="1361"/>
                </a:lnTo>
                <a:lnTo>
                  <a:pt x="6" y="1535"/>
                </a:lnTo>
                <a:lnTo>
                  <a:pt x="20" y="1709"/>
                </a:lnTo>
                <a:lnTo>
                  <a:pt x="43" y="1882"/>
                </a:lnTo>
                <a:lnTo>
                  <a:pt x="74" y="2053"/>
                </a:lnTo>
                <a:lnTo>
                  <a:pt x="115" y="2223"/>
                </a:lnTo>
                <a:lnTo>
                  <a:pt x="163" y="2391"/>
                </a:lnTo>
                <a:lnTo>
                  <a:pt x="220" y="2556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0533" name="Freeform 13"/>
          <p:cNvSpPr>
            <a:spLocks/>
          </p:cNvSpPr>
          <p:nvPr/>
        </p:nvSpPr>
        <p:spPr bwMode="auto">
          <a:xfrm>
            <a:off x="6861175" y="3127375"/>
            <a:ext cx="995363" cy="112713"/>
          </a:xfrm>
          <a:custGeom>
            <a:avLst/>
            <a:gdLst>
              <a:gd name="T0" fmla="*/ 2147483647 w 3045"/>
              <a:gd name="T1" fmla="*/ 2147483647 h 344"/>
              <a:gd name="T2" fmla="*/ 2147483647 w 3045"/>
              <a:gd name="T3" fmla="*/ 2147483647 h 344"/>
              <a:gd name="T4" fmla="*/ 2147483647 w 3045"/>
              <a:gd name="T5" fmla="*/ 2147483647 h 344"/>
              <a:gd name="T6" fmla="*/ 2147483647 w 3045"/>
              <a:gd name="T7" fmla="*/ 2147483647 h 344"/>
              <a:gd name="T8" fmla="*/ 2147483647 w 3045"/>
              <a:gd name="T9" fmla="*/ 2147483647 h 344"/>
              <a:gd name="T10" fmla="*/ 2147483647 w 3045"/>
              <a:gd name="T11" fmla="*/ 2147483647 h 344"/>
              <a:gd name="T12" fmla="*/ 2147483647 w 3045"/>
              <a:gd name="T13" fmla="*/ 2147483647 h 344"/>
              <a:gd name="T14" fmla="*/ 2147483647 w 3045"/>
              <a:gd name="T15" fmla="*/ 2147483647 h 344"/>
              <a:gd name="T16" fmla="*/ 2147483647 w 3045"/>
              <a:gd name="T17" fmla="*/ 0 h 344"/>
              <a:gd name="T18" fmla="*/ 2147483647 w 3045"/>
              <a:gd name="T19" fmla="*/ 2147483647 h 344"/>
              <a:gd name="T20" fmla="*/ 2147483647 w 3045"/>
              <a:gd name="T21" fmla="*/ 2147483647 h 344"/>
              <a:gd name="T22" fmla="*/ 2147483647 w 3045"/>
              <a:gd name="T23" fmla="*/ 2147483647 h 344"/>
              <a:gd name="T24" fmla="*/ 2147483647 w 3045"/>
              <a:gd name="T25" fmla="*/ 2147483647 h 344"/>
              <a:gd name="T26" fmla="*/ 2147483647 w 3045"/>
              <a:gd name="T27" fmla="*/ 2147483647 h 344"/>
              <a:gd name="T28" fmla="*/ 2147483647 w 3045"/>
              <a:gd name="T29" fmla="*/ 2147483647 h 344"/>
              <a:gd name="T30" fmla="*/ 2147483647 w 3045"/>
              <a:gd name="T31" fmla="*/ 2147483647 h 344"/>
              <a:gd name="T32" fmla="*/ 0 w 3045"/>
              <a:gd name="T33" fmla="*/ 2147483647 h 344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3045"/>
              <a:gd name="T52" fmla="*/ 0 h 344"/>
              <a:gd name="T53" fmla="*/ 3045 w 3045"/>
              <a:gd name="T54" fmla="*/ 344 h 344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3045" h="344">
                <a:moveTo>
                  <a:pt x="3044" y="295"/>
                </a:moveTo>
                <a:lnTo>
                  <a:pt x="2862" y="224"/>
                </a:lnTo>
                <a:lnTo>
                  <a:pt x="2677" y="163"/>
                </a:lnTo>
                <a:lnTo>
                  <a:pt x="2488" y="111"/>
                </a:lnTo>
                <a:lnTo>
                  <a:pt x="2297" y="69"/>
                </a:lnTo>
                <a:lnTo>
                  <a:pt x="2104" y="37"/>
                </a:lnTo>
                <a:lnTo>
                  <a:pt x="1909" y="15"/>
                </a:lnTo>
                <a:lnTo>
                  <a:pt x="1713" y="2"/>
                </a:lnTo>
                <a:lnTo>
                  <a:pt x="1517" y="0"/>
                </a:lnTo>
                <a:lnTo>
                  <a:pt x="1321" y="9"/>
                </a:lnTo>
                <a:lnTo>
                  <a:pt x="1126" y="27"/>
                </a:lnTo>
                <a:lnTo>
                  <a:pt x="932" y="55"/>
                </a:lnTo>
                <a:lnTo>
                  <a:pt x="740" y="93"/>
                </a:lnTo>
                <a:lnTo>
                  <a:pt x="550" y="141"/>
                </a:lnTo>
                <a:lnTo>
                  <a:pt x="363" y="199"/>
                </a:lnTo>
                <a:lnTo>
                  <a:pt x="179" y="266"/>
                </a:lnTo>
                <a:lnTo>
                  <a:pt x="0" y="343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0534" name="Freeform 14"/>
          <p:cNvSpPr>
            <a:spLocks/>
          </p:cNvSpPr>
          <p:nvPr/>
        </p:nvSpPr>
        <p:spPr bwMode="auto">
          <a:xfrm>
            <a:off x="8496300" y="3895725"/>
            <a:ext cx="73025" cy="766763"/>
          </a:xfrm>
          <a:custGeom>
            <a:avLst/>
            <a:gdLst>
              <a:gd name="T0" fmla="*/ 2147483647 w 226"/>
              <a:gd name="T1" fmla="*/ 2147483647 h 2344"/>
              <a:gd name="T2" fmla="*/ 2147483647 w 226"/>
              <a:gd name="T3" fmla="*/ 2147483647 h 2344"/>
              <a:gd name="T4" fmla="*/ 2147483647 w 226"/>
              <a:gd name="T5" fmla="*/ 2147483647 h 2344"/>
              <a:gd name="T6" fmla="*/ 2147483647 w 226"/>
              <a:gd name="T7" fmla="*/ 2147483647 h 2344"/>
              <a:gd name="T8" fmla="*/ 2147483647 w 226"/>
              <a:gd name="T9" fmla="*/ 2147483647 h 2344"/>
              <a:gd name="T10" fmla="*/ 2147483647 w 226"/>
              <a:gd name="T11" fmla="*/ 2147483647 h 2344"/>
              <a:gd name="T12" fmla="*/ 2147483647 w 226"/>
              <a:gd name="T13" fmla="*/ 2147483647 h 2344"/>
              <a:gd name="T14" fmla="*/ 2147483647 w 226"/>
              <a:gd name="T15" fmla="*/ 2147483647 h 2344"/>
              <a:gd name="T16" fmla="*/ 2147483647 w 226"/>
              <a:gd name="T17" fmla="*/ 2147483647 h 2344"/>
              <a:gd name="T18" fmla="*/ 2147483647 w 226"/>
              <a:gd name="T19" fmla="*/ 2147483647 h 2344"/>
              <a:gd name="T20" fmla="*/ 2147483647 w 226"/>
              <a:gd name="T21" fmla="*/ 2147483647 h 2344"/>
              <a:gd name="T22" fmla="*/ 2147483647 w 226"/>
              <a:gd name="T23" fmla="*/ 2147483647 h 2344"/>
              <a:gd name="T24" fmla="*/ 2147483647 w 226"/>
              <a:gd name="T25" fmla="*/ 2147483647 h 2344"/>
              <a:gd name="T26" fmla="*/ 2147483647 w 226"/>
              <a:gd name="T27" fmla="*/ 2147483647 h 2344"/>
              <a:gd name="T28" fmla="*/ 2147483647 w 226"/>
              <a:gd name="T29" fmla="*/ 2147483647 h 2344"/>
              <a:gd name="T30" fmla="*/ 0 w 226"/>
              <a:gd name="T31" fmla="*/ 0 h 2344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26"/>
              <a:gd name="T49" fmla="*/ 0 h 2344"/>
              <a:gd name="T50" fmla="*/ 226 w 226"/>
              <a:gd name="T51" fmla="*/ 2344 h 2344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26" h="2344">
                <a:moveTo>
                  <a:pt x="43" y="2343"/>
                </a:moveTo>
                <a:lnTo>
                  <a:pt x="90" y="2191"/>
                </a:lnTo>
                <a:lnTo>
                  <a:pt x="131" y="2036"/>
                </a:lnTo>
                <a:lnTo>
                  <a:pt x="164" y="1881"/>
                </a:lnTo>
                <a:lnTo>
                  <a:pt x="190" y="1723"/>
                </a:lnTo>
                <a:lnTo>
                  <a:pt x="209" y="1565"/>
                </a:lnTo>
                <a:lnTo>
                  <a:pt x="221" y="1407"/>
                </a:lnTo>
                <a:lnTo>
                  <a:pt x="225" y="1248"/>
                </a:lnTo>
                <a:lnTo>
                  <a:pt x="222" y="1089"/>
                </a:lnTo>
                <a:lnTo>
                  <a:pt x="212" y="930"/>
                </a:lnTo>
                <a:lnTo>
                  <a:pt x="195" y="772"/>
                </a:lnTo>
                <a:lnTo>
                  <a:pt x="170" y="614"/>
                </a:lnTo>
                <a:lnTo>
                  <a:pt x="138" y="458"/>
                </a:lnTo>
                <a:lnTo>
                  <a:pt x="99" y="304"/>
                </a:lnTo>
                <a:lnTo>
                  <a:pt x="53" y="151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0535" name="Freeform 19"/>
          <p:cNvSpPr>
            <a:spLocks/>
          </p:cNvSpPr>
          <p:nvPr/>
        </p:nvSpPr>
        <p:spPr bwMode="auto">
          <a:xfrm>
            <a:off x="2281238" y="2127250"/>
            <a:ext cx="538162" cy="552450"/>
          </a:xfrm>
          <a:custGeom>
            <a:avLst/>
            <a:gdLst>
              <a:gd name="T0" fmla="*/ 2147483647 w 1649"/>
              <a:gd name="T1" fmla="*/ 2147483647 h 1692"/>
              <a:gd name="T2" fmla="*/ 2147483647 w 1649"/>
              <a:gd name="T3" fmla="*/ 2147483647 h 1692"/>
              <a:gd name="T4" fmla="*/ 2147483647 w 1649"/>
              <a:gd name="T5" fmla="*/ 2147483647 h 1692"/>
              <a:gd name="T6" fmla="*/ 2147483647 w 1649"/>
              <a:gd name="T7" fmla="*/ 2147483647 h 1692"/>
              <a:gd name="T8" fmla="*/ 2147483647 w 1649"/>
              <a:gd name="T9" fmla="*/ 2147483647 h 1692"/>
              <a:gd name="T10" fmla="*/ 2147483647 w 1649"/>
              <a:gd name="T11" fmla="*/ 2147483647 h 1692"/>
              <a:gd name="T12" fmla="*/ 2147483647 w 1649"/>
              <a:gd name="T13" fmla="*/ 2147483647 h 1692"/>
              <a:gd name="T14" fmla="*/ 2147483647 w 1649"/>
              <a:gd name="T15" fmla="*/ 2147483647 h 1692"/>
              <a:gd name="T16" fmla="*/ 2147483647 w 1649"/>
              <a:gd name="T17" fmla="*/ 2147483647 h 1692"/>
              <a:gd name="T18" fmla="*/ 2147483647 w 1649"/>
              <a:gd name="T19" fmla="*/ 2147483647 h 1692"/>
              <a:gd name="T20" fmla="*/ 2147483647 w 1649"/>
              <a:gd name="T21" fmla="*/ 2147483647 h 1692"/>
              <a:gd name="T22" fmla="*/ 2147483647 w 1649"/>
              <a:gd name="T23" fmla="*/ 2147483647 h 1692"/>
              <a:gd name="T24" fmla="*/ 2147483647 w 1649"/>
              <a:gd name="T25" fmla="*/ 2147483647 h 1692"/>
              <a:gd name="T26" fmla="*/ 2147483647 w 1649"/>
              <a:gd name="T27" fmla="*/ 2147483647 h 1692"/>
              <a:gd name="T28" fmla="*/ 2147483647 w 1649"/>
              <a:gd name="T29" fmla="*/ 2147483647 h 1692"/>
              <a:gd name="T30" fmla="*/ 0 w 1649"/>
              <a:gd name="T31" fmla="*/ 0 h 169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49"/>
              <a:gd name="T49" fmla="*/ 0 h 1692"/>
              <a:gd name="T50" fmla="*/ 1649 w 1649"/>
              <a:gd name="T51" fmla="*/ 1692 h 169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49" h="1692">
                <a:moveTo>
                  <a:pt x="1648" y="1691"/>
                </a:moveTo>
                <a:lnTo>
                  <a:pt x="1583" y="1545"/>
                </a:lnTo>
                <a:lnTo>
                  <a:pt x="1511" y="1403"/>
                </a:lnTo>
                <a:lnTo>
                  <a:pt x="1432" y="1264"/>
                </a:lnTo>
                <a:lnTo>
                  <a:pt x="1345" y="1130"/>
                </a:lnTo>
                <a:lnTo>
                  <a:pt x="1251" y="999"/>
                </a:lnTo>
                <a:lnTo>
                  <a:pt x="1151" y="874"/>
                </a:lnTo>
                <a:lnTo>
                  <a:pt x="1045" y="753"/>
                </a:lnTo>
                <a:lnTo>
                  <a:pt x="932" y="638"/>
                </a:lnTo>
                <a:lnTo>
                  <a:pt x="814" y="528"/>
                </a:lnTo>
                <a:lnTo>
                  <a:pt x="690" y="424"/>
                </a:lnTo>
                <a:lnTo>
                  <a:pt x="561" y="326"/>
                </a:lnTo>
                <a:lnTo>
                  <a:pt x="428" y="235"/>
                </a:lnTo>
                <a:lnTo>
                  <a:pt x="289" y="150"/>
                </a:lnTo>
                <a:lnTo>
                  <a:pt x="147" y="72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0536" name="Freeform 20"/>
          <p:cNvSpPr>
            <a:spLocks/>
          </p:cNvSpPr>
          <p:nvPr/>
        </p:nvSpPr>
        <p:spPr bwMode="auto">
          <a:xfrm>
            <a:off x="822325" y="2127250"/>
            <a:ext cx="542925" cy="561975"/>
          </a:xfrm>
          <a:custGeom>
            <a:avLst/>
            <a:gdLst>
              <a:gd name="T0" fmla="*/ 2147483647 w 1661"/>
              <a:gd name="T1" fmla="*/ 0 h 1719"/>
              <a:gd name="T2" fmla="*/ 2147483647 w 1661"/>
              <a:gd name="T3" fmla="*/ 2147483647 h 1719"/>
              <a:gd name="T4" fmla="*/ 2147483647 w 1661"/>
              <a:gd name="T5" fmla="*/ 2147483647 h 1719"/>
              <a:gd name="T6" fmla="*/ 2147483647 w 1661"/>
              <a:gd name="T7" fmla="*/ 2147483647 h 1719"/>
              <a:gd name="T8" fmla="*/ 2147483647 w 1661"/>
              <a:gd name="T9" fmla="*/ 2147483647 h 1719"/>
              <a:gd name="T10" fmla="*/ 2147483647 w 1661"/>
              <a:gd name="T11" fmla="*/ 2147483647 h 1719"/>
              <a:gd name="T12" fmla="*/ 2147483647 w 1661"/>
              <a:gd name="T13" fmla="*/ 2147483647 h 1719"/>
              <a:gd name="T14" fmla="*/ 2147483647 w 1661"/>
              <a:gd name="T15" fmla="*/ 2147483647 h 1719"/>
              <a:gd name="T16" fmla="*/ 2147483647 w 1661"/>
              <a:gd name="T17" fmla="*/ 2147483647 h 1719"/>
              <a:gd name="T18" fmla="*/ 2147483647 w 1661"/>
              <a:gd name="T19" fmla="*/ 2147483647 h 1719"/>
              <a:gd name="T20" fmla="*/ 2147483647 w 1661"/>
              <a:gd name="T21" fmla="*/ 2147483647 h 1719"/>
              <a:gd name="T22" fmla="*/ 2147483647 w 1661"/>
              <a:gd name="T23" fmla="*/ 2147483647 h 1719"/>
              <a:gd name="T24" fmla="*/ 2147483647 w 1661"/>
              <a:gd name="T25" fmla="*/ 2147483647 h 1719"/>
              <a:gd name="T26" fmla="*/ 2147483647 w 1661"/>
              <a:gd name="T27" fmla="*/ 2147483647 h 1719"/>
              <a:gd name="T28" fmla="*/ 2147483647 w 1661"/>
              <a:gd name="T29" fmla="*/ 2147483647 h 1719"/>
              <a:gd name="T30" fmla="*/ 0 w 1661"/>
              <a:gd name="T31" fmla="*/ 2147483647 h 171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61"/>
              <a:gd name="T49" fmla="*/ 0 h 1719"/>
              <a:gd name="T50" fmla="*/ 1661 w 1661"/>
              <a:gd name="T51" fmla="*/ 1719 h 171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61" h="1719">
                <a:moveTo>
                  <a:pt x="1660" y="0"/>
                </a:moveTo>
                <a:lnTo>
                  <a:pt x="1512" y="72"/>
                </a:lnTo>
                <a:lnTo>
                  <a:pt x="1367" y="152"/>
                </a:lnTo>
                <a:lnTo>
                  <a:pt x="1227" y="238"/>
                </a:lnTo>
                <a:lnTo>
                  <a:pt x="1092" y="331"/>
                </a:lnTo>
                <a:lnTo>
                  <a:pt x="962" y="430"/>
                </a:lnTo>
                <a:lnTo>
                  <a:pt x="837" y="536"/>
                </a:lnTo>
                <a:lnTo>
                  <a:pt x="717" y="648"/>
                </a:lnTo>
                <a:lnTo>
                  <a:pt x="604" y="765"/>
                </a:lnTo>
                <a:lnTo>
                  <a:pt x="497" y="888"/>
                </a:lnTo>
                <a:lnTo>
                  <a:pt x="396" y="1015"/>
                </a:lnTo>
                <a:lnTo>
                  <a:pt x="303" y="1148"/>
                </a:lnTo>
                <a:lnTo>
                  <a:pt x="216" y="1285"/>
                </a:lnTo>
                <a:lnTo>
                  <a:pt x="137" y="1426"/>
                </a:lnTo>
                <a:lnTo>
                  <a:pt x="65" y="1570"/>
                </a:lnTo>
                <a:lnTo>
                  <a:pt x="0" y="1718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0537" name="Freeform 21"/>
          <p:cNvSpPr>
            <a:spLocks/>
          </p:cNvSpPr>
          <p:nvPr/>
        </p:nvSpPr>
        <p:spPr bwMode="auto">
          <a:xfrm>
            <a:off x="2379663" y="3389313"/>
            <a:ext cx="465137" cy="566737"/>
          </a:xfrm>
          <a:custGeom>
            <a:avLst/>
            <a:gdLst>
              <a:gd name="T0" fmla="*/ 0 w 1427"/>
              <a:gd name="T1" fmla="*/ 2147483647 h 1737"/>
              <a:gd name="T2" fmla="*/ 2147483647 w 1427"/>
              <a:gd name="T3" fmla="*/ 2147483647 h 1737"/>
              <a:gd name="T4" fmla="*/ 2147483647 w 1427"/>
              <a:gd name="T5" fmla="*/ 2147483647 h 1737"/>
              <a:gd name="T6" fmla="*/ 2147483647 w 1427"/>
              <a:gd name="T7" fmla="*/ 2147483647 h 1737"/>
              <a:gd name="T8" fmla="*/ 2147483647 w 1427"/>
              <a:gd name="T9" fmla="*/ 2147483647 h 1737"/>
              <a:gd name="T10" fmla="*/ 2147483647 w 1427"/>
              <a:gd name="T11" fmla="*/ 2147483647 h 1737"/>
              <a:gd name="T12" fmla="*/ 2147483647 w 1427"/>
              <a:gd name="T13" fmla="*/ 2147483647 h 1737"/>
              <a:gd name="T14" fmla="*/ 2147483647 w 1427"/>
              <a:gd name="T15" fmla="*/ 2147483647 h 1737"/>
              <a:gd name="T16" fmla="*/ 2147483647 w 1427"/>
              <a:gd name="T17" fmla="*/ 2147483647 h 1737"/>
              <a:gd name="T18" fmla="*/ 2147483647 w 1427"/>
              <a:gd name="T19" fmla="*/ 2147483647 h 1737"/>
              <a:gd name="T20" fmla="*/ 2147483647 w 1427"/>
              <a:gd name="T21" fmla="*/ 2147483647 h 1737"/>
              <a:gd name="T22" fmla="*/ 2147483647 w 1427"/>
              <a:gd name="T23" fmla="*/ 2147483647 h 1737"/>
              <a:gd name="T24" fmla="*/ 2147483647 w 1427"/>
              <a:gd name="T25" fmla="*/ 2147483647 h 1737"/>
              <a:gd name="T26" fmla="*/ 2147483647 w 1427"/>
              <a:gd name="T27" fmla="*/ 2147483647 h 1737"/>
              <a:gd name="T28" fmla="*/ 2147483647 w 1427"/>
              <a:gd name="T29" fmla="*/ 2147483647 h 1737"/>
              <a:gd name="T30" fmla="*/ 2147483647 w 1427"/>
              <a:gd name="T31" fmla="*/ 0 h 173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427"/>
              <a:gd name="T49" fmla="*/ 0 h 1737"/>
              <a:gd name="T50" fmla="*/ 1427 w 1427"/>
              <a:gd name="T51" fmla="*/ 1737 h 173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427" h="1737">
                <a:moveTo>
                  <a:pt x="0" y="1736"/>
                </a:moveTo>
                <a:lnTo>
                  <a:pt x="132" y="1655"/>
                </a:lnTo>
                <a:lnTo>
                  <a:pt x="259" y="1568"/>
                </a:lnTo>
                <a:lnTo>
                  <a:pt x="382" y="1475"/>
                </a:lnTo>
                <a:lnTo>
                  <a:pt x="501" y="1377"/>
                </a:lnTo>
                <a:lnTo>
                  <a:pt x="614" y="1273"/>
                </a:lnTo>
                <a:lnTo>
                  <a:pt x="722" y="1164"/>
                </a:lnTo>
                <a:lnTo>
                  <a:pt x="825" y="1050"/>
                </a:lnTo>
                <a:lnTo>
                  <a:pt x="922" y="932"/>
                </a:lnTo>
                <a:lnTo>
                  <a:pt x="1013" y="810"/>
                </a:lnTo>
                <a:lnTo>
                  <a:pt x="1098" y="683"/>
                </a:lnTo>
                <a:lnTo>
                  <a:pt x="1177" y="553"/>
                </a:lnTo>
                <a:lnTo>
                  <a:pt x="1249" y="419"/>
                </a:lnTo>
                <a:lnTo>
                  <a:pt x="1315" y="282"/>
                </a:lnTo>
                <a:lnTo>
                  <a:pt x="1374" y="142"/>
                </a:lnTo>
                <a:lnTo>
                  <a:pt x="1426" y="0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0538" name="Text Box 22"/>
          <p:cNvSpPr txBox="1">
            <a:spLocks noChangeArrowheads="1"/>
          </p:cNvSpPr>
          <p:nvPr/>
        </p:nvSpPr>
        <p:spPr bwMode="auto">
          <a:xfrm>
            <a:off x="857250" y="2930525"/>
            <a:ext cx="309563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FreeSerif" charset="0"/>
              </a:rPr>
              <a:t>a</a:t>
            </a:r>
          </a:p>
        </p:txBody>
      </p:sp>
      <p:sp>
        <p:nvSpPr>
          <p:cNvPr id="150539" name="Text Box 23"/>
          <p:cNvSpPr txBox="1">
            <a:spLocks noChangeArrowheads="1"/>
          </p:cNvSpPr>
          <p:nvPr/>
        </p:nvSpPr>
        <p:spPr bwMode="auto">
          <a:xfrm>
            <a:off x="2627313" y="2916238"/>
            <a:ext cx="1603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FreeSerif" charset="0"/>
              </a:rPr>
              <a:t>c</a:t>
            </a:r>
          </a:p>
        </p:txBody>
      </p:sp>
      <p:sp>
        <p:nvSpPr>
          <p:cNvPr id="150543" name="Freeform 28"/>
          <p:cNvSpPr>
            <a:spLocks/>
          </p:cNvSpPr>
          <p:nvPr/>
        </p:nvSpPr>
        <p:spPr bwMode="auto">
          <a:xfrm>
            <a:off x="833438" y="3471863"/>
            <a:ext cx="592137" cy="560387"/>
          </a:xfrm>
          <a:custGeom>
            <a:avLst/>
            <a:gdLst>
              <a:gd name="T0" fmla="*/ 0 w 1814"/>
              <a:gd name="T1" fmla="*/ 0 h 1716"/>
              <a:gd name="T2" fmla="*/ 2147483647 w 1814"/>
              <a:gd name="T3" fmla="*/ 2147483647 h 1716"/>
              <a:gd name="T4" fmla="*/ 2147483647 w 1814"/>
              <a:gd name="T5" fmla="*/ 2147483647 h 1716"/>
              <a:gd name="T6" fmla="*/ 2147483647 w 1814"/>
              <a:gd name="T7" fmla="*/ 2147483647 h 1716"/>
              <a:gd name="T8" fmla="*/ 2147483647 w 1814"/>
              <a:gd name="T9" fmla="*/ 2147483647 h 1716"/>
              <a:gd name="T10" fmla="*/ 2147483647 w 1814"/>
              <a:gd name="T11" fmla="*/ 2147483647 h 1716"/>
              <a:gd name="T12" fmla="*/ 2147483647 w 1814"/>
              <a:gd name="T13" fmla="*/ 2147483647 h 1716"/>
              <a:gd name="T14" fmla="*/ 2147483647 w 1814"/>
              <a:gd name="T15" fmla="*/ 2147483647 h 1716"/>
              <a:gd name="T16" fmla="*/ 2147483647 w 1814"/>
              <a:gd name="T17" fmla="*/ 2147483647 h 1716"/>
              <a:gd name="T18" fmla="*/ 2147483647 w 1814"/>
              <a:gd name="T19" fmla="*/ 2147483647 h 1716"/>
              <a:gd name="T20" fmla="*/ 2147483647 w 1814"/>
              <a:gd name="T21" fmla="*/ 2147483647 h 1716"/>
              <a:gd name="T22" fmla="*/ 2147483647 w 1814"/>
              <a:gd name="T23" fmla="*/ 2147483647 h 1716"/>
              <a:gd name="T24" fmla="*/ 2147483647 w 1814"/>
              <a:gd name="T25" fmla="*/ 2147483647 h 1716"/>
              <a:gd name="T26" fmla="*/ 2147483647 w 1814"/>
              <a:gd name="T27" fmla="*/ 2147483647 h 1716"/>
              <a:gd name="T28" fmla="*/ 2147483647 w 1814"/>
              <a:gd name="T29" fmla="*/ 2147483647 h 1716"/>
              <a:gd name="T30" fmla="*/ 2147483647 w 1814"/>
              <a:gd name="T31" fmla="*/ 2147483647 h 171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14"/>
              <a:gd name="T49" fmla="*/ 0 h 1716"/>
              <a:gd name="T50" fmla="*/ 1814 w 1814"/>
              <a:gd name="T51" fmla="*/ 1716 h 171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14" h="1716">
                <a:moveTo>
                  <a:pt x="0" y="0"/>
                </a:moveTo>
                <a:lnTo>
                  <a:pt x="72" y="153"/>
                </a:lnTo>
                <a:lnTo>
                  <a:pt x="152" y="301"/>
                </a:lnTo>
                <a:lnTo>
                  <a:pt x="240" y="446"/>
                </a:lnTo>
                <a:lnTo>
                  <a:pt x="336" y="586"/>
                </a:lnTo>
                <a:lnTo>
                  <a:pt x="439" y="721"/>
                </a:lnTo>
                <a:lnTo>
                  <a:pt x="550" y="850"/>
                </a:lnTo>
                <a:lnTo>
                  <a:pt x="667" y="974"/>
                </a:lnTo>
                <a:lnTo>
                  <a:pt x="792" y="1091"/>
                </a:lnTo>
                <a:lnTo>
                  <a:pt x="922" y="1202"/>
                </a:lnTo>
                <a:lnTo>
                  <a:pt x="1058" y="1306"/>
                </a:lnTo>
                <a:lnTo>
                  <a:pt x="1200" y="1403"/>
                </a:lnTo>
                <a:lnTo>
                  <a:pt x="1346" y="1492"/>
                </a:lnTo>
                <a:lnTo>
                  <a:pt x="1498" y="1574"/>
                </a:lnTo>
                <a:lnTo>
                  <a:pt x="1653" y="1648"/>
                </a:lnTo>
                <a:lnTo>
                  <a:pt x="1813" y="1715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0545" name="Text Box 30"/>
          <p:cNvSpPr txBox="1">
            <a:spLocks noChangeArrowheads="1"/>
          </p:cNvSpPr>
          <p:nvPr/>
        </p:nvSpPr>
        <p:spPr bwMode="auto">
          <a:xfrm>
            <a:off x="1770063" y="2060575"/>
            <a:ext cx="260350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FreeSerif" charset="0"/>
              </a:rPr>
              <a:t>b</a:t>
            </a:r>
          </a:p>
        </p:txBody>
      </p:sp>
      <p:sp>
        <p:nvSpPr>
          <p:cNvPr id="150546" name="Freeform 31"/>
          <p:cNvSpPr>
            <a:spLocks/>
          </p:cNvSpPr>
          <p:nvPr/>
        </p:nvSpPr>
        <p:spPr bwMode="auto">
          <a:xfrm>
            <a:off x="2266950" y="4540250"/>
            <a:ext cx="538163" cy="554038"/>
          </a:xfrm>
          <a:custGeom>
            <a:avLst/>
            <a:gdLst>
              <a:gd name="T0" fmla="*/ 2147483647 w 1649"/>
              <a:gd name="T1" fmla="*/ 2147483647 h 1692"/>
              <a:gd name="T2" fmla="*/ 2147483647 w 1649"/>
              <a:gd name="T3" fmla="*/ 2147483647 h 1692"/>
              <a:gd name="T4" fmla="*/ 2147483647 w 1649"/>
              <a:gd name="T5" fmla="*/ 2147483647 h 1692"/>
              <a:gd name="T6" fmla="*/ 2147483647 w 1649"/>
              <a:gd name="T7" fmla="*/ 2147483647 h 1692"/>
              <a:gd name="T8" fmla="*/ 2147483647 w 1649"/>
              <a:gd name="T9" fmla="*/ 2147483647 h 1692"/>
              <a:gd name="T10" fmla="*/ 2147483647 w 1649"/>
              <a:gd name="T11" fmla="*/ 2147483647 h 1692"/>
              <a:gd name="T12" fmla="*/ 2147483647 w 1649"/>
              <a:gd name="T13" fmla="*/ 2147483647 h 1692"/>
              <a:gd name="T14" fmla="*/ 2147483647 w 1649"/>
              <a:gd name="T15" fmla="*/ 2147483647 h 1692"/>
              <a:gd name="T16" fmla="*/ 2147483647 w 1649"/>
              <a:gd name="T17" fmla="*/ 2147483647 h 1692"/>
              <a:gd name="T18" fmla="*/ 2147483647 w 1649"/>
              <a:gd name="T19" fmla="*/ 2147483647 h 1692"/>
              <a:gd name="T20" fmla="*/ 2147483647 w 1649"/>
              <a:gd name="T21" fmla="*/ 2147483647 h 1692"/>
              <a:gd name="T22" fmla="*/ 2147483647 w 1649"/>
              <a:gd name="T23" fmla="*/ 2147483647 h 1692"/>
              <a:gd name="T24" fmla="*/ 2147483647 w 1649"/>
              <a:gd name="T25" fmla="*/ 2147483647 h 1692"/>
              <a:gd name="T26" fmla="*/ 2147483647 w 1649"/>
              <a:gd name="T27" fmla="*/ 2147483647 h 1692"/>
              <a:gd name="T28" fmla="*/ 2147483647 w 1649"/>
              <a:gd name="T29" fmla="*/ 2147483647 h 1692"/>
              <a:gd name="T30" fmla="*/ 0 w 1649"/>
              <a:gd name="T31" fmla="*/ 0 h 169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49"/>
              <a:gd name="T49" fmla="*/ 0 h 1692"/>
              <a:gd name="T50" fmla="*/ 1649 w 1649"/>
              <a:gd name="T51" fmla="*/ 1692 h 169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49" h="1692">
                <a:moveTo>
                  <a:pt x="1648" y="1691"/>
                </a:moveTo>
                <a:lnTo>
                  <a:pt x="1583" y="1545"/>
                </a:lnTo>
                <a:lnTo>
                  <a:pt x="1511" y="1403"/>
                </a:lnTo>
                <a:lnTo>
                  <a:pt x="1432" y="1264"/>
                </a:lnTo>
                <a:lnTo>
                  <a:pt x="1345" y="1130"/>
                </a:lnTo>
                <a:lnTo>
                  <a:pt x="1251" y="999"/>
                </a:lnTo>
                <a:lnTo>
                  <a:pt x="1151" y="874"/>
                </a:lnTo>
                <a:lnTo>
                  <a:pt x="1045" y="753"/>
                </a:lnTo>
                <a:lnTo>
                  <a:pt x="932" y="638"/>
                </a:lnTo>
                <a:lnTo>
                  <a:pt x="814" y="528"/>
                </a:lnTo>
                <a:lnTo>
                  <a:pt x="690" y="424"/>
                </a:lnTo>
                <a:lnTo>
                  <a:pt x="561" y="326"/>
                </a:lnTo>
                <a:lnTo>
                  <a:pt x="428" y="235"/>
                </a:lnTo>
                <a:lnTo>
                  <a:pt x="289" y="150"/>
                </a:lnTo>
                <a:lnTo>
                  <a:pt x="147" y="72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0547" name="Freeform 32"/>
          <p:cNvSpPr>
            <a:spLocks/>
          </p:cNvSpPr>
          <p:nvPr/>
        </p:nvSpPr>
        <p:spPr bwMode="auto">
          <a:xfrm>
            <a:off x="808038" y="4540250"/>
            <a:ext cx="542925" cy="561975"/>
          </a:xfrm>
          <a:custGeom>
            <a:avLst/>
            <a:gdLst>
              <a:gd name="T0" fmla="*/ 2147483647 w 1661"/>
              <a:gd name="T1" fmla="*/ 0 h 1719"/>
              <a:gd name="T2" fmla="*/ 2147483647 w 1661"/>
              <a:gd name="T3" fmla="*/ 2147483647 h 1719"/>
              <a:gd name="T4" fmla="*/ 2147483647 w 1661"/>
              <a:gd name="T5" fmla="*/ 2147483647 h 1719"/>
              <a:gd name="T6" fmla="*/ 2147483647 w 1661"/>
              <a:gd name="T7" fmla="*/ 2147483647 h 1719"/>
              <a:gd name="T8" fmla="*/ 2147483647 w 1661"/>
              <a:gd name="T9" fmla="*/ 2147483647 h 1719"/>
              <a:gd name="T10" fmla="*/ 2147483647 w 1661"/>
              <a:gd name="T11" fmla="*/ 2147483647 h 1719"/>
              <a:gd name="T12" fmla="*/ 2147483647 w 1661"/>
              <a:gd name="T13" fmla="*/ 2147483647 h 1719"/>
              <a:gd name="T14" fmla="*/ 2147483647 w 1661"/>
              <a:gd name="T15" fmla="*/ 2147483647 h 1719"/>
              <a:gd name="T16" fmla="*/ 2147483647 w 1661"/>
              <a:gd name="T17" fmla="*/ 2147483647 h 1719"/>
              <a:gd name="T18" fmla="*/ 2147483647 w 1661"/>
              <a:gd name="T19" fmla="*/ 2147483647 h 1719"/>
              <a:gd name="T20" fmla="*/ 2147483647 w 1661"/>
              <a:gd name="T21" fmla="*/ 2147483647 h 1719"/>
              <a:gd name="T22" fmla="*/ 2147483647 w 1661"/>
              <a:gd name="T23" fmla="*/ 2147483647 h 1719"/>
              <a:gd name="T24" fmla="*/ 2147483647 w 1661"/>
              <a:gd name="T25" fmla="*/ 2147483647 h 1719"/>
              <a:gd name="T26" fmla="*/ 2147483647 w 1661"/>
              <a:gd name="T27" fmla="*/ 2147483647 h 1719"/>
              <a:gd name="T28" fmla="*/ 2147483647 w 1661"/>
              <a:gd name="T29" fmla="*/ 2147483647 h 1719"/>
              <a:gd name="T30" fmla="*/ 0 w 1661"/>
              <a:gd name="T31" fmla="*/ 2147483647 h 171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61"/>
              <a:gd name="T49" fmla="*/ 0 h 1719"/>
              <a:gd name="T50" fmla="*/ 1661 w 1661"/>
              <a:gd name="T51" fmla="*/ 1719 h 171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61" h="1719">
                <a:moveTo>
                  <a:pt x="1660" y="0"/>
                </a:moveTo>
                <a:lnTo>
                  <a:pt x="1512" y="72"/>
                </a:lnTo>
                <a:lnTo>
                  <a:pt x="1367" y="152"/>
                </a:lnTo>
                <a:lnTo>
                  <a:pt x="1227" y="238"/>
                </a:lnTo>
                <a:lnTo>
                  <a:pt x="1092" y="331"/>
                </a:lnTo>
                <a:lnTo>
                  <a:pt x="962" y="430"/>
                </a:lnTo>
                <a:lnTo>
                  <a:pt x="837" y="536"/>
                </a:lnTo>
                <a:lnTo>
                  <a:pt x="717" y="648"/>
                </a:lnTo>
                <a:lnTo>
                  <a:pt x="604" y="765"/>
                </a:lnTo>
                <a:lnTo>
                  <a:pt x="497" y="888"/>
                </a:lnTo>
                <a:lnTo>
                  <a:pt x="396" y="1015"/>
                </a:lnTo>
                <a:lnTo>
                  <a:pt x="303" y="1148"/>
                </a:lnTo>
                <a:lnTo>
                  <a:pt x="216" y="1285"/>
                </a:lnTo>
                <a:lnTo>
                  <a:pt x="137" y="1426"/>
                </a:lnTo>
                <a:lnTo>
                  <a:pt x="65" y="1570"/>
                </a:lnTo>
                <a:lnTo>
                  <a:pt x="0" y="1718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0548" name="Freeform 33"/>
          <p:cNvSpPr>
            <a:spLocks/>
          </p:cNvSpPr>
          <p:nvPr/>
        </p:nvSpPr>
        <p:spPr bwMode="auto">
          <a:xfrm>
            <a:off x="2363788" y="5803900"/>
            <a:ext cx="466725" cy="566738"/>
          </a:xfrm>
          <a:custGeom>
            <a:avLst/>
            <a:gdLst>
              <a:gd name="T0" fmla="*/ 0 w 1427"/>
              <a:gd name="T1" fmla="*/ 2147483647 h 1737"/>
              <a:gd name="T2" fmla="*/ 2147483647 w 1427"/>
              <a:gd name="T3" fmla="*/ 2147483647 h 1737"/>
              <a:gd name="T4" fmla="*/ 2147483647 w 1427"/>
              <a:gd name="T5" fmla="*/ 2147483647 h 1737"/>
              <a:gd name="T6" fmla="*/ 2147483647 w 1427"/>
              <a:gd name="T7" fmla="*/ 2147483647 h 1737"/>
              <a:gd name="T8" fmla="*/ 2147483647 w 1427"/>
              <a:gd name="T9" fmla="*/ 2147483647 h 1737"/>
              <a:gd name="T10" fmla="*/ 2147483647 w 1427"/>
              <a:gd name="T11" fmla="*/ 2147483647 h 1737"/>
              <a:gd name="T12" fmla="*/ 2147483647 w 1427"/>
              <a:gd name="T13" fmla="*/ 2147483647 h 1737"/>
              <a:gd name="T14" fmla="*/ 2147483647 w 1427"/>
              <a:gd name="T15" fmla="*/ 2147483647 h 1737"/>
              <a:gd name="T16" fmla="*/ 2147483647 w 1427"/>
              <a:gd name="T17" fmla="*/ 2147483647 h 1737"/>
              <a:gd name="T18" fmla="*/ 2147483647 w 1427"/>
              <a:gd name="T19" fmla="*/ 2147483647 h 1737"/>
              <a:gd name="T20" fmla="*/ 2147483647 w 1427"/>
              <a:gd name="T21" fmla="*/ 2147483647 h 1737"/>
              <a:gd name="T22" fmla="*/ 2147483647 w 1427"/>
              <a:gd name="T23" fmla="*/ 2147483647 h 1737"/>
              <a:gd name="T24" fmla="*/ 2147483647 w 1427"/>
              <a:gd name="T25" fmla="*/ 2147483647 h 1737"/>
              <a:gd name="T26" fmla="*/ 2147483647 w 1427"/>
              <a:gd name="T27" fmla="*/ 2147483647 h 1737"/>
              <a:gd name="T28" fmla="*/ 2147483647 w 1427"/>
              <a:gd name="T29" fmla="*/ 2147483647 h 1737"/>
              <a:gd name="T30" fmla="*/ 2147483647 w 1427"/>
              <a:gd name="T31" fmla="*/ 0 h 173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427"/>
              <a:gd name="T49" fmla="*/ 0 h 1737"/>
              <a:gd name="T50" fmla="*/ 1427 w 1427"/>
              <a:gd name="T51" fmla="*/ 1737 h 173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427" h="1737">
                <a:moveTo>
                  <a:pt x="0" y="1736"/>
                </a:moveTo>
                <a:lnTo>
                  <a:pt x="132" y="1655"/>
                </a:lnTo>
                <a:lnTo>
                  <a:pt x="259" y="1568"/>
                </a:lnTo>
                <a:lnTo>
                  <a:pt x="382" y="1475"/>
                </a:lnTo>
                <a:lnTo>
                  <a:pt x="501" y="1377"/>
                </a:lnTo>
                <a:lnTo>
                  <a:pt x="614" y="1273"/>
                </a:lnTo>
                <a:lnTo>
                  <a:pt x="722" y="1164"/>
                </a:lnTo>
                <a:lnTo>
                  <a:pt x="825" y="1050"/>
                </a:lnTo>
                <a:lnTo>
                  <a:pt x="922" y="932"/>
                </a:lnTo>
                <a:lnTo>
                  <a:pt x="1013" y="810"/>
                </a:lnTo>
                <a:lnTo>
                  <a:pt x="1098" y="683"/>
                </a:lnTo>
                <a:lnTo>
                  <a:pt x="1177" y="553"/>
                </a:lnTo>
                <a:lnTo>
                  <a:pt x="1249" y="419"/>
                </a:lnTo>
                <a:lnTo>
                  <a:pt x="1315" y="282"/>
                </a:lnTo>
                <a:lnTo>
                  <a:pt x="1374" y="142"/>
                </a:lnTo>
                <a:lnTo>
                  <a:pt x="1426" y="0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0549" name="Text Box 34"/>
          <p:cNvSpPr txBox="1">
            <a:spLocks noChangeArrowheads="1"/>
          </p:cNvSpPr>
          <p:nvPr/>
        </p:nvSpPr>
        <p:spPr bwMode="auto">
          <a:xfrm>
            <a:off x="842963" y="5345113"/>
            <a:ext cx="3095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FreeSerif" charset="0"/>
              </a:rPr>
              <a:t>a</a:t>
            </a:r>
          </a:p>
        </p:txBody>
      </p:sp>
      <p:sp>
        <p:nvSpPr>
          <p:cNvPr id="150550" name="Text Box 35"/>
          <p:cNvSpPr txBox="1">
            <a:spLocks noChangeArrowheads="1"/>
          </p:cNvSpPr>
          <p:nvPr/>
        </p:nvSpPr>
        <p:spPr bwMode="auto">
          <a:xfrm>
            <a:off x="2611438" y="5337175"/>
            <a:ext cx="1809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 dirty="0">
                <a:latin typeface="FreeSerif" charset="0"/>
              </a:rPr>
              <a:t>b</a:t>
            </a:r>
          </a:p>
        </p:txBody>
      </p:sp>
      <p:sp>
        <p:nvSpPr>
          <p:cNvPr id="150551" name="Text Box 36"/>
          <p:cNvSpPr txBox="1">
            <a:spLocks noChangeArrowheads="1"/>
          </p:cNvSpPr>
          <p:nvPr/>
        </p:nvSpPr>
        <p:spPr bwMode="auto">
          <a:xfrm>
            <a:off x="1738313" y="6173788"/>
            <a:ext cx="155575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FreeSerif" charset="0"/>
              </a:rPr>
              <a:t>d</a:t>
            </a:r>
          </a:p>
        </p:txBody>
      </p:sp>
      <p:sp>
        <p:nvSpPr>
          <p:cNvPr id="150554" name="Freeform 39"/>
          <p:cNvSpPr>
            <a:spLocks/>
          </p:cNvSpPr>
          <p:nvPr/>
        </p:nvSpPr>
        <p:spPr bwMode="auto">
          <a:xfrm>
            <a:off x="1408113" y="6419850"/>
            <a:ext cx="863600" cy="103188"/>
          </a:xfrm>
          <a:custGeom>
            <a:avLst/>
            <a:gdLst>
              <a:gd name="T0" fmla="*/ 0 w 2646"/>
              <a:gd name="T1" fmla="*/ 2147483647 h 312"/>
              <a:gd name="T2" fmla="*/ 2147483647 w 2646"/>
              <a:gd name="T3" fmla="*/ 2147483647 h 312"/>
              <a:gd name="T4" fmla="*/ 2147483647 w 2646"/>
              <a:gd name="T5" fmla="*/ 2147483647 h 312"/>
              <a:gd name="T6" fmla="*/ 2147483647 w 2646"/>
              <a:gd name="T7" fmla="*/ 2147483647 h 312"/>
              <a:gd name="T8" fmla="*/ 2147483647 w 2646"/>
              <a:gd name="T9" fmla="*/ 2147483647 h 312"/>
              <a:gd name="T10" fmla="*/ 2147483647 w 2646"/>
              <a:gd name="T11" fmla="*/ 2147483647 h 312"/>
              <a:gd name="T12" fmla="*/ 2147483647 w 2646"/>
              <a:gd name="T13" fmla="*/ 2147483647 h 312"/>
              <a:gd name="T14" fmla="*/ 2147483647 w 2646"/>
              <a:gd name="T15" fmla="*/ 2147483647 h 312"/>
              <a:gd name="T16" fmla="*/ 2147483647 w 2646"/>
              <a:gd name="T17" fmla="*/ 2147483647 h 312"/>
              <a:gd name="T18" fmla="*/ 2147483647 w 2646"/>
              <a:gd name="T19" fmla="*/ 2147483647 h 312"/>
              <a:gd name="T20" fmla="*/ 2147483647 w 2646"/>
              <a:gd name="T21" fmla="*/ 2147483647 h 312"/>
              <a:gd name="T22" fmla="*/ 2147483647 w 2646"/>
              <a:gd name="T23" fmla="*/ 2147483647 h 312"/>
              <a:gd name="T24" fmla="*/ 2147483647 w 2646"/>
              <a:gd name="T25" fmla="*/ 2147483647 h 312"/>
              <a:gd name="T26" fmla="*/ 2147483647 w 2646"/>
              <a:gd name="T27" fmla="*/ 2147483647 h 312"/>
              <a:gd name="T28" fmla="*/ 2147483647 w 2646"/>
              <a:gd name="T29" fmla="*/ 2147483647 h 312"/>
              <a:gd name="T30" fmla="*/ 2147483647 w 2646"/>
              <a:gd name="T31" fmla="*/ 0 h 31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46"/>
              <a:gd name="T49" fmla="*/ 0 h 312"/>
              <a:gd name="T50" fmla="*/ 2646 w 2646"/>
              <a:gd name="T51" fmla="*/ 312 h 31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46" h="312">
                <a:moveTo>
                  <a:pt x="0" y="81"/>
                </a:moveTo>
                <a:lnTo>
                  <a:pt x="170" y="142"/>
                </a:lnTo>
                <a:lnTo>
                  <a:pt x="343" y="194"/>
                </a:lnTo>
                <a:lnTo>
                  <a:pt x="520" y="237"/>
                </a:lnTo>
                <a:lnTo>
                  <a:pt x="698" y="270"/>
                </a:lnTo>
                <a:lnTo>
                  <a:pt x="878" y="293"/>
                </a:lnTo>
                <a:lnTo>
                  <a:pt x="1059" y="307"/>
                </a:lnTo>
                <a:lnTo>
                  <a:pt x="1240" y="311"/>
                </a:lnTo>
                <a:lnTo>
                  <a:pt x="1422" y="305"/>
                </a:lnTo>
                <a:lnTo>
                  <a:pt x="1603" y="290"/>
                </a:lnTo>
                <a:lnTo>
                  <a:pt x="1782" y="265"/>
                </a:lnTo>
                <a:lnTo>
                  <a:pt x="1960" y="231"/>
                </a:lnTo>
                <a:lnTo>
                  <a:pt x="2136" y="187"/>
                </a:lnTo>
                <a:lnTo>
                  <a:pt x="2309" y="134"/>
                </a:lnTo>
                <a:lnTo>
                  <a:pt x="2479" y="71"/>
                </a:lnTo>
                <a:lnTo>
                  <a:pt x="2645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0555" name="Freeform 40"/>
          <p:cNvSpPr>
            <a:spLocks/>
          </p:cNvSpPr>
          <p:nvPr/>
        </p:nvSpPr>
        <p:spPr bwMode="auto">
          <a:xfrm>
            <a:off x="839788" y="5929313"/>
            <a:ext cx="573087" cy="517525"/>
          </a:xfrm>
          <a:custGeom>
            <a:avLst/>
            <a:gdLst>
              <a:gd name="T0" fmla="*/ 0 w 1754"/>
              <a:gd name="T1" fmla="*/ 0 h 1586"/>
              <a:gd name="T2" fmla="*/ 2147483647 w 1754"/>
              <a:gd name="T3" fmla="*/ 2147483647 h 1586"/>
              <a:gd name="T4" fmla="*/ 2147483647 w 1754"/>
              <a:gd name="T5" fmla="*/ 2147483647 h 1586"/>
              <a:gd name="T6" fmla="*/ 2147483647 w 1754"/>
              <a:gd name="T7" fmla="*/ 2147483647 h 1586"/>
              <a:gd name="T8" fmla="*/ 2147483647 w 1754"/>
              <a:gd name="T9" fmla="*/ 2147483647 h 1586"/>
              <a:gd name="T10" fmla="*/ 2147483647 w 1754"/>
              <a:gd name="T11" fmla="*/ 2147483647 h 1586"/>
              <a:gd name="T12" fmla="*/ 2147483647 w 1754"/>
              <a:gd name="T13" fmla="*/ 2147483647 h 1586"/>
              <a:gd name="T14" fmla="*/ 2147483647 w 1754"/>
              <a:gd name="T15" fmla="*/ 2147483647 h 1586"/>
              <a:gd name="T16" fmla="*/ 2147483647 w 1754"/>
              <a:gd name="T17" fmla="*/ 2147483647 h 1586"/>
              <a:gd name="T18" fmla="*/ 2147483647 w 1754"/>
              <a:gd name="T19" fmla="*/ 2147483647 h 1586"/>
              <a:gd name="T20" fmla="*/ 2147483647 w 1754"/>
              <a:gd name="T21" fmla="*/ 2147483647 h 1586"/>
              <a:gd name="T22" fmla="*/ 2147483647 w 1754"/>
              <a:gd name="T23" fmla="*/ 2147483647 h 1586"/>
              <a:gd name="T24" fmla="*/ 2147483647 w 1754"/>
              <a:gd name="T25" fmla="*/ 2147483647 h 1586"/>
              <a:gd name="T26" fmla="*/ 2147483647 w 1754"/>
              <a:gd name="T27" fmla="*/ 2147483647 h 1586"/>
              <a:gd name="T28" fmla="*/ 2147483647 w 1754"/>
              <a:gd name="T29" fmla="*/ 2147483647 h 1586"/>
              <a:gd name="T30" fmla="*/ 2147483647 w 1754"/>
              <a:gd name="T31" fmla="*/ 2147483647 h 158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754"/>
              <a:gd name="T49" fmla="*/ 0 h 1586"/>
              <a:gd name="T50" fmla="*/ 1754 w 1754"/>
              <a:gd name="T51" fmla="*/ 1586 h 158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754" h="1586">
                <a:moveTo>
                  <a:pt x="0" y="0"/>
                </a:moveTo>
                <a:lnTo>
                  <a:pt x="75" y="141"/>
                </a:lnTo>
                <a:lnTo>
                  <a:pt x="156" y="278"/>
                </a:lnTo>
                <a:lnTo>
                  <a:pt x="244" y="412"/>
                </a:lnTo>
                <a:lnTo>
                  <a:pt x="339" y="540"/>
                </a:lnTo>
                <a:lnTo>
                  <a:pt x="441" y="665"/>
                </a:lnTo>
                <a:lnTo>
                  <a:pt x="549" y="784"/>
                </a:lnTo>
                <a:lnTo>
                  <a:pt x="663" y="897"/>
                </a:lnTo>
                <a:lnTo>
                  <a:pt x="782" y="1006"/>
                </a:lnTo>
                <a:lnTo>
                  <a:pt x="907" y="1108"/>
                </a:lnTo>
                <a:lnTo>
                  <a:pt x="1037" y="1204"/>
                </a:lnTo>
                <a:lnTo>
                  <a:pt x="1172" y="1294"/>
                </a:lnTo>
                <a:lnTo>
                  <a:pt x="1312" y="1377"/>
                </a:lnTo>
                <a:lnTo>
                  <a:pt x="1455" y="1453"/>
                </a:lnTo>
                <a:lnTo>
                  <a:pt x="1602" y="1522"/>
                </a:lnTo>
                <a:lnTo>
                  <a:pt x="1753" y="1585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0556" name="Freeform 41"/>
          <p:cNvSpPr>
            <a:spLocks/>
          </p:cNvSpPr>
          <p:nvPr/>
        </p:nvSpPr>
        <p:spPr bwMode="auto">
          <a:xfrm>
            <a:off x="736600" y="5153025"/>
            <a:ext cx="73025" cy="754063"/>
          </a:xfrm>
          <a:custGeom>
            <a:avLst/>
            <a:gdLst>
              <a:gd name="T0" fmla="*/ 2147483647 w 226"/>
              <a:gd name="T1" fmla="*/ 0 h 2308"/>
              <a:gd name="T2" fmla="*/ 2147483647 w 226"/>
              <a:gd name="T3" fmla="*/ 2147483647 h 2308"/>
              <a:gd name="T4" fmla="*/ 2147483647 w 226"/>
              <a:gd name="T5" fmla="*/ 2147483647 h 2308"/>
              <a:gd name="T6" fmla="*/ 2147483647 w 226"/>
              <a:gd name="T7" fmla="*/ 2147483647 h 2308"/>
              <a:gd name="T8" fmla="*/ 2147483647 w 226"/>
              <a:gd name="T9" fmla="*/ 2147483647 h 2308"/>
              <a:gd name="T10" fmla="*/ 2147483647 w 226"/>
              <a:gd name="T11" fmla="*/ 2147483647 h 2308"/>
              <a:gd name="T12" fmla="*/ 2147483647 w 226"/>
              <a:gd name="T13" fmla="*/ 2147483647 h 2308"/>
              <a:gd name="T14" fmla="*/ 0 w 226"/>
              <a:gd name="T15" fmla="*/ 2147483647 h 2308"/>
              <a:gd name="T16" fmla="*/ 0 w 226"/>
              <a:gd name="T17" fmla="*/ 2147483647 h 2308"/>
              <a:gd name="T18" fmla="*/ 2147483647 w 226"/>
              <a:gd name="T19" fmla="*/ 2147483647 h 2308"/>
              <a:gd name="T20" fmla="*/ 2147483647 w 226"/>
              <a:gd name="T21" fmla="*/ 2147483647 h 2308"/>
              <a:gd name="T22" fmla="*/ 2147483647 w 226"/>
              <a:gd name="T23" fmla="*/ 2147483647 h 2308"/>
              <a:gd name="T24" fmla="*/ 2147483647 w 226"/>
              <a:gd name="T25" fmla="*/ 2147483647 h 2308"/>
              <a:gd name="T26" fmla="*/ 2147483647 w 226"/>
              <a:gd name="T27" fmla="*/ 2147483647 h 2308"/>
              <a:gd name="T28" fmla="*/ 2147483647 w 226"/>
              <a:gd name="T29" fmla="*/ 2147483647 h 2308"/>
              <a:gd name="T30" fmla="*/ 2147483647 w 226"/>
              <a:gd name="T31" fmla="*/ 2147483647 h 230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26"/>
              <a:gd name="T49" fmla="*/ 0 h 2308"/>
              <a:gd name="T50" fmla="*/ 226 w 226"/>
              <a:gd name="T51" fmla="*/ 2308 h 230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26" h="2308">
                <a:moveTo>
                  <a:pt x="225" y="0"/>
                </a:moveTo>
                <a:lnTo>
                  <a:pt x="170" y="148"/>
                </a:lnTo>
                <a:lnTo>
                  <a:pt x="122" y="299"/>
                </a:lnTo>
                <a:lnTo>
                  <a:pt x="82" y="451"/>
                </a:lnTo>
                <a:lnTo>
                  <a:pt x="49" y="605"/>
                </a:lnTo>
                <a:lnTo>
                  <a:pt x="25" y="761"/>
                </a:lnTo>
                <a:lnTo>
                  <a:pt x="9" y="917"/>
                </a:lnTo>
                <a:lnTo>
                  <a:pt x="0" y="1075"/>
                </a:lnTo>
                <a:lnTo>
                  <a:pt x="0" y="1232"/>
                </a:lnTo>
                <a:lnTo>
                  <a:pt x="8" y="1389"/>
                </a:lnTo>
                <a:lnTo>
                  <a:pt x="23" y="1546"/>
                </a:lnTo>
                <a:lnTo>
                  <a:pt x="47" y="1701"/>
                </a:lnTo>
                <a:lnTo>
                  <a:pt x="79" y="1856"/>
                </a:lnTo>
                <a:lnTo>
                  <a:pt x="118" y="2008"/>
                </a:lnTo>
                <a:lnTo>
                  <a:pt x="166" y="2159"/>
                </a:lnTo>
                <a:lnTo>
                  <a:pt x="221" y="2307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0557" name="Text Box 42"/>
          <p:cNvSpPr txBox="1">
            <a:spLocks noChangeArrowheads="1"/>
          </p:cNvSpPr>
          <p:nvPr/>
        </p:nvSpPr>
        <p:spPr bwMode="auto">
          <a:xfrm>
            <a:off x="1673225" y="4446588"/>
            <a:ext cx="2603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FreeSerif" charset="0"/>
              </a:rPr>
              <a:t>c</a:t>
            </a:r>
          </a:p>
        </p:txBody>
      </p:sp>
      <p:sp>
        <p:nvSpPr>
          <p:cNvPr id="150558" name="Text Box 43"/>
          <p:cNvSpPr txBox="1">
            <a:spLocks noChangeArrowheads="1"/>
          </p:cNvSpPr>
          <p:nvPr/>
        </p:nvSpPr>
        <p:spPr bwMode="auto">
          <a:xfrm>
            <a:off x="1743075" y="2887663"/>
            <a:ext cx="204788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solidFill>
                  <a:srgbClr val="FF0000"/>
                </a:solidFill>
                <a:latin typeface="FreeSerif" charset="0"/>
              </a:rPr>
              <a:t>P</a:t>
            </a:r>
          </a:p>
        </p:txBody>
      </p:sp>
      <p:sp>
        <p:nvSpPr>
          <p:cNvPr id="150559" name="Text Box 44"/>
          <p:cNvSpPr txBox="1">
            <a:spLocks noChangeArrowheads="1"/>
          </p:cNvSpPr>
          <p:nvPr/>
        </p:nvSpPr>
        <p:spPr bwMode="auto">
          <a:xfrm>
            <a:off x="1685925" y="5332413"/>
            <a:ext cx="268288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 dirty="0">
                <a:solidFill>
                  <a:srgbClr val="0000FF"/>
                </a:solidFill>
                <a:latin typeface="FreeSerif" charset="0"/>
              </a:rPr>
              <a:t>Q</a:t>
            </a:r>
          </a:p>
        </p:txBody>
      </p:sp>
      <p:sp>
        <p:nvSpPr>
          <p:cNvPr id="150560" name="Text Box 45"/>
          <p:cNvSpPr txBox="1">
            <a:spLocks noChangeArrowheads="1"/>
          </p:cNvSpPr>
          <p:nvPr/>
        </p:nvSpPr>
        <p:spPr bwMode="auto">
          <a:xfrm>
            <a:off x="6232525" y="4160838"/>
            <a:ext cx="309563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 dirty="0">
                <a:latin typeface="FreeSerif" charset="0"/>
              </a:rPr>
              <a:t>a</a:t>
            </a:r>
          </a:p>
        </p:txBody>
      </p:sp>
      <p:sp>
        <p:nvSpPr>
          <p:cNvPr id="150561" name="Text Box 46"/>
          <p:cNvSpPr txBox="1">
            <a:spLocks noChangeArrowheads="1"/>
          </p:cNvSpPr>
          <p:nvPr/>
        </p:nvSpPr>
        <p:spPr bwMode="auto">
          <a:xfrm>
            <a:off x="7300913" y="3186113"/>
            <a:ext cx="2603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 dirty="0">
                <a:latin typeface="FreeSerif" charset="0"/>
              </a:rPr>
              <a:t>b</a:t>
            </a:r>
          </a:p>
        </p:txBody>
      </p:sp>
      <p:sp>
        <p:nvSpPr>
          <p:cNvPr id="150562" name="Text Box 47"/>
          <p:cNvSpPr txBox="1">
            <a:spLocks noChangeArrowheads="1"/>
          </p:cNvSpPr>
          <p:nvPr/>
        </p:nvSpPr>
        <p:spPr bwMode="auto">
          <a:xfrm>
            <a:off x="8345488" y="4151313"/>
            <a:ext cx="1603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FreeSerif" charset="0"/>
              </a:rPr>
              <a:t>c</a:t>
            </a:r>
          </a:p>
        </p:txBody>
      </p:sp>
      <p:sp>
        <p:nvSpPr>
          <p:cNvPr id="150563" name="Text Box 48"/>
          <p:cNvSpPr txBox="1">
            <a:spLocks noChangeArrowheads="1"/>
          </p:cNvSpPr>
          <p:nvPr/>
        </p:nvSpPr>
        <p:spPr bwMode="auto">
          <a:xfrm>
            <a:off x="7264400" y="5145088"/>
            <a:ext cx="155575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FreeSerif" charset="0"/>
              </a:rPr>
              <a:t>d</a:t>
            </a:r>
          </a:p>
        </p:txBody>
      </p:sp>
      <p:sp>
        <p:nvSpPr>
          <p:cNvPr id="150564" name="Text Box 36"/>
          <p:cNvSpPr txBox="1">
            <a:spLocks noChangeArrowheads="1"/>
          </p:cNvSpPr>
          <p:nvPr/>
        </p:nvSpPr>
        <p:spPr bwMode="auto">
          <a:xfrm>
            <a:off x="1792288" y="3652838"/>
            <a:ext cx="1555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FreeSerif" charset="0"/>
              </a:rPr>
              <a:t>d</a:t>
            </a:r>
          </a:p>
        </p:txBody>
      </p:sp>
      <p:sp>
        <p:nvSpPr>
          <p:cNvPr id="150565" name="Line 34"/>
          <p:cNvSpPr>
            <a:spLocks noChangeShapeType="1"/>
          </p:cNvSpPr>
          <p:nvPr/>
        </p:nvSpPr>
        <p:spPr bwMode="auto">
          <a:xfrm>
            <a:off x="6262688" y="3833813"/>
            <a:ext cx="2243137" cy="833437"/>
          </a:xfrm>
          <a:prstGeom prst="line">
            <a:avLst/>
          </a:prstGeom>
          <a:noFill/>
          <a:ln w="3600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0566" name="Line 30"/>
          <p:cNvSpPr>
            <a:spLocks noChangeShapeType="1"/>
          </p:cNvSpPr>
          <p:nvPr/>
        </p:nvSpPr>
        <p:spPr bwMode="auto">
          <a:xfrm>
            <a:off x="7869238" y="3227388"/>
            <a:ext cx="606425" cy="636587"/>
          </a:xfrm>
          <a:prstGeom prst="line">
            <a:avLst/>
          </a:pr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0567" name="Line 36"/>
          <p:cNvSpPr>
            <a:spLocks noChangeShapeType="1"/>
          </p:cNvSpPr>
          <p:nvPr/>
        </p:nvSpPr>
        <p:spPr bwMode="auto">
          <a:xfrm flipH="1" flipV="1">
            <a:off x="6842125" y="3249613"/>
            <a:ext cx="12700" cy="2101850"/>
          </a:xfrm>
          <a:prstGeom prst="line">
            <a:avLst/>
          </a:prstGeom>
          <a:noFill/>
          <a:ln w="3600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0568" name="Line 36"/>
          <p:cNvSpPr>
            <a:spLocks noChangeShapeType="1"/>
          </p:cNvSpPr>
          <p:nvPr/>
        </p:nvSpPr>
        <p:spPr bwMode="auto">
          <a:xfrm>
            <a:off x="6242050" y="4718050"/>
            <a:ext cx="1781175" cy="577850"/>
          </a:xfrm>
          <a:prstGeom prst="line">
            <a:avLst/>
          </a:prstGeom>
          <a:noFill/>
          <a:ln w="3600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42" name="Text Box 44"/>
          <p:cNvSpPr txBox="1">
            <a:spLocks noChangeArrowheads="1"/>
          </p:cNvSpPr>
          <p:nvPr/>
        </p:nvSpPr>
        <p:spPr bwMode="auto">
          <a:xfrm>
            <a:off x="7264400" y="4381500"/>
            <a:ext cx="268288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 dirty="0">
                <a:solidFill>
                  <a:srgbClr val="0000FF"/>
                </a:solidFill>
                <a:latin typeface="FreeSerif" charset="0"/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16592156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0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0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0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0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565" grpId="0" animBg="1"/>
      <p:bldP spid="150566" grpId="0" animBg="1"/>
      <p:bldP spid="150567" grpId="0" animBg="1"/>
      <p:bldP spid="15056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91" name="Line 16"/>
          <p:cNvSpPr>
            <a:spLocks noChangeShapeType="1"/>
          </p:cNvSpPr>
          <p:nvPr/>
        </p:nvSpPr>
        <p:spPr bwMode="auto">
          <a:xfrm>
            <a:off x="6242050" y="4716463"/>
            <a:ext cx="1781175" cy="577850"/>
          </a:xfrm>
          <a:prstGeom prst="line">
            <a:avLst/>
          </a:prstGeom>
          <a:noFill/>
          <a:ln w="36000">
            <a:solidFill>
              <a:srgbClr val="0000FF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92" name="Line 17"/>
          <p:cNvSpPr>
            <a:spLocks noChangeShapeType="1"/>
          </p:cNvSpPr>
          <p:nvPr/>
        </p:nvSpPr>
        <p:spPr bwMode="auto">
          <a:xfrm flipH="1" flipV="1">
            <a:off x="6842125" y="3249613"/>
            <a:ext cx="12700" cy="2101850"/>
          </a:xfrm>
          <a:prstGeom prst="line">
            <a:avLst/>
          </a:prstGeom>
          <a:noFill/>
          <a:ln w="36000">
            <a:solidFill>
              <a:srgbClr val="0000FF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90" name="Line 15"/>
          <p:cNvSpPr>
            <a:spLocks noChangeShapeType="1"/>
          </p:cNvSpPr>
          <p:nvPr/>
        </p:nvSpPr>
        <p:spPr bwMode="auto">
          <a:xfrm>
            <a:off x="6248400" y="3886200"/>
            <a:ext cx="2257425" cy="781050"/>
          </a:xfrm>
          <a:prstGeom prst="line">
            <a:avLst/>
          </a:prstGeom>
          <a:noFill/>
          <a:ln w="36000">
            <a:solidFill>
              <a:srgbClr val="0000FF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85" name="Line 10"/>
          <p:cNvSpPr>
            <a:spLocks noChangeShapeType="1"/>
          </p:cNvSpPr>
          <p:nvPr/>
        </p:nvSpPr>
        <p:spPr bwMode="auto">
          <a:xfrm>
            <a:off x="7869238" y="3227388"/>
            <a:ext cx="606425" cy="636587"/>
          </a:xfrm>
          <a:prstGeom prst="line">
            <a:avLst/>
          </a:prstGeom>
          <a:noFill/>
          <a:ln w="36720">
            <a:solidFill>
              <a:srgbClr val="0000FF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86" name="Freeform 11"/>
          <p:cNvSpPr>
            <a:spLocks/>
          </p:cNvSpPr>
          <p:nvPr/>
        </p:nvSpPr>
        <p:spPr bwMode="auto">
          <a:xfrm>
            <a:off x="6911975" y="5276850"/>
            <a:ext cx="1155700" cy="192088"/>
          </a:xfrm>
          <a:custGeom>
            <a:avLst/>
            <a:gdLst>
              <a:gd name="T0" fmla="*/ 0 w 3540"/>
              <a:gd name="T1" fmla="*/ 2147483647 h 587"/>
              <a:gd name="T2" fmla="*/ 2147483647 w 3540"/>
              <a:gd name="T3" fmla="*/ 2147483647 h 587"/>
              <a:gd name="T4" fmla="*/ 2147483647 w 3540"/>
              <a:gd name="T5" fmla="*/ 2147483647 h 587"/>
              <a:gd name="T6" fmla="*/ 2147483647 w 3540"/>
              <a:gd name="T7" fmla="*/ 2147483647 h 587"/>
              <a:gd name="T8" fmla="*/ 2147483647 w 3540"/>
              <a:gd name="T9" fmla="*/ 2147483647 h 587"/>
              <a:gd name="T10" fmla="*/ 2147483647 w 3540"/>
              <a:gd name="T11" fmla="*/ 2147483647 h 587"/>
              <a:gd name="T12" fmla="*/ 2147483647 w 3540"/>
              <a:gd name="T13" fmla="*/ 2147483647 h 587"/>
              <a:gd name="T14" fmla="*/ 2147483647 w 3540"/>
              <a:gd name="T15" fmla="*/ 2147483647 h 587"/>
              <a:gd name="T16" fmla="*/ 2147483647 w 3540"/>
              <a:gd name="T17" fmla="*/ 2147483647 h 587"/>
              <a:gd name="T18" fmla="*/ 2147483647 w 3540"/>
              <a:gd name="T19" fmla="*/ 2147483647 h 587"/>
              <a:gd name="T20" fmla="*/ 2147483647 w 3540"/>
              <a:gd name="T21" fmla="*/ 2147483647 h 587"/>
              <a:gd name="T22" fmla="*/ 2147483647 w 3540"/>
              <a:gd name="T23" fmla="*/ 2147483647 h 587"/>
              <a:gd name="T24" fmla="*/ 2147483647 w 3540"/>
              <a:gd name="T25" fmla="*/ 2147483647 h 587"/>
              <a:gd name="T26" fmla="*/ 2147483647 w 3540"/>
              <a:gd name="T27" fmla="*/ 2147483647 h 587"/>
              <a:gd name="T28" fmla="*/ 2147483647 w 3540"/>
              <a:gd name="T29" fmla="*/ 2147483647 h 587"/>
              <a:gd name="T30" fmla="*/ 2147483647 w 3540"/>
              <a:gd name="T31" fmla="*/ 2147483647 h 587"/>
              <a:gd name="T32" fmla="*/ 2147483647 w 3540"/>
              <a:gd name="T33" fmla="*/ 2147483647 h 587"/>
              <a:gd name="T34" fmla="*/ 2147483647 w 3540"/>
              <a:gd name="T35" fmla="*/ 2147483647 h 587"/>
              <a:gd name="T36" fmla="*/ 2147483647 w 3540"/>
              <a:gd name="T37" fmla="*/ 2147483647 h 587"/>
              <a:gd name="T38" fmla="*/ 2147483647 w 3540"/>
              <a:gd name="T39" fmla="*/ 0 h 587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3540"/>
              <a:gd name="T61" fmla="*/ 0 h 587"/>
              <a:gd name="T62" fmla="*/ 3540 w 3540"/>
              <a:gd name="T63" fmla="*/ 587 h 587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3540" h="587">
                <a:moveTo>
                  <a:pt x="0" y="270"/>
                </a:moveTo>
                <a:lnTo>
                  <a:pt x="180" y="343"/>
                </a:lnTo>
                <a:lnTo>
                  <a:pt x="364" y="407"/>
                </a:lnTo>
                <a:lnTo>
                  <a:pt x="550" y="461"/>
                </a:lnTo>
                <a:lnTo>
                  <a:pt x="740" y="506"/>
                </a:lnTo>
                <a:lnTo>
                  <a:pt x="931" y="541"/>
                </a:lnTo>
                <a:lnTo>
                  <a:pt x="1124" y="566"/>
                </a:lnTo>
                <a:lnTo>
                  <a:pt x="1319" y="581"/>
                </a:lnTo>
                <a:lnTo>
                  <a:pt x="1513" y="586"/>
                </a:lnTo>
                <a:lnTo>
                  <a:pt x="1708" y="581"/>
                </a:lnTo>
                <a:lnTo>
                  <a:pt x="1902" y="566"/>
                </a:lnTo>
                <a:lnTo>
                  <a:pt x="2096" y="542"/>
                </a:lnTo>
                <a:lnTo>
                  <a:pt x="2287" y="507"/>
                </a:lnTo>
                <a:lnTo>
                  <a:pt x="2477" y="463"/>
                </a:lnTo>
                <a:lnTo>
                  <a:pt x="2664" y="409"/>
                </a:lnTo>
                <a:lnTo>
                  <a:pt x="2847" y="345"/>
                </a:lnTo>
                <a:lnTo>
                  <a:pt x="3027" y="273"/>
                </a:lnTo>
                <a:lnTo>
                  <a:pt x="3203" y="191"/>
                </a:lnTo>
                <a:lnTo>
                  <a:pt x="3374" y="100"/>
                </a:lnTo>
                <a:lnTo>
                  <a:pt x="3539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89" name="Freeform 14"/>
          <p:cNvSpPr>
            <a:spLocks/>
          </p:cNvSpPr>
          <p:nvPr/>
        </p:nvSpPr>
        <p:spPr bwMode="auto">
          <a:xfrm>
            <a:off x="8496300" y="3895725"/>
            <a:ext cx="73025" cy="766763"/>
          </a:xfrm>
          <a:custGeom>
            <a:avLst/>
            <a:gdLst>
              <a:gd name="T0" fmla="*/ 2147483647 w 226"/>
              <a:gd name="T1" fmla="*/ 2147483647 h 2344"/>
              <a:gd name="T2" fmla="*/ 2147483647 w 226"/>
              <a:gd name="T3" fmla="*/ 2147483647 h 2344"/>
              <a:gd name="T4" fmla="*/ 2147483647 w 226"/>
              <a:gd name="T5" fmla="*/ 2147483647 h 2344"/>
              <a:gd name="T6" fmla="*/ 2147483647 w 226"/>
              <a:gd name="T7" fmla="*/ 2147483647 h 2344"/>
              <a:gd name="T8" fmla="*/ 2147483647 w 226"/>
              <a:gd name="T9" fmla="*/ 2147483647 h 2344"/>
              <a:gd name="T10" fmla="*/ 2147483647 w 226"/>
              <a:gd name="T11" fmla="*/ 2147483647 h 2344"/>
              <a:gd name="T12" fmla="*/ 2147483647 w 226"/>
              <a:gd name="T13" fmla="*/ 2147483647 h 2344"/>
              <a:gd name="T14" fmla="*/ 2147483647 w 226"/>
              <a:gd name="T15" fmla="*/ 2147483647 h 2344"/>
              <a:gd name="T16" fmla="*/ 2147483647 w 226"/>
              <a:gd name="T17" fmla="*/ 2147483647 h 2344"/>
              <a:gd name="T18" fmla="*/ 2147483647 w 226"/>
              <a:gd name="T19" fmla="*/ 2147483647 h 2344"/>
              <a:gd name="T20" fmla="*/ 2147483647 w 226"/>
              <a:gd name="T21" fmla="*/ 2147483647 h 2344"/>
              <a:gd name="T22" fmla="*/ 2147483647 w 226"/>
              <a:gd name="T23" fmla="*/ 2147483647 h 2344"/>
              <a:gd name="T24" fmla="*/ 2147483647 w 226"/>
              <a:gd name="T25" fmla="*/ 2147483647 h 2344"/>
              <a:gd name="T26" fmla="*/ 2147483647 w 226"/>
              <a:gd name="T27" fmla="*/ 2147483647 h 2344"/>
              <a:gd name="T28" fmla="*/ 2147483647 w 226"/>
              <a:gd name="T29" fmla="*/ 2147483647 h 2344"/>
              <a:gd name="T30" fmla="*/ 0 w 226"/>
              <a:gd name="T31" fmla="*/ 0 h 2344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26"/>
              <a:gd name="T49" fmla="*/ 0 h 2344"/>
              <a:gd name="T50" fmla="*/ 226 w 226"/>
              <a:gd name="T51" fmla="*/ 2344 h 2344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26" h="2344">
                <a:moveTo>
                  <a:pt x="43" y="2343"/>
                </a:moveTo>
                <a:lnTo>
                  <a:pt x="90" y="2191"/>
                </a:lnTo>
                <a:lnTo>
                  <a:pt x="131" y="2036"/>
                </a:lnTo>
                <a:lnTo>
                  <a:pt x="164" y="1881"/>
                </a:lnTo>
                <a:lnTo>
                  <a:pt x="190" y="1723"/>
                </a:lnTo>
                <a:lnTo>
                  <a:pt x="209" y="1565"/>
                </a:lnTo>
                <a:lnTo>
                  <a:pt x="221" y="1407"/>
                </a:lnTo>
                <a:lnTo>
                  <a:pt x="225" y="1248"/>
                </a:lnTo>
                <a:lnTo>
                  <a:pt x="222" y="1089"/>
                </a:lnTo>
                <a:lnTo>
                  <a:pt x="212" y="930"/>
                </a:lnTo>
                <a:lnTo>
                  <a:pt x="195" y="772"/>
                </a:lnTo>
                <a:lnTo>
                  <a:pt x="170" y="614"/>
                </a:lnTo>
                <a:lnTo>
                  <a:pt x="138" y="458"/>
                </a:lnTo>
                <a:lnTo>
                  <a:pt x="99" y="304"/>
                </a:lnTo>
                <a:lnTo>
                  <a:pt x="53" y="151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88" name="Freeform 13"/>
          <p:cNvSpPr>
            <a:spLocks/>
          </p:cNvSpPr>
          <p:nvPr/>
        </p:nvSpPr>
        <p:spPr bwMode="auto">
          <a:xfrm>
            <a:off x="6886575" y="3127375"/>
            <a:ext cx="995363" cy="112713"/>
          </a:xfrm>
          <a:custGeom>
            <a:avLst/>
            <a:gdLst>
              <a:gd name="T0" fmla="*/ 2147483647 w 3045"/>
              <a:gd name="T1" fmla="*/ 2147483647 h 344"/>
              <a:gd name="T2" fmla="*/ 2147483647 w 3045"/>
              <a:gd name="T3" fmla="*/ 2147483647 h 344"/>
              <a:gd name="T4" fmla="*/ 2147483647 w 3045"/>
              <a:gd name="T5" fmla="*/ 2147483647 h 344"/>
              <a:gd name="T6" fmla="*/ 2147483647 w 3045"/>
              <a:gd name="T7" fmla="*/ 2147483647 h 344"/>
              <a:gd name="T8" fmla="*/ 2147483647 w 3045"/>
              <a:gd name="T9" fmla="*/ 2147483647 h 344"/>
              <a:gd name="T10" fmla="*/ 2147483647 w 3045"/>
              <a:gd name="T11" fmla="*/ 2147483647 h 344"/>
              <a:gd name="T12" fmla="*/ 2147483647 w 3045"/>
              <a:gd name="T13" fmla="*/ 2147483647 h 344"/>
              <a:gd name="T14" fmla="*/ 2147483647 w 3045"/>
              <a:gd name="T15" fmla="*/ 2147483647 h 344"/>
              <a:gd name="T16" fmla="*/ 2147483647 w 3045"/>
              <a:gd name="T17" fmla="*/ 0 h 344"/>
              <a:gd name="T18" fmla="*/ 2147483647 w 3045"/>
              <a:gd name="T19" fmla="*/ 2147483647 h 344"/>
              <a:gd name="T20" fmla="*/ 2147483647 w 3045"/>
              <a:gd name="T21" fmla="*/ 2147483647 h 344"/>
              <a:gd name="T22" fmla="*/ 2147483647 w 3045"/>
              <a:gd name="T23" fmla="*/ 2147483647 h 344"/>
              <a:gd name="T24" fmla="*/ 2147483647 w 3045"/>
              <a:gd name="T25" fmla="*/ 2147483647 h 344"/>
              <a:gd name="T26" fmla="*/ 2147483647 w 3045"/>
              <a:gd name="T27" fmla="*/ 2147483647 h 344"/>
              <a:gd name="T28" fmla="*/ 2147483647 w 3045"/>
              <a:gd name="T29" fmla="*/ 2147483647 h 344"/>
              <a:gd name="T30" fmla="*/ 2147483647 w 3045"/>
              <a:gd name="T31" fmla="*/ 2147483647 h 344"/>
              <a:gd name="T32" fmla="*/ 0 w 3045"/>
              <a:gd name="T33" fmla="*/ 2147483647 h 344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3045"/>
              <a:gd name="T52" fmla="*/ 0 h 344"/>
              <a:gd name="T53" fmla="*/ 3045 w 3045"/>
              <a:gd name="T54" fmla="*/ 344 h 344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3045" h="344">
                <a:moveTo>
                  <a:pt x="3044" y="295"/>
                </a:moveTo>
                <a:lnTo>
                  <a:pt x="2862" y="224"/>
                </a:lnTo>
                <a:lnTo>
                  <a:pt x="2677" y="163"/>
                </a:lnTo>
                <a:lnTo>
                  <a:pt x="2488" y="111"/>
                </a:lnTo>
                <a:lnTo>
                  <a:pt x="2297" y="69"/>
                </a:lnTo>
                <a:lnTo>
                  <a:pt x="2104" y="37"/>
                </a:lnTo>
                <a:lnTo>
                  <a:pt x="1909" y="15"/>
                </a:lnTo>
                <a:lnTo>
                  <a:pt x="1713" y="2"/>
                </a:lnTo>
                <a:lnTo>
                  <a:pt x="1517" y="0"/>
                </a:lnTo>
                <a:lnTo>
                  <a:pt x="1321" y="9"/>
                </a:lnTo>
                <a:lnTo>
                  <a:pt x="1126" y="27"/>
                </a:lnTo>
                <a:lnTo>
                  <a:pt x="932" y="55"/>
                </a:lnTo>
                <a:lnTo>
                  <a:pt x="740" y="93"/>
                </a:lnTo>
                <a:lnTo>
                  <a:pt x="550" y="141"/>
                </a:lnTo>
                <a:lnTo>
                  <a:pt x="363" y="199"/>
                </a:lnTo>
                <a:lnTo>
                  <a:pt x="179" y="266"/>
                </a:lnTo>
                <a:lnTo>
                  <a:pt x="0" y="343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87" name="Freeform 12"/>
          <p:cNvSpPr>
            <a:spLocks/>
          </p:cNvSpPr>
          <p:nvPr/>
        </p:nvSpPr>
        <p:spPr bwMode="auto">
          <a:xfrm>
            <a:off x="6157913" y="3911600"/>
            <a:ext cx="87312" cy="835025"/>
          </a:xfrm>
          <a:custGeom>
            <a:avLst/>
            <a:gdLst>
              <a:gd name="T0" fmla="*/ 2147483647 w 268"/>
              <a:gd name="T1" fmla="*/ 0 h 2557"/>
              <a:gd name="T2" fmla="*/ 2147483647 w 268"/>
              <a:gd name="T3" fmla="*/ 2147483647 h 2557"/>
              <a:gd name="T4" fmla="*/ 2147483647 w 268"/>
              <a:gd name="T5" fmla="*/ 2147483647 h 2557"/>
              <a:gd name="T6" fmla="*/ 2147483647 w 268"/>
              <a:gd name="T7" fmla="*/ 2147483647 h 2557"/>
              <a:gd name="T8" fmla="*/ 2147483647 w 268"/>
              <a:gd name="T9" fmla="*/ 2147483647 h 2557"/>
              <a:gd name="T10" fmla="*/ 2147483647 w 268"/>
              <a:gd name="T11" fmla="*/ 2147483647 h 2557"/>
              <a:gd name="T12" fmla="*/ 2147483647 w 268"/>
              <a:gd name="T13" fmla="*/ 2147483647 h 2557"/>
              <a:gd name="T14" fmla="*/ 2147483647 w 268"/>
              <a:gd name="T15" fmla="*/ 2147483647 h 2557"/>
              <a:gd name="T16" fmla="*/ 0 w 268"/>
              <a:gd name="T17" fmla="*/ 2147483647 h 2557"/>
              <a:gd name="T18" fmla="*/ 2147483647 w 268"/>
              <a:gd name="T19" fmla="*/ 2147483647 h 2557"/>
              <a:gd name="T20" fmla="*/ 2147483647 w 268"/>
              <a:gd name="T21" fmla="*/ 2147483647 h 2557"/>
              <a:gd name="T22" fmla="*/ 2147483647 w 268"/>
              <a:gd name="T23" fmla="*/ 2147483647 h 2557"/>
              <a:gd name="T24" fmla="*/ 2147483647 w 268"/>
              <a:gd name="T25" fmla="*/ 2147483647 h 2557"/>
              <a:gd name="T26" fmla="*/ 2147483647 w 268"/>
              <a:gd name="T27" fmla="*/ 2147483647 h 2557"/>
              <a:gd name="T28" fmla="*/ 2147483647 w 268"/>
              <a:gd name="T29" fmla="*/ 2147483647 h 2557"/>
              <a:gd name="T30" fmla="*/ 2147483647 w 268"/>
              <a:gd name="T31" fmla="*/ 2147483647 h 255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8"/>
              <a:gd name="T49" fmla="*/ 0 h 2557"/>
              <a:gd name="T50" fmla="*/ 268 w 268"/>
              <a:gd name="T51" fmla="*/ 2557 h 255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8" h="2557">
                <a:moveTo>
                  <a:pt x="267" y="0"/>
                </a:moveTo>
                <a:lnTo>
                  <a:pt x="204" y="163"/>
                </a:lnTo>
                <a:lnTo>
                  <a:pt x="149" y="329"/>
                </a:lnTo>
                <a:lnTo>
                  <a:pt x="103" y="497"/>
                </a:lnTo>
                <a:lnTo>
                  <a:pt x="65" y="668"/>
                </a:lnTo>
                <a:lnTo>
                  <a:pt x="36" y="840"/>
                </a:lnTo>
                <a:lnTo>
                  <a:pt x="15" y="1013"/>
                </a:lnTo>
                <a:lnTo>
                  <a:pt x="3" y="1187"/>
                </a:lnTo>
                <a:lnTo>
                  <a:pt x="0" y="1361"/>
                </a:lnTo>
                <a:lnTo>
                  <a:pt x="6" y="1535"/>
                </a:lnTo>
                <a:lnTo>
                  <a:pt x="20" y="1709"/>
                </a:lnTo>
                <a:lnTo>
                  <a:pt x="43" y="1882"/>
                </a:lnTo>
                <a:lnTo>
                  <a:pt x="74" y="2053"/>
                </a:lnTo>
                <a:lnTo>
                  <a:pt x="115" y="2223"/>
                </a:lnTo>
                <a:lnTo>
                  <a:pt x="163" y="2391"/>
                </a:lnTo>
                <a:lnTo>
                  <a:pt x="220" y="2556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612" name="Freeform 38"/>
          <p:cNvSpPr>
            <a:spLocks/>
          </p:cNvSpPr>
          <p:nvPr/>
        </p:nvSpPr>
        <p:spPr bwMode="auto">
          <a:xfrm>
            <a:off x="2797175" y="5041900"/>
            <a:ext cx="85725" cy="722313"/>
          </a:xfrm>
          <a:custGeom>
            <a:avLst/>
            <a:gdLst>
              <a:gd name="T0" fmla="*/ 2147483647 w 266"/>
              <a:gd name="T1" fmla="*/ 2147483647 h 2212"/>
              <a:gd name="T2" fmla="*/ 2147483647 w 266"/>
              <a:gd name="T3" fmla="*/ 2147483647 h 2212"/>
              <a:gd name="T4" fmla="*/ 2147483647 w 266"/>
              <a:gd name="T5" fmla="*/ 2147483647 h 2212"/>
              <a:gd name="T6" fmla="*/ 2147483647 w 266"/>
              <a:gd name="T7" fmla="*/ 2147483647 h 2212"/>
              <a:gd name="T8" fmla="*/ 2147483647 w 266"/>
              <a:gd name="T9" fmla="*/ 2147483647 h 2212"/>
              <a:gd name="T10" fmla="*/ 2147483647 w 266"/>
              <a:gd name="T11" fmla="*/ 2147483647 h 2212"/>
              <a:gd name="T12" fmla="*/ 2147483647 w 266"/>
              <a:gd name="T13" fmla="*/ 2147483647 h 2212"/>
              <a:gd name="T14" fmla="*/ 2147483647 w 266"/>
              <a:gd name="T15" fmla="*/ 2147483647 h 2212"/>
              <a:gd name="T16" fmla="*/ 2147483647 w 266"/>
              <a:gd name="T17" fmla="*/ 2147483647 h 2212"/>
              <a:gd name="T18" fmla="*/ 2147483647 w 266"/>
              <a:gd name="T19" fmla="*/ 2147483647 h 2212"/>
              <a:gd name="T20" fmla="*/ 2147483647 w 266"/>
              <a:gd name="T21" fmla="*/ 2147483647 h 2212"/>
              <a:gd name="T22" fmla="*/ 2147483647 w 266"/>
              <a:gd name="T23" fmla="*/ 2147483647 h 2212"/>
              <a:gd name="T24" fmla="*/ 2147483647 w 266"/>
              <a:gd name="T25" fmla="*/ 2147483647 h 2212"/>
              <a:gd name="T26" fmla="*/ 2147483647 w 266"/>
              <a:gd name="T27" fmla="*/ 2147483647 h 2212"/>
              <a:gd name="T28" fmla="*/ 2147483647 w 266"/>
              <a:gd name="T29" fmla="*/ 2147483647 h 2212"/>
              <a:gd name="T30" fmla="*/ 0 w 266"/>
              <a:gd name="T31" fmla="*/ 0 h 221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6"/>
              <a:gd name="T49" fmla="*/ 0 h 2212"/>
              <a:gd name="T50" fmla="*/ 266 w 266"/>
              <a:gd name="T51" fmla="*/ 2212 h 221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6" h="2212">
                <a:moveTo>
                  <a:pt x="113" y="2211"/>
                </a:moveTo>
                <a:lnTo>
                  <a:pt x="157" y="2066"/>
                </a:lnTo>
                <a:lnTo>
                  <a:pt x="193" y="1920"/>
                </a:lnTo>
                <a:lnTo>
                  <a:pt x="222" y="1772"/>
                </a:lnTo>
                <a:lnTo>
                  <a:pt x="244" y="1622"/>
                </a:lnTo>
                <a:lnTo>
                  <a:pt x="258" y="1472"/>
                </a:lnTo>
                <a:lnTo>
                  <a:pt x="265" y="1322"/>
                </a:lnTo>
                <a:lnTo>
                  <a:pt x="265" y="1171"/>
                </a:lnTo>
                <a:lnTo>
                  <a:pt x="257" y="1020"/>
                </a:lnTo>
                <a:lnTo>
                  <a:pt x="242" y="870"/>
                </a:lnTo>
                <a:lnTo>
                  <a:pt x="220" y="721"/>
                </a:lnTo>
                <a:lnTo>
                  <a:pt x="190" y="573"/>
                </a:lnTo>
                <a:lnTo>
                  <a:pt x="153" y="427"/>
                </a:lnTo>
                <a:lnTo>
                  <a:pt x="109" y="282"/>
                </a:lnTo>
                <a:lnTo>
                  <a:pt x="58" y="139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611" name="Freeform 37"/>
          <p:cNvSpPr>
            <a:spLocks/>
          </p:cNvSpPr>
          <p:nvPr/>
        </p:nvSpPr>
        <p:spPr bwMode="auto">
          <a:xfrm>
            <a:off x="1363663" y="4443413"/>
            <a:ext cx="850900" cy="98425"/>
          </a:xfrm>
          <a:custGeom>
            <a:avLst/>
            <a:gdLst>
              <a:gd name="T0" fmla="*/ 2147483647 w 2604"/>
              <a:gd name="T1" fmla="*/ 2147483647 h 305"/>
              <a:gd name="T2" fmla="*/ 2147483647 w 2604"/>
              <a:gd name="T3" fmla="*/ 2147483647 h 305"/>
              <a:gd name="T4" fmla="*/ 2147483647 w 2604"/>
              <a:gd name="T5" fmla="*/ 2147483647 h 305"/>
              <a:gd name="T6" fmla="*/ 2147483647 w 2604"/>
              <a:gd name="T7" fmla="*/ 2147483647 h 305"/>
              <a:gd name="T8" fmla="*/ 2147483647 w 2604"/>
              <a:gd name="T9" fmla="*/ 2147483647 h 305"/>
              <a:gd name="T10" fmla="*/ 2147483647 w 2604"/>
              <a:gd name="T11" fmla="*/ 2147483647 h 305"/>
              <a:gd name="T12" fmla="*/ 2147483647 w 2604"/>
              <a:gd name="T13" fmla="*/ 2147483647 h 305"/>
              <a:gd name="T14" fmla="*/ 2147483647 w 2604"/>
              <a:gd name="T15" fmla="*/ 0 h 305"/>
              <a:gd name="T16" fmla="*/ 2147483647 w 2604"/>
              <a:gd name="T17" fmla="*/ 2147483647 h 305"/>
              <a:gd name="T18" fmla="*/ 2147483647 w 2604"/>
              <a:gd name="T19" fmla="*/ 2147483647 h 305"/>
              <a:gd name="T20" fmla="*/ 2147483647 w 2604"/>
              <a:gd name="T21" fmla="*/ 2147483647 h 305"/>
              <a:gd name="T22" fmla="*/ 2147483647 w 2604"/>
              <a:gd name="T23" fmla="*/ 2147483647 h 305"/>
              <a:gd name="T24" fmla="*/ 2147483647 w 2604"/>
              <a:gd name="T25" fmla="*/ 2147483647 h 305"/>
              <a:gd name="T26" fmla="*/ 2147483647 w 2604"/>
              <a:gd name="T27" fmla="*/ 2147483647 h 305"/>
              <a:gd name="T28" fmla="*/ 2147483647 w 2604"/>
              <a:gd name="T29" fmla="*/ 2147483647 h 305"/>
              <a:gd name="T30" fmla="*/ 0 w 2604"/>
              <a:gd name="T31" fmla="*/ 2147483647 h 30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04"/>
              <a:gd name="T49" fmla="*/ 0 h 305"/>
              <a:gd name="T50" fmla="*/ 2604 w 2604"/>
              <a:gd name="T51" fmla="*/ 305 h 305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04" h="305">
                <a:moveTo>
                  <a:pt x="2603" y="219"/>
                </a:moveTo>
                <a:lnTo>
                  <a:pt x="2435" y="160"/>
                </a:lnTo>
                <a:lnTo>
                  <a:pt x="2264" y="111"/>
                </a:lnTo>
                <a:lnTo>
                  <a:pt x="2090" y="70"/>
                </a:lnTo>
                <a:lnTo>
                  <a:pt x="1915" y="39"/>
                </a:lnTo>
                <a:lnTo>
                  <a:pt x="1738" y="16"/>
                </a:lnTo>
                <a:lnTo>
                  <a:pt x="1560" y="4"/>
                </a:lnTo>
                <a:lnTo>
                  <a:pt x="1382" y="0"/>
                </a:lnTo>
                <a:lnTo>
                  <a:pt x="1203" y="6"/>
                </a:lnTo>
                <a:lnTo>
                  <a:pt x="1025" y="21"/>
                </a:lnTo>
                <a:lnTo>
                  <a:pt x="849" y="46"/>
                </a:lnTo>
                <a:lnTo>
                  <a:pt x="674" y="79"/>
                </a:lnTo>
                <a:lnTo>
                  <a:pt x="501" y="122"/>
                </a:lnTo>
                <a:lnTo>
                  <a:pt x="330" y="174"/>
                </a:lnTo>
                <a:lnTo>
                  <a:pt x="163" y="235"/>
                </a:lnTo>
                <a:lnTo>
                  <a:pt x="0" y="304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601" name="Freeform 27"/>
          <p:cNvSpPr>
            <a:spLocks/>
          </p:cNvSpPr>
          <p:nvPr/>
        </p:nvSpPr>
        <p:spPr bwMode="auto">
          <a:xfrm>
            <a:off x="1466850" y="3948113"/>
            <a:ext cx="973138" cy="160337"/>
          </a:xfrm>
          <a:custGeom>
            <a:avLst/>
            <a:gdLst>
              <a:gd name="T0" fmla="*/ 0 w 2983"/>
              <a:gd name="T1" fmla="*/ 2147483647 h 492"/>
              <a:gd name="T2" fmla="*/ 2147483647 w 2983"/>
              <a:gd name="T3" fmla="*/ 2147483647 h 492"/>
              <a:gd name="T4" fmla="*/ 2147483647 w 2983"/>
              <a:gd name="T5" fmla="*/ 2147483647 h 492"/>
              <a:gd name="T6" fmla="*/ 2147483647 w 2983"/>
              <a:gd name="T7" fmla="*/ 2147483647 h 492"/>
              <a:gd name="T8" fmla="*/ 2147483647 w 2983"/>
              <a:gd name="T9" fmla="*/ 2147483647 h 492"/>
              <a:gd name="T10" fmla="*/ 2147483647 w 2983"/>
              <a:gd name="T11" fmla="*/ 2147483647 h 492"/>
              <a:gd name="T12" fmla="*/ 2147483647 w 2983"/>
              <a:gd name="T13" fmla="*/ 2147483647 h 492"/>
              <a:gd name="T14" fmla="*/ 2147483647 w 2983"/>
              <a:gd name="T15" fmla="*/ 2147483647 h 492"/>
              <a:gd name="T16" fmla="*/ 2147483647 w 2983"/>
              <a:gd name="T17" fmla="*/ 2147483647 h 492"/>
              <a:gd name="T18" fmla="*/ 2147483647 w 2983"/>
              <a:gd name="T19" fmla="*/ 2147483647 h 492"/>
              <a:gd name="T20" fmla="*/ 2147483647 w 2983"/>
              <a:gd name="T21" fmla="*/ 2147483647 h 492"/>
              <a:gd name="T22" fmla="*/ 2147483647 w 2983"/>
              <a:gd name="T23" fmla="*/ 2147483647 h 492"/>
              <a:gd name="T24" fmla="*/ 2147483647 w 2983"/>
              <a:gd name="T25" fmla="*/ 2147483647 h 492"/>
              <a:gd name="T26" fmla="*/ 2147483647 w 2983"/>
              <a:gd name="T27" fmla="*/ 2147483647 h 492"/>
              <a:gd name="T28" fmla="*/ 2147483647 w 2983"/>
              <a:gd name="T29" fmla="*/ 2147483647 h 492"/>
              <a:gd name="T30" fmla="*/ 2147483647 w 2983"/>
              <a:gd name="T31" fmla="*/ 2147483647 h 492"/>
              <a:gd name="T32" fmla="*/ 2147483647 w 2983"/>
              <a:gd name="T33" fmla="*/ 2147483647 h 492"/>
              <a:gd name="T34" fmla="*/ 2147483647 w 2983"/>
              <a:gd name="T35" fmla="*/ 2147483647 h 492"/>
              <a:gd name="T36" fmla="*/ 2147483647 w 2983"/>
              <a:gd name="T37" fmla="*/ 0 h 49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983"/>
              <a:gd name="T58" fmla="*/ 0 h 492"/>
              <a:gd name="T59" fmla="*/ 2983 w 2983"/>
              <a:gd name="T60" fmla="*/ 492 h 492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983" h="492">
                <a:moveTo>
                  <a:pt x="0" y="261"/>
                </a:moveTo>
                <a:lnTo>
                  <a:pt x="162" y="319"/>
                </a:lnTo>
                <a:lnTo>
                  <a:pt x="326" y="369"/>
                </a:lnTo>
                <a:lnTo>
                  <a:pt x="494" y="411"/>
                </a:lnTo>
                <a:lnTo>
                  <a:pt x="663" y="444"/>
                </a:lnTo>
                <a:lnTo>
                  <a:pt x="834" y="468"/>
                </a:lnTo>
                <a:lnTo>
                  <a:pt x="1006" y="484"/>
                </a:lnTo>
                <a:lnTo>
                  <a:pt x="1178" y="491"/>
                </a:lnTo>
                <a:lnTo>
                  <a:pt x="1351" y="489"/>
                </a:lnTo>
                <a:lnTo>
                  <a:pt x="1523" y="478"/>
                </a:lnTo>
                <a:lnTo>
                  <a:pt x="1695" y="459"/>
                </a:lnTo>
                <a:lnTo>
                  <a:pt x="1865" y="431"/>
                </a:lnTo>
                <a:lnTo>
                  <a:pt x="2034" y="394"/>
                </a:lnTo>
                <a:lnTo>
                  <a:pt x="2200" y="349"/>
                </a:lnTo>
                <a:lnTo>
                  <a:pt x="2363" y="295"/>
                </a:lnTo>
                <a:lnTo>
                  <a:pt x="2524" y="233"/>
                </a:lnTo>
                <a:lnTo>
                  <a:pt x="2681" y="163"/>
                </a:lnTo>
                <a:lnTo>
                  <a:pt x="2834" y="86"/>
                </a:lnTo>
                <a:lnTo>
                  <a:pt x="2982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600" name="Freeform 26"/>
          <p:cNvSpPr>
            <a:spLocks/>
          </p:cNvSpPr>
          <p:nvPr/>
        </p:nvSpPr>
        <p:spPr bwMode="auto">
          <a:xfrm>
            <a:off x="2819400" y="2717800"/>
            <a:ext cx="85725" cy="722312"/>
          </a:xfrm>
          <a:custGeom>
            <a:avLst/>
            <a:gdLst>
              <a:gd name="T0" fmla="*/ 2147483647 w 266"/>
              <a:gd name="T1" fmla="*/ 2147483647 h 2212"/>
              <a:gd name="T2" fmla="*/ 2147483647 w 266"/>
              <a:gd name="T3" fmla="*/ 2147483647 h 2212"/>
              <a:gd name="T4" fmla="*/ 2147483647 w 266"/>
              <a:gd name="T5" fmla="*/ 2147483647 h 2212"/>
              <a:gd name="T6" fmla="*/ 2147483647 w 266"/>
              <a:gd name="T7" fmla="*/ 2147483647 h 2212"/>
              <a:gd name="T8" fmla="*/ 2147483647 w 266"/>
              <a:gd name="T9" fmla="*/ 2147483647 h 2212"/>
              <a:gd name="T10" fmla="*/ 2147483647 w 266"/>
              <a:gd name="T11" fmla="*/ 2147483647 h 2212"/>
              <a:gd name="T12" fmla="*/ 2147483647 w 266"/>
              <a:gd name="T13" fmla="*/ 2147483647 h 2212"/>
              <a:gd name="T14" fmla="*/ 2147483647 w 266"/>
              <a:gd name="T15" fmla="*/ 2147483647 h 2212"/>
              <a:gd name="T16" fmla="*/ 2147483647 w 266"/>
              <a:gd name="T17" fmla="*/ 2147483647 h 2212"/>
              <a:gd name="T18" fmla="*/ 2147483647 w 266"/>
              <a:gd name="T19" fmla="*/ 2147483647 h 2212"/>
              <a:gd name="T20" fmla="*/ 2147483647 w 266"/>
              <a:gd name="T21" fmla="*/ 2147483647 h 2212"/>
              <a:gd name="T22" fmla="*/ 2147483647 w 266"/>
              <a:gd name="T23" fmla="*/ 2147483647 h 2212"/>
              <a:gd name="T24" fmla="*/ 2147483647 w 266"/>
              <a:gd name="T25" fmla="*/ 2147483647 h 2212"/>
              <a:gd name="T26" fmla="*/ 2147483647 w 266"/>
              <a:gd name="T27" fmla="*/ 2147483647 h 2212"/>
              <a:gd name="T28" fmla="*/ 2147483647 w 266"/>
              <a:gd name="T29" fmla="*/ 2147483647 h 2212"/>
              <a:gd name="T30" fmla="*/ 0 w 266"/>
              <a:gd name="T31" fmla="*/ 0 h 221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6"/>
              <a:gd name="T49" fmla="*/ 0 h 2212"/>
              <a:gd name="T50" fmla="*/ 266 w 266"/>
              <a:gd name="T51" fmla="*/ 2212 h 221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6" h="2212">
                <a:moveTo>
                  <a:pt x="113" y="2211"/>
                </a:moveTo>
                <a:lnTo>
                  <a:pt x="157" y="2066"/>
                </a:lnTo>
                <a:lnTo>
                  <a:pt x="193" y="1920"/>
                </a:lnTo>
                <a:lnTo>
                  <a:pt x="222" y="1772"/>
                </a:lnTo>
                <a:lnTo>
                  <a:pt x="244" y="1622"/>
                </a:lnTo>
                <a:lnTo>
                  <a:pt x="258" y="1472"/>
                </a:lnTo>
                <a:lnTo>
                  <a:pt x="265" y="1322"/>
                </a:lnTo>
                <a:lnTo>
                  <a:pt x="265" y="1171"/>
                </a:lnTo>
                <a:lnTo>
                  <a:pt x="257" y="1020"/>
                </a:lnTo>
                <a:lnTo>
                  <a:pt x="242" y="870"/>
                </a:lnTo>
                <a:lnTo>
                  <a:pt x="220" y="721"/>
                </a:lnTo>
                <a:lnTo>
                  <a:pt x="190" y="573"/>
                </a:lnTo>
                <a:lnTo>
                  <a:pt x="153" y="427"/>
                </a:lnTo>
                <a:lnTo>
                  <a:pt x="109" y="282"/>
                </a:lnTo>
                <a:lnTo>
                  <a:pt x="58" y="139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99" name="Freeform 25"/>
          <p:cNvSpPr>
            <a:spLocks/>
          </p:cNvSpPr>
          <p:nvPr/>
        </p:nvSpPr>
        <p:spPr bwMode="auto">
          <a:xfrm>
            <a:off x="1414463" y="2028825"/>
            <a:ext cx="850900" cy="100013"/>
          </a:xfrm>
          <a:custGeom>
            <a:avLst/>
            <a:gdLst>
              <a:gd name="T0" fmla="*/ 2147483647 w 2604"/>
              <a:gd name="T1" fmla="*/ 2147483647 h 305"/>
              <a:gd name="T2" fmla="*/ 2147483647 w 2604"/>
              <a:gd name="T3" fmla="*/ 2147483647 h 305"/>
              <a:gd name="T4" fmla="*/ 2147483647 w 2604"/>
              <a:gd name="T5" fmla="*/ 2147483647 h 305"/>
              <a:gd name="T6" fmla="*/ 2147483647 w 2604"/>
              <a:gd name="T7" fmla="*/ 2147483647 h 305"/>
              <a:gd name="T8" fmla="*/ 2147483647 w 2604"/>
              <a:gd name="T9" fmla="*/ 2147483647 h 305"/>
              <a:gd name="T10" fmla="*/ 2147483647 w 2604"/>
              <a:gd name="T11" fmla="*/ 2147483647 h 305"/>
              <a:gd name="T12" fmla="*/ 2147483647 w 2604"/>
              <a:gd name="T13" fmla="*/ 2147483647 h 305"/>
              <a:gd name="T14" fmla="*/ 2147483647 w 2604"/>
              <a:gd name="T15" fmla="*/ 0 h 305"/>
              <a:gd name="T16" fmla="*/ 2147483647 w 2604"/>
              <a:gd name="T17" fmla="*/ 2147483647 h 305"/>
              <a:gd name="T18" fmla="*/ 2147483647 w 2604"/>
              <a:gd name="T19" fmla="*/ 2147483647 h 305"/>
              <a:gd name="T20" fmla="*/ 2147483647 w 2604"/>
              <a:gd name="T21" fmla="*/ 2147483647 h 305"/>
              <a:gd name="T22" fmla="*/ 2147483647 w 2604"/>
              <a:gd name="T23" fmla="*/ 2147483647 h 305"/>
              <a:gd name="T24" fmla="*/ 2147483647 w 2604"/>
              <a:gd name="T25" fmla="*/ 2147483647 h 305"/>
              <a:gd name="T26" fmla="*/ 2147483647 w 2604"/>
              <a:gd name="T27" fmla="*/ 2147483647 h 305"/>
              <a:gd name="T28" fmla="*/ 2147483647 w 2604"/>
              <a:gd name="T29" fmla="*/ 2147483647 h 305"/>
              <a:gd name="T30" fmla="*/ 0 w 2604"/>
              <a:gd name="T31" fmla="*/ 2147483647 h 30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04"/>
              <a:gd name="T49" fmla="*/ 0 h 305"/>
              <a:gd name="T50" fmla="*/ 2604 w 2604"/>
              <a:gd name="T51" fmla="*/ 305 h 305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04" h="305">
                <a:moveTo>
                  <a:pt x="2603" y="219"/>
                </a:moveTo>
                <a:lnTo>
                  <a:pt x="2435" y="160"/>
                </a:lnTo>
                <a:lnTo>
                  <a:pt x="2264" y="111"/>
                </a:lnTo>
                <a:lnTo>
                  <a:pt x="2090" y="70"/>
                </a:lnTo>
                <a:lnTo>
                  <a:pt x="1915" y="39"/>
                </a:lnTo>
                <a:lnTo>
                  <a:pt x="1738" y="16"/>
                </a:lnTo>
                <a:lnTo>
                  <a:pt x="1560" y="4"/>
                </a:lnTo>
                <a:lnTo>
                  <a:pt x="1382" y="0"/>
                </a:lnTo>
                <a:lnTo>
                  <a:pt x="1203" y="6"/>
                </a:lnTo>
                <a:lnTo>
                  <a:pt x="1025" y="21"/>
                </a:lnTo>
                <a:lnTo>
                  <a:pt x="849" y="46"/>
                </a:lnTo>
                <a:lnTo>
                  <a:pt x="674" y="79"/>
                </a:lnTo>
                <a:lnTo>
                  <a:pt x="501" y="122"/>
                </a:lnTo>
                <a:lnTo>
                  <a:pt x="330" y="174"/>
                </a:lnTo>
                <a:lnTo>
                  <a:pt x="163" y="235"/>
                </a:lnTo>
                <a:lnTo>
                  <a:pt x="0" y="304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603" name="Freeform 29"/>
          <p:cNvSpPr>
            <a:spLocks/>
          </p:cNvSpPr>
          <p:nvPr/>
        </p:nvSpPr>
        <p:spPr bwMode="auto">
          <a:xfrm>
            <a:off x="749300" y="2733675"/>
            <a:ext cx="73025" cy="752475"/>
          </a:xfrm>
          <a:custGeom>
            <a:avLst/>
            <a:gdLst>
              <a:gd name="T0" fmla="*/ 2147483647 w 226"/>
              <a:gd name="T1" fmla="*/ 0 h 2308"/>
              <a:gd name="T2" fmla="*/ 2147483647 w 226"/>
              <a:gd name="T3" fmla="*/ 2147483647 h 2308"/>
              <a:gd name="T4" fmla="*/ 2147483647 w 226"/>
              <a:gd name="T5" fmla="*/ 2147483647 h 2308"/>
              <a:gd name="T6" fmla="*/ 2147483647 w 226"/>
              <a:gd name="T7" fmla="*/ 2147483647 h 2308"/>
              <a:gd name="T8" fmla="*/ 2147483647 w 226"/>
              <a:gd name="T9" fmla="*/ 2147483647 h 2308"/>
              <a:gd name="T10" fmla="*/ 2147483647 w 226"/>
              <a:gd name="T11" fmla="*/ 2147483647 h 2308"/>
              <a:gd name="T12" fmla="*/ 2147483647 w 226"/>
              <a:gd name="T13" fmla="*/ 2147483647 h 2308"/>
              <a:gd name="T14" fmla="*/ 0 w 226"/>
              <a:gd name="T15" fmla="*/ 2147483647 h 2308"/>
              <a:gd name="T16" fmla="*/ 0 w 226"/>
              <a:gd name="T17" fmla="*/ 2147483647 h 2308"/>
              <a:gd name="T18" fmla="*/ 2147483647 w 226"/>
              <a:gd name="T19" fmla="*/ 2147483647 h 2308"/>
              <a:gd name="T20" fmla="*/ 2147483647 w 226"/>
              <a:gd name="T21" fmla="*/ 2147483647 h 2308"/>
              <a:gd name="T22" fmla="*/ 2147483647 w 226"/>
              <a:gd name="T23" fmla="*/ 2147483647 h 2308"/>
              <a:gd name="T24" fmla="*/ 2147483647 w 226"/>
              <a:gd name="T25" fmla="*/ 2147483647 h 2308"/>
              <a:gd name="T26" fmla="*/ 2147483647 w 226"/>
              <a:gd name="T27" fmla="*/ 2147483647 h 2308"/>
              <a:gd name="T28" fmla="*/ 2147483647 w 226"/>
              <a:gd name="T29" fmla="*/ 2147483647 h 2308"/>
              <a:gd name="T30" fmla="*/ 2147483647 w 226"/>
              <a:gd name="T31" fmla="*/ 2147483647 h 230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26"/>
              <a:gd name="T49" fmla="*/ 0 h 2308"/>
              <a:gd name="T50" fmla="*/ 226 w 226"/>
              <a:gd name="T51" fmla="*/ 2308 h 230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26" h="2308">
                <a:moveTo>
                  <a:pt x="225" y="0"/>
                </a:moveTo>
                <a:lnTo>
                  <a:pt x="170" y="148"/>
                </a:lnTo>
                <a:lnTo>
                  <a:pt x="122" y="299"/>
                </a:lnTo>
                <a:lnTo>
                  <a:pt x="82" y="451"/>
                </a:lnTo>
                <a:lnTo>
                  <a:pt x="49" y="605"/>
                </a:lnTo>
                <a:lnTo>
                  <a:pt x="25" y="761"/>
                </a:lnTo>
                <a:lnTo>
                  <a:pt x="9" y="917"/>
                </a:lnTo>
                <a:lnTo>
                  <a:pt x="0" y="1075"/>
                </a:lnTo>
                <a:lnTo>
                  <a:pt x="0" y="1232"/>
                </a:lnTo>
                <a:lnTo>
                  <a:pt x="8" y="1389"/>
                </a:lnTo>
                <a:lnTo>
                  <a:pt x="23" y="1546"/>
                </a:lnTo>
                <a:lnTo>
                  <a:pt x="47" y="1701"/>
                </a:lnTo>
                <a:lnTo>
                  <a:pt x="79" y="1856"/>
                </a:lnTo>
                <a:lnTo>
                  <a:pt x="118" y="2008"/>
                </a:lnTo>
                <a:lnTo>
                  <a:pt x="166" y="2159"/>
                </a:lnTo>
                <a:lnTo>
                  <a:pt x="221" y="2307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78" name="Line 3"/>
          <p:cNvSpPr>
            <a:spLocks noChangeShapeType="1"/>
          </p:cNvSpPr>
          <p:nvPr/>
        </p:nvSpPr>
        <p:spPr bwMode="auto">
          <a:xfrm>
            <a:off x="3789363" y="3163888"/>
            <a:ext cx="1449387" cy="306387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79" name="Line 4"/>
          <p:cNvSpPr>
            <a:spLocks noChangeShapeType="1"/>
          </p:cNvSpPr>
          <p:nvPr/>
        </p:nvSpPr>
        <p:spPr bwMode="auto">
          <a:xfrm flipV="1">
            <a:off x="3832225" y="5016500"/>
            <a:ext cx="1462088" cy="490538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80" name="Text Box 5"/>
          <p:cNvSpPr txBox="1">
            <a:spLocks noChangeArrowheads="1"/>
          </p:cNvSpPr>
          <p:nvPr/>
        </p:nvSpPr>
        <p:spPr bwMode="auto">
          <a:xfrm>
            <a:off x="5389563" y="2254250"/>
            <a:ext cx="3881437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414338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14338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14338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14338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14338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800" i="1" dirty="0" err="1" smtClean="0">
                <a:solidFill>
                  <a:srgbClr val="000000"/>
                </a:solidFill>
                <a:latin typeface="+mn-lt"/>
              </a:rPr>
              <a:t>BreakpointGraph</a:t>
            </a:r>
            <a:r>
              <a:rPr lang="en-GB" sz="2800" i="1" dirty="0" smtClean="0">
                <a:solidFill>
                  <a:srgbClr val="000000"/>
                </a:solidFill>
                <a:latin typeface="+mn-lt"/>
              </a:rPr>
              <a:t>(</a:t>
            </a:r>
            <a:r>
              <a:rPr lang="en-GB" sz="2800" i="1" dirty="0" smtClean="0">
                <a:solidFill>
                  <a:srgbClr val="FF0000"/>
                </a:solidFill>
                <a:latin typeface="+mn-lt"/>
              </a:rPr>
              <a:t>P</a:t>
            </a:r>
            <a:r>
              <a:rPr lang="en-GB" sz="2800" i="1" dirty="0" smtClean="0">
                <a:solidFill>
                  <a:srgbClr val="000000"/>
                </a:solidFill>
                <a:latin typeface="+mn-lt"/>
              </a:rPr>
              <a:t>,</a:t>
            </a:r>
            <a:r>
              <a:rPr lang="en-GB" sz="2800" i="1" dirty="0" smtClean="0">
                <a:solidFill>
                  <a:srgbClr val="0000FF"/>
                </a:solidFill>
                <a:latin typeface="+mn-lt"/>
              </a:rPr>
              <a:t>Q</a:t>
            </a:r>
            <a:r>
              <a:rPr lang="en-GB" sz="2800" i="1" dirty="0" smtClean="0">
                <a:solidFill>
                  <a:srgbClr val="000000"/>
                </a:solidFill>
                <a:latin typeface="+mn-lt"/>
              </a:rPr>
              <a:t>)</a:t>
            </a:r>
            <a:r>
              <a:rPr lang="en-GB" sz="2800" i="1" dirty="0">
                <a:solidFill>
                  <a:srgbClr val="000000"/>
                </a:solidFill>
                <a:latin typeface="+mn-lt"/>
              </a:rPr>
              <a:t/>
            </a:r>
            <a:br>
              <a:rPr lang="en-GB" sz="2800" i="1" dirty="0">
                <a:solidFill>
                  <a:srgbClr val="000000"/>
                </a:solidFill>
                <a:latin typeface="+mn-lt"/>
              </a:rPr>
            </a:br>
            <a:endParaRPr lang="en-GB" sz="2800" i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52581" name="Freeform 6"/>
          <p:cNvSpPr>
            <a:spLocks/>
          </p:cNvSpPr>
          <p:nvPr/>
        </p:nvSpPr>
        <p:spPr bwMode="auto">
          <a:xfrm>
            <a:off x="7877175" y="3238500"/>
            <a:ext cx="604838" cy="622300"/>
          </a:xfrm>
          <a:custGeom>
            <a:avLst/>
            <a:gdLst>
              <a:gd name="T0" fmla="*/ 2147483647 w 1851"/>
              <a:gd name="T1" fmla="*/ 2147483647 h 1905"/>
              <a:gd name="T2" fmla="*/ 2147483647 w 1851"/>
              <a:gd name="T3" fmla="*/ 2147483647 h 1905"/>
              <a:gd name="T4" fmla="*/ 2147483647 w 1851"/>
              <a:gd name="T5" fmla="*/ 2147483647 h 1905"/>
              <a:gd name="T6" fmla="*/ 2147483647 w 1851"/>
              <a:gd name="T7" fmla="*/ 2147483647 h 1905"/>
              <a:gd name="T8" fmla="*/ 2147483647 w 1851"/>
              <a:gd name="T9" fmla="*/ 2147483647 h 1905"/>
              <a:gd name="T10" fmla="*/ 2147483647 w 1851"/>
              <a:gd name="T11" fmla="*/ 2147483647 h 1905"/>
              <a:gd name="T12" fmla="*/ 2147483647 w 1851"/>
              <a:gd name="T13" fmla="*/ 2147483647 h 1905"/>
              <a:gd name="T14" fmla="*/ 2147483647 w 1851"/>
              <a:gd name="T15" fmla="*/ 2147483647 h 1905"/>
              <a:gd name="T16" fmla="*/ 2147483647 w 1851"/>
              <a:gd name="T17" fmla="*/ 2147483647 h 1905"/>
              <a:gd name="T18" fmla="*/ 2147483647 w 1851"/>
              <a:gd name="T19" fmla="*/ 2147483647 h 1905"/>
              <a:gd name="T20" fmla="*/ 2147483647 w 1851"/>
              <a:gd name="T21" fmla="*/ 2147483647 h 1905"/>
              <a:gd name="T22" fmla="*/ 2147483647 w 1851"/>
              <a:gd name="T23" fmla="*/ 2147483647 h 1905"/>
              <a:gd name="T24" fmla="*/ 2147483647 w 1851"/>
              <a:gd name="T25" fmla="*/ 2147483647 h 1905"/>
              <a:gd name="T26" fmla="*/ 2147483647 w 1851"/>
              <a:gd name="T27" fmla="*/ 2147483647 h 1905"/>
              <a:gd name="T28" fmla="*/ 2147483647 w 1851"/>
              <a:gd name="T29" fmla="*/ 2147483647 h 1905"/>
              <a:gd name="T30" fmla="*/ 0 w 1851"/>
              <a:gd name="T31" fmla="*/ 0 h 190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51"/>
              <a:gd name="T49" fmla="*/ 0 h 1905"/>
              <a:gd name="T50" fmla="*/ 1851 w 1851"/>
              <a:gd name="T51" fmla="*/ 1905 h 1905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51" h="1905">
                <a:moveTo>
                  <a:pt x="1850" y="1904"/>
                </a:moveTo>
                <a:lnTo>
                  <a:pt x="1777" y="1740"/>
                </a:lnTo>
                <a:lnTo>
                  <a:pt x="1696" y="1579"/>
                </a:lnTo>
                <a:lnTo>
                  <a:pt x="1607" y="1423"/>
                </a:lnTo>
                <a:lnTo>
                  <a:pt x="1510" y="1272"/>
                </a:lnTo>
                <a:lnTo>
                  <a:pt x="1405" y="1125"/>
                </a:lnTo>
                <a:lnTo>
                  <a:pt x="1292" y="984"/>
                </a:lnTo>
                <a:lnTo>
                  <a:pt x="1173" y="848"/>
                </a:lnTo>
                <a:lnTo>
                  <a:pt x="1047" y="718"/>
                </a:lnTo>
                <a:lnTo>
                  <a:pt x="914" y="594"/>
                </a:lnTo>
                <a:lnTo>
                  <a:pt x="775" y="477"/>
                </a:lnTo>
                <a:lnTo>
                  <a:pt x="630" y="367"/>
                </a:lnTo>
                <a:lnTo>
                  <a:pt x="480" y="264"/>
                </a:lnTo>
                <a:lnTo>
                  <a:pt x="325" y="168"/>
                </a:lnTo>
                <a:lnTo>
                  <a:pt x="164" y="80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82" name="Freeform 7"/>
          <p:cNvSpPr>
            <a:spLocks/>
          </p:cNvSpPr>
          <p:nvPr/>
        </p:nvSpPr>
        <p:spPr bwMode="auto">
          <a:xfrm>
            <a:off x="6237288" y="3238500"/>
            <a:ext cx="609600" cy="633413"/>
          </a:xfrm>
          <a:custGeom>
            <a:avLst/>
            <a:gdLst>
              <a:gd name="T0" fmla="*/ 2147483647 w 1864"/>
              <a:gd name="T1" fmla="*/ 0 h 1936"/>
              <a:gd name="T2" fmla="*/ 2147483647 w 1864"/>
              <a:gd name="T3" fmla="*/ 2147483647 h 1936"/>
              <a:gd name="T4" fmla="*/ 2147483647 w 1864"/>
              <a:gd name="T5" fmla="*/ 2147483647 h 1936"/>
              <a:gd name="T6" fmla="*/ 2147483647 w 1864"/>
              <a:gd name="T7" fmla="*/ 2147483647 h 1936"/>
              <a:gd name="T8" fmla="*/ 2147483647 w 1864"/>
              <a:gd name="T9" fmla="*/ 2147483647 h 1936"/>
              <a:gd name="T10" fmla="*/ 2147483647 w 1864"/>
              <a:gd name="T11" fmla="*/ 2147483647 h 1936"/>
              <a:gd name="T12" fmla="*/ 2147483647 w 1864"/>
              <a:gd name="T13" fmla="*/ 2147483647 h 1936"/>
              <a:gd name="T14" fmla="*/ 2147483647 w 1864"/>
              <a:gd name="T15" fmla="*/ 2147483647 h 1936"/>
              <a:gd name="T16" fmla="*/ 2147483647 w 1864"/>
              <a:gd name="T17" fmla="*/ 2147483647 h 1936"/>
              <a:gd name="T18" fmla="*/ 2147483647 w 1864"/>
              <a:gd name="T19" fmla="*/ 2147483647 h 1936"/>
              <a:gd name="T20" fmla="*/ 2147483647 w 1864"/>
              <a:gd name="T21" fmla="*/ 2147483647 h 1936"/>
              <a:gd name="T22" fmla="*/ 2147483647 w 1864"/>
              <a:gd name="T23" fmla="*/ 2147483647 h 1936"/>
              <a:gd name="T24" fmla="*/ 2147483647 w 1864"/>
              <a:gd name="T25" fmla="*/ 2147483647 h 1936"/>
              <a:gd name="T26" fmla="*/ 2147483647 w 1864"/>
              <a:gd name="T27" fmla="*/ 2147483647 h 1936"/>
              <a:gd name="T28" fmla="*/ 2147483647 w 1864"/>
              <a:gd name="T29" fmla="*/ 2147483647 h 1936"/>
              <a:gd name="T30" fmla="*/ 0 w 1864"/>
              <a:gd name="T31" fmla="*/ 2147483647 h 19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64"/>
              <a:gd name="T49" fmla="*/ 0 h 1936"/>
              <a:gd name="T50" fmla="*/ 1864 w 1864"/>
              <a:gd name="T51" fmla="*/ 1936 h 19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64" h="1936">
                <a:moveTo>
                  <a:pt x="1863" y="0"/>
                </a:moveTo>
                <a:lnTo>
                  <a:pt x="1696" y="81"/>
                </a:lnTo>
                <a:lnTo>
                  <a:pt x="1534" y="170"/>
                </a:lnTo>
                <a:lnTo>
                  <a:pt x="1377" y="268"/>
                </a:lnTo>
                <a:lnTo>
                  <a:pt x="1225" y="372"/>
                </a:lnTo>
                <a:lnTo>
                  <a:pt x="1079" y="484"/>
                </a:lnTo>
                <a:lnTo>
                  <a:pt x="939" y="603"/>
                </a:lnTo>
                <a:lnTo>
                  <a:pt x="805" y="729"/>
                </a:lnTo>
                <a:lnTo>
                  <a:pt x="678" y="861"/>
                </a:lnTo>
                <a:lnTo>
                  <a:pt x="558" y="999"/>
                </a:lnTo>
                <a:lnTo>
                  <a:pt x="445" y="1143"/>
                </a:lnTo>
                <a:lnTo>
                  <a:pt x="340" y="1292"/>
                </a:lnTo>
                <a:lnTo>
                  <a:pt x="242" y="1447"/>
                </a:lnTo>
                <a:lnTo>
                  <a:pt x="153" y="1605"/>
                </a:lnTo>
                <a:lnTo>
                  <a:pt x="72" y="1768"/>
                </a:lnTo>
                <a:lnTo>
                  <a:pt x="0" y="1935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83" name="Freeform 8"/>
          <p:cNvSpPr>
            <a:spLocks/>
          </p:cNvSpPr>
          <p:nvPr/>
        </p:nvSpPr>
        <p:spPr bwMode="auto">
          <a:xfrm>
            <a:off x="7986713" y="4660900"/>
            <a:ext cx="522287" cy="638175"/>
          </a:xfrm>
          <a:custGeom>
            <a:avLst/>
            <a:gdLst>
              <a:gd name="T0" fmla="*/ 0 w 1601"/>
              <a:gd name="T1" fmla="*/ 2147483647 h 1956"/>
              <a:gd name="T2" fmla="*/ 2147483647 w 1601"/>
              <a:gd name="T3" fmla="*/ 2147483647 h 1956"/>
              <a:gd name="T4" fmla="*/ 2147483647 w 1601"/>
              <a:gd name="T5" fmla="*/ 2147483647 h 1956"/>
              <a:gd name="T6" fmla="*/ 2147483647 w 1601"/>
              <a:gd name="T7" fmla="*/ 2147483647 h 1956"/>
              <a:gd name="T8" fmla="*/ 2147483647 w 1601"/>
              <a:gd name="T9" fmla="*/ 2147483647 h 1956"/>
              <a:gd name="T10" fmla="*/ 2147483647 w 1601"/>
              <a:gd name="T11" fmla="*/ 2147483647 h 1956"/>
              <a:gd name="T12" fmla="*/ 2147483647 w 1601"/>
              <a:gd name="T13" fmla="*/ 2147483647 h 1956"/>
              <a:gd name="T14" fmla="*/ 2147483647 w 1601"/>
              <a:gd name="T15" fmla="*/ 2147483647 h 1956"/>
              <a:gd name="T16" fmla="*/ 2147483647 w 1601"/>
              <a:gd name="T17" fmla="*/ 2147483647 h 1956"/>
              <a:gd name="T18" fmla="*/ 2147483647 w 1601"/>
              <a:gd name="T19" fmla="*/ 2147483647 h 1956"/>
              <a:gd name="T20" fmla="*/ 2147483647 w 1601"/>
              <a:gd name="T21" fmla="*/ 2147483647 h 1956"/>
              <a:gd name="T22" fmla="*/ 2147483647 w 1601"/>
              <a:gd name="T23" fmla="*/ 2147483647 h 1956"/>
              <a:gd name="T24" fmla="*/ 2147483647 w 1601"/>
              <a:gd name="T25" fmla="*/ 2147483647 h 1956"/>
              <a:gd name="T26" fmla="*/ 2147483647 w 1601"/>
              <a:gd name="T27" fmla="*/ 2147483647 h 1956"/>
              <a:gd name="T28" fmla="*/ 2147483647 w 1601"/>
              <a:gd name="T29" fmla="*/ 2147483647 h 1956"/>
              <a:gd name="T30" fmla="*/ 2147483647 w 1601"/>
              <a:gd name="T31" fmla="*/ 0 h 195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01"/>
              <a:gd name="T49" fmla="*/ 0 h 1956"/>
              <a:gd name="T50" fmla="*/ 1601 w 1601"/>
              <a:gd name="T51" fmla="*/ 1956 h 195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01" h="1956">
                <a:moveTo>
                  <a:pt x="0" y="1955"/>
                </a:moveTo>
                <a:lnTo>
                  <a:pt x="148" y="1864"/>
                </a:lnTo>
                <a:lnTo>
                  <a:pt x="291" y="1765"/>
                </a:lnTo>
                <a:lnTo>
                  <a:pt x="429" y="1661"/>
                </a:lnTo>
                <a:lnTo>
                  <a:pt x="562" y="1550"/>
                </a:lnTo>
                <a:lnTo>
                  <a:pt x="689" y="1433"/>
                </a:lnTo>
                <a:lnTo>
                  <a:pt x="810" y="1311"/>
                </a:lnTo>
                <a:lnTo>
                  <a:pt x="926" y="1183"/>
                </a:lnTo>
                <a:lnTo>
                  <a:pt x="1035" y="1050"/>
                </a:lnTo>
                <a:lnTo>
                  <a:pt x="1137" y="912"/>
                </a:lnTo>
                <a:lnTo>
                  <a:pt x="1232" y="769"/>
                </a:lnTo>
                <a:lnTo>
                  <a:pt x="1321" y="622"/>
                </a:lnTo>
                <a:lnTo>
                  <a:pt x="1402" y="472"/>
                </a:lnTo>
                <a:lnTo>
                  <a:pt x="1475" y="318"/>
                </a:lnTo>
                <a:lnTo>
                  <a:pt x="1542" y="160"/>
                </a:lnTo>
                <a:lnTo>
                  <a:pt x="1600" y="0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84" name="Freeform 9"/>
          <p:cNvSpPr>
            <a:spLocks/>
          </p:cNvSpPr>
          <p:nvPr/>
        </p:nvSpPr>
        <p:spPr bwMode="auto">
          <a:xfrm>
            <a:off x="6237288" y="4719638"/>
            <a:ext cx="635000" cy="646112"/>
          </a:xfrm>
          <a:custGeom>
            <a:avLst/>
            <a:gdLst>
              <a:gd name="T0" fmla="*/ 0 w 1942"/>
              <a:gd name="T1" fmla="*/ 0 h 1981"/>
              <a:gd name="T2" fmla="*/ 2147483647 w 1942"/>
              <a:gd name="T3" fmla="*/ 2147483647 h 1981"/>
              <a:gd name="T4" fmla="*/ 2147483647 w 1942"/>
              <a:gd name="T5" fmla="*/ 2147483647 h 1981"/>
              <a:gd name="T6" fmla="*/ 2147483647 w 1942"/>
              <a:gd name="T7" fmla="*/ 2147483647 h 1981"/>
              <a:gd name="T8" fmla="*/ 2147483647 w 1942"/>
              <a:gd name="T9" fmla="*/ 2147483647 h 1981"/>
              <a:gd name="T10" fmla="*/ 2147483647 w 1942"/>
              <a:gd name="T11" fmla="*/ 2147483647 h 1981"/>
              <a:gd name="T12" fmla="*/ 2147483647 w 1942"/>
              <a:gd name="T13" fmla="*/ 2147483647 h 1981"/>
              <a:gd name="T14" fmla="*/ 2147483647 w 1942"/>
              <a:gd name="T15" fmla="*/ 2147483647 h 1981"/>
              <a:gd name="T16" fmla="*/ 2147483647 w 1942"/>
              <a:gd name="T17" fmla="*/ 2147483647 h 1981"/>
              <a:gd name="T18" fmla="*/ 2147483647 w 1942"/>
              <a:gd name="T19" fmla="*/ 2147483647 h 1981"/>
              <a:gd name="T20" fmla="*/ 2147483647 w 1942"/>
              <a:gd name="T21" fmla="*/ 2147483647 h 1981"/>
              <a:gd name="T22" fmla="*/ 2147483647 w 1942"/>
              <a:gd name="T23" fmla="*/ 2147483647 h 1981"/>
              <a:gd name="T24" fmla="*/ 2147483647 w 1942"/>
              <a:gd name="T25" fmla="*/ 2147483647 h 1981"/>
              <a:gd name="T26" fmla="*/ 2147483647 w 1942"/>
              <a:gd name="T27" fmla="*/ 2147483647 h 1981"/>
              <a:gd name="T28" fmla="*/ 2147483647 w 1942"/>
              <a:gd name="T29" fmla="*/ 2147483647 h 1981"/>
              <a:gd name="T30" fmla="*/ 2147483647 w 1942"/>
              <a:gd name="T31" fmla="*/ 2147483647 h 198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2"/>
              <a:gd name="T49" fmla="*/ 0 h 1981"/>
              <a:gd name="T50" fmla="*/ 1942 w 1942"/>
              <a:gd name="T51" fmla="*/ 1981 h 198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2" h="1981">
                <a:moveTo>
                  <a:pt x="0" y="0"/>
                </a:moveTo>
                <a:lnTo>
                  <a:pt x="74" y="172"/>
                </a:lnTo>
                <a:lnTo>
                  <a:pt x="158" y="341"/>
                </a:lnTo>
                <a:lnTo>
                  <a:pt x="250" y="505"/>
                </a:lnTo>
                <a:lnTo>
                  <a:pt x="351" y="664"/>
                </a:lnTo>
                <a:lnTo>
                  <a:pt x="460" y="818"/>
                </a:lnTo>
                <a:lnTo>
                  <a:pt x="578" y="966"/>
                </a:lnTo>
                <a:lnTo>
                  <a:pt x="703" y="1108"/>
                </a:lnTo>
                <a:lnTo>
                  <a:pt x="836" y="1243"/>
                </a:lnTo>
                <a:lnTo>
                  <a:pt x="975" y="1372"/>
                </a:lnTo>
                <a:lnTo>
                  <a:pt x="1122" y="1493"/>
                </a:lnTo>
                <a:lnTo>
                  <a:pt x="1275" y="1607"/>
                </a:lnTo>
                <a:lnTo>
                  <a:pt x="1434" y="1712"/>
                </a:lnTo>
                <a:lnTo>
                  <a:pt x="1598" y="1810"/>
                </a:lnTo>
                <a:lnTo>
                  <a:pt x="1767" y="1899"/>
                </a:lnTo>
                <a:lnTo>
                  <a:pt x="1941" y="1980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94" name="Freeform 19"/>
          <p:cNvSpPr>
            <a:spLocks/>
          </p:cNvSpPr>
          <p:nvPr/>
        </p:nvSpPr>
        <p:spPr bwMode="auto">
          <a:xfrm>
            <a:off x="2281238" y="2127250"/>
            <a:ext cx="538162" cy="552450"/>
          </a:xfrm>
          <a:custGeom>
            <a:avLst/>
            <a:gdLst>
              <a:gd name="T0" fmla="*/ 2147483647 w 1649"/>
              <a:gd name="T1" fmla="*/ 2147483647 h 1692"/>
              <a:gd name="T2" fmla="*/ 2147483647 w 1649"/>
              <a:gd name="T3" fmla="*/ 2147483647 h 1692"/>
              <a:gd name="T4" fmla="*/ 2147483647 w 1649"/>
              <a:gd name="T5" fmla="*/ 2147483647 h 1692"/>
              <a:gd name="T6" fmla="*/ 2147483647 w 1649"/>
              <a:gd name="T7" fmla="*/ 2147483647 h 1692"/>
              <a:gd name="T8" fmla="*/ 2147483647 w 1649"/>
              <a:gd name="T9" fmla="*/ 2147483647 h 1692"/>
              <a:gd name="T10" fmla="*/ 2147483647 w 1649"/>
              <a:gd name="T11" fmla="*/ 2147483647 h 1692"/>
              <a:gd name="T12" fmla="*/ 2147483647 w 1649"/>
              <a:gd name="T13" fmla="*/ 2147483647 h 1692"/>
              <a:gd name="T14" fmla="*/ 2147483647 w 1649"/>
              <a:gd name="T15" fmla="*/ 2147483647 h 1692"/>
              <a:gd name="T16" fmla="*/ 2147483647 w 1649"/>
              <a:gd name="T17" fmla="*/ 2147483647 h 1692"/>
              <a:gd name="T18" fmla="*/ 2147483647 w 1649"/>
              <a:gd name="T19" fmla="*/ 2147483647 h 1692"/>
              <a:gd name="T20" fmla="*/ 2147483647 w 1649"/>
              <a:gd name="T21" fmla="*/ 2147483647 h 1692"/>
              <a:gd name="T22" fmla="*/ 2147483647 w 1649"/>
              <a:gd name="T23" fmla="*/ 2147483647 h 1692"/>
              <a:gd name="T24" fmla="*/ 2147483647 w 1649"/>
              <a:gd name="T25" fmla="*/ 2147483647 h 1692"/>
              <a:gd name="T26" fmla="*/ 2147483647 w 1649"/>
              <a:gd name="T27" fmla="*/ 2147483647 h 1692"/>
              <a:gd name="T28" fmla="*/ 2147483647 w 1649"/>
              <a:gd name="T29" fmla="*/ 2147483647 h 1692"/>
              <a:gd name="T30" fmla="*/ 0 w 1649"/>
              <a:gd name="T31" fmla="*/ 0 h 169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49"/>
              <a:gd name="T49" fmla="*/ 0 h 1692"/>
              <a:gd name="T50" fmla="*/ 1649 w 1649"/>
              <a:gd name="T51" fmla="*/ 1692 h 169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49" h="1692">
                <a:moveTo>
                  <a:pt x="1648" y="1691"/>
                </a:moveTo>
                <a:lnTo>
                  <a:pt x="1583" y="1545"/>
                </a:lnTo>
                <a:lnTo>
                  <a:pt x="1511" y="1403"/>
                </a:lnTo>
                <a:lnTo>
                  <a:pt x="1432" y="1264"/>
                </a:lnTo>
                <a:lnTo>
                  <a:pt x="1345" y="1130"/>
                </a:lnTo>
                <a:lnTo>
                  <a:pt x="1251" y="999"/>
                </a:lnTo>
                <a:lnTo>
                  <a:pt x="1151" y="874"/>
                </a:lnTo>
                <a:lnTo>
                  <a:pt x="1045" y="753"/>
                </a:lnTo>
                <a:lnTo>
                  <a:pt x="932" y="638"/>
                </a:lnTo>
                <a:lnTo>
                  <a:pt x="814" y="528"/>
                </a:lnTo>
                <a:lnTo>
                  <a:pt x="690" y="424"/>
                </a:lnTo>
                <a:lnTo>
                  <a:pt x="561" y="326"/>
                </a:lnTo>
                <a:lnTo>
                  <a:pt x="428" y="235"/>
                </a:lnTo>
                <a:lnTo>
                  <a:pt x="289" y="150"/>
                </a:lnTo>
                <a:lnTo>
                  <a:pt x="147" y="72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95" name="Freeform 20"/>
          <p:cNvSpPr>
            <a:spLocks/>
          </p:cNvSpPr>
          <p:nvPr/>
        </p:nvSpPr>
        <p:spPr bwMode="auto">
          <a:xfrm>
            <a:off x="822325" y="2127250"/>
            <a:ext cx="542925" cy="561975"/>
          </a:xfrm>
          <a:custGeom>
            <a:avLst/>
            <a:gdLst>
              <a:gd name="T0" fmla="*/ 2147483647 w 1661"/>
              <a:gd name="T1" fmla="*/ 0 h 1719"/>
              <a:gd name="T2" fmla="*/ 2147483647 w 1661"/>
              <a:gd name="T3" fmla="*/ 2147483647 h 1719"/>
              <a:gd name="T4" fmla="*/ 2147483647 w 1661"/>
              <a:gd name="T5" fmla="*/ 2147483647 h 1719"/>
              <a:gd name="T6" fmla="*/ 2147483647 w 1661"/>
              <a:gd name="T7" fmla="*/ 2147483647 h 1719"/>
              <a:gd name="T8" fmla="*/ 2147483647 w 1661"/>
              <a:gd name="T9" fmla="*/ 2147483647 h 1719"/>
              <a:gd name="T10" fmla="*/ 2147483647 w 1661"/>
              <a:gd name="T11" fmla="*/ 2147483647 h 1719"/>
              <a:gd name="T12" fmla="*/ 2147483647 w 1661"/>
              <a:gd name="T13" fmla="*/ 2147483647 h 1719"/>
              <a:gd name="T14" fmla="*/ 2147483647 w 1661"/>
              <a:gd name="T15" fmla="*/ 2147483647 h 1719"/>
              <a:gd name="T16" fmla="*/ 2147483647 w 1661"/>
              <a:gd name="T17" fmla="*/ 2147483647 h 1719"/>
              <a:gd name="T18" fmla="*/ 2147483647 w 1661"/>
              <a:gd name="T19" fmla="*/ 2147483647 h 1719"/>
              <a:gd name="T20" fmla="*/ 2147483647 w 1661"/>
              <a:gd name="T21" fmla="*/ 2147483647 h 1719"/>
              <a:gd name="T22" fmla="*/ 2147483647 w 1661"/>
              <a:gd name="T23" fmla="*/ 2147483647 h 1719"/>
              <a:gd name="T24" fmla="*/ 2147483647 w 1661"/>
              <a:gd name="T25" fmla="*/ 2147483647 h 1719"/>
              <a:gd name="T26" fmla="*/ 2147483647 w 1661"/>
              <a:gd name="T27" fmla="*/ 2147483647 h 1719"/>
              <a:gd name="T28" fmla="*/ 2147483647 w 1661"/>
              <a:gd name="T29" fmla="*/ 2147483647 h 1719"/>
              <a:gd name="T30" fmla="*/ 0 w 1661"/>
              <a:gd name="T31" fmla="*/ 2147483647 h 171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61"/>
              <a:gd name="T49" fmla="*/ 0 h 1719"/>
              <a:gd name="T50" fmla="*/ 1661 w 1661"/>
              <a:gd name="T51" fmla="*/ 1719 h 171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61" h="1719">
                <a:moveTo>
                  <a:pt x="1660" y="0"/>
                </a:moveTo>
                <a:lnTo>
                  <a:pt x="1512" y="72"/>
                </a:lnTo>
                <a:lnTo>
                  <a:pt x="1367" y="152"/>
                </a:lnTo>
                <a:lnTo>
                  <a:pt x="1227" y="238"/>
                </a:lnTo>
                <a:lnTo>
                  <a:pt x="1092" y="331"/>
                </a:lnTo>
                <a:lnTo>
                  <a:pt x="962" y="430"/>
                </a:lnTo>
                <a:lnTo>
                  <a:pt x="837" y="536"/>
                </a:lnTo>
                <a:lnTo>
                  <a:pt x="717" y="648"/>
                </a:lnTo>
                <a:lnTo>
                  <a:pt x="604" y="765"/>
                </a:lnTo>
                <a:lnTo>
                  <a:pt x="497" y="888"/>
                </a:lnTo>
                <a:lnTo>
                  <a:pt x="396" y="1015"/>
                </a:lnTo>
                <a:lnTo>
                  <a:pt x="303" y="1148"/>
                </a:lnTo>
                <a:lnTo>
                  <a:pt x="216" y="1285"/>
                </a:lnTo>
                <a:lnTo>
                  <a:pt x="137" y="1426"/>
                </a:lnTo>
                <a:lnTo>
                  <a:pt x="65" y="1570"/>
                </a:lnTo>
                <a:lnTo>
                  <a:pt x="0" y="1718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96" name="Freeform 21"/>
          <p:cNvSpPr>
            <a:spLocks/>
          </p:cNvSpPr>
          <p:nvPr/>
        </p:nvSpPr>
        <p:spPr bwMode="auto">
          <a:xfrm>
            <a:off x="2379663" y="3389313"/>
            <a:ext cx="465137" cy="566737"/>
          </a:xfrm>
          <a:custGeom>
            <a:avLst/>
            <a:gdLst>
              <a:gd name="T0" fmla="*/ 0 w 1427"/>
              <a:gd name="T1" fmla="*/ 2147483647 h 1737"/>
              <a:gd name="T2" fmla="*/ 2147483647 w 1427"/>
              <a:gd name="T3" fmla="*/ 2147483647 h 1737"/>
              <a:gd name="T4" fmla="*/ 2147483647 w 1427"/>
              <a:gd name="T5" fmla="*/ 2147483647 h 1737"/>
              <a:gd name="T6" fmla="*/ 2147483647 w 1427"/>
              <a:gd name="T7" fmla="*/ 2147483647 h 1737"/>
              <a:gd name="T8" fmla="*/ 2147483647 w 1427"/>
              <a:gd name="T9" fmla="*/ 2147483647 h 1737"/>
              <a:gd name="T10" fmla="*/ 2147483647 w 1427"/>
              <a:gd name="T11" fmla="*/ 2147483647 h 1737"/>
              <a:gd name="T12" fmla="*/ 2147483647 w 1427"/>
              <a:gd name="T13" fmla="*/ 2147483647 h 1737"/>
              <a:gd name="T14" fmla="*/ 2147483647 w 1427"/>
              <a:gd name="T15" fmla="*/ 2147483647 h 1737"/>
              <a:gd name="T16" fmla="*/ 2147483647 w 1427"/>
              <a:gd name="T17" fmla="*/ 2147483647 h 1737"/>
              <a:gd name="T18" fmla="*/ 2147483647 w 1427"/>
              <a:gd name="T19" fmla="*/ 2147483647 h 1737"/>
              <a:gd name="T20" fmla="*/ 2147483647 w 1427"/>
              <a:gd name="T21" fmla="*/ 2147483647 h 1737"/>
              <a:gd name="T22" fmla="*/ 2147483647 w 1427"/>
              <a:gd name="T23" fmla="*/ 2147483647 h 1737"/>
              <a:gd name="T24" fmla="*/ 2147483647 w 1427"/>
              <a:gd name="T25" fmla="*/ 2147483647 h 1737"/>
              <a:gd name="T26" fmla="*/ 2147483647 w 1427"/>
              <a:gd name="T27" fmla="*/ 2147483647 h 1737"/>
              <a:gd name="T28" fmla="*/ 2147483647 w 1427"/>
              <a:gd name="T29" fmla="*/ 2147483647 h 1737"/>
              <a:gd name="T30" fmla="*/ 2147483647 w 1427"/>
              <a:gd name="T31" fmla="*/ 0 h 173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427"/>
              <a:gd name="T49" fmla="*/ 0 h 1737"/>
              <a:gd name="T50" fmla="*/ 1427 w 1427"/>
              <a:gd name="T51" fmla="*/ 1737 h 173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427" h="1737">
                <a:moveTo>
                  <a:pt x="0" y="1736"/>
                </a:moveTo>
                <a:lnTo>
                  <a:pt x="132" y="1655"/>
                </a:lnTo>
                <a:lnTo>
                  <a:pt x="259" y="1568"/>
                </a:lnTo>
                <a:lnTo>
                  <a:pt x="382" y="1475"/>
                </a:lnTo>
                <a:lnTo>
                  <a:pt x="501" y="1377"/>
                </a:lnTo>
                <a:lnTo>
                  <a:pt x="614" y="1273"/>
                </a:lnTo>
                <a:lnTo>
                  <a:pt x="722" y="1164"/>
                </a:lnTo>
                <a:lnTo>
                  <a:pt x="825" y="1050"/>
                </a:lnTo>
                <a:lnTo>
                  <a:pt x="922" y="932"/>
                </a:lnTo>
                <a:lnTo>
                  <a:pt x="1013" y="810"/>
                </a:lnTo>
                <a:lnTo>
                  <a:pt x="1098" y="683"/>
                </a:lnTo>
                <a:lnTo>
                  <a:pt x="1177" y="553"/>
                </a:lnTo>
                <a:lnTo>
                  <a:pt x="1249" y="419"/>
                </a:lnTo>
                <a:lnTo>
                  <a:pt x="1315" y="282"/>
                </a:lnTo>
                <a:lnTo>
                  <a:pt x="1374" y="142"/>
                </a:lnTo>
                <a:lnTo>
                  <a:pt x="1426" y="0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97" name="Text Box 22"/>
          <p:cNvSpPr txBox="1">
            <a:spLocks noChangeArrowheads="1"/>
          </p:cNvSpPr>
          <p:nvPr/>
        </p:nvSpPr>
        <p:spPr bwMode="auto">
          <a:xfrm>
            <a:off x="857250" y="2930525"/>
            <a:ext cx="309563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FreeSerif" charset="0"/>
              </a:rPr>
              <a:t>a</a:t>
            </a:r>
          </a:p>
        </p:txBody>
      </p:sp>
      <p:sp>
        <p:nvSpPr>
          <p:cNvPr id="152598" name="Text Box 23"/>
          <p:cNvSpPr txBox="1">
            <a:spLocks noChangeArrowheads="1"/>
          </p:cNvSpPr>
          <p:nvPr/>
        </p:nvSpPr>
        <p:spPr bwMode="auto">
          <a:xfrm>
            <a:off x="2627313" y="2916238"/>
            <a:ext cx="1603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FreeSerif" charset="0"/>
              </a:rPr>
              <a:t>c</a:t>
            </a:r>
          </a:p>
        </p:txBody>
      </p:sp>
      <p:sp>
        <p:nvSpPr>
          <p:cNvPr id="152602" name="Freeform 28"/>
          <p:cNvSpPr>
            <a:spLocks/>
          </p:cNvSpPr>
          <p:nvPr/>
        </p:nvSpPr>
        <p:spPr bwMode="auto">
          <a:xfrm>
            <a:off x="833438" y="3471863"/>
            <a:ext cx="592137" cy="560387"/>
          </a:xfrm>
          <a:custGeom>
            <a:avLst/>
            <a:gdLst>
              <a:gd name="T0" fmla="*/ 0 w 1814"/>
              <a:gd name="T1" fmla="*/ 0 h 1716"/>
              <a:gd name="T2" fmla="*/ 2147483647 w 1814"/>
              <a:gd name="T3" fmla="*/ 2147483647 h 1716"/>
              <a:gd name="T4" fmla="*/ 2147483647 w 1814"/>
              <a:gd name="T5" fmla="*/ 2147483647 h 1716"/>
              <a:gd name="T6" fmla="*/ 2147483647 w 1814"/>
              <a:gd name="T7" fmla="*/ 2147483647 h 1716"/>
              <a:gd name="T8" fmla="*/ 2147483647 w 1814"/>
              <a:gd name="T9" fmla="*/ 2147483647 h 1716"/>
              <a:gd name="T10" fmla="*/ 2147483647 w 1814"/>
              <a:gd name="T11" fmla="*/ 2147483647 h 1716"/>
              <a:gd name="T12" fmla="*/ 2147483647 w 1814"/>
              <a:gd name="T13" fmla="*/ 2147483647 h 1716"/>
              <a:gd name="T14" fmla="*/ 2147483647 w 1814"/>
              <a:gd name="T15" fmla="*/ 2147483647 h 1716"/>
              <a:gd name="T16" fmla="*/ 2147483647 w 1814"/>
              <a:gd name="T17" fmla="*/ 2147483647 h 1716"/>
              <a:gd name="T18" fmla="*/ 2147483647 w 1814"/>
              <a:gd name="T19" fmla="*/ 2147483647 h 1716"/>
              <a:gd name="T20" fmla="*/ 2147483647 w 1814"/>
              <a:gd name="T21" fmla="*/ 2147483647 h 1716"/>
              <a:gd name="T22" fmla="*/ 2147483647 w 1814"/>
              <a:gd name="T23" fmla="*/ 2147483647 h 1716"/>
              <a:gd name="T24" fmla="*/ 2147483647 w 1814"/>
              <a:gd name="T25" fmla="*/ 2147483647 h 1716"/>
              <a:gd name="T26" fmla="*/ 2147483647 w 1814"/>
              <a:gd name="T27" fmla="*/ 2147483647 h 1716"/>
              <a:gd name="T28" fmla="*/ 2147483647 w 1814"/>
              <a:gd name="T29" fmla="*/ 2147483647 h 1716"/>
              <a:gd name="T30" fmla="*/ 2147483647 w 1814"/>
              <a:gd name="T31" fmla="*/ 2147483647 h 171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14"/>
              <a:gd name="T49" fmla="*/ 0 h 1716"/>
              <a:gd name="T50" fmla="*/ 1814 w 1814"/>
              <a:gd name="T51" fmla="*/ 1716 h 171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14" h="1716">
                <a:moveTo>
                  <a:pt x="0" y="0"/>
                </a:moveTo>
                <a:lnTo>
                  <a:pt x="72" y="153"/>
                </a:lnTo>
                <a:lnTo>
                  <a:pt x="152" y="301"/>
                </a:lnTo>
                <a:lnTo>
                  <a:pt x="240" y="446"/>
                </a:lnTo>
                <a:lnTo>
                  <a:pt x="336" y="586"/>
                </a:lnTo>
                <a:lnTo>
                  <a:pt x="439" y="721"/>
                </a:lnTo>
                <a:lnTo>
                  <a:pt x="550" y="850"/>
                </a:lnTo>
                <a:lnTo>
                  <a:pt x="667" y="974"/>
                </a:lnTo>
                <a:lnTo>
                  <a:pt x="792" y="1091"/>
                </a:lnTo>
                <a:lnTo>
                  <a:pt x="922" y="1202"/>
                </a:lnTo>
                <a:lnTo>
                  <a:pt x="1058" y="1306"/>
                </a:lnTo>
                <a:lnTo>
                  <a:pt x="1200" y="1403"/>
                </a:lnTo>
                <a:lnTo>
                  <a:pt x="1346" y="1492"/>
                </a:lnTo>
                <a:lnTo>
                  <a:pt x="1498" y="1574"/>
                </a:lnTo>
                <a:lnTo>
                  <a:pt x="1653" y="1648"/>
                </a:lnTo>
                <a:lnTo>
                  <a:pt x="1813" y="1715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604" name="Text Box 30"/>
          <p:cNvSpPr txBox="1">
            <a:spLocks noChangeArrowheads="1"/>
          </p:cNvSpPr>
          <p:nvPr/>
        </p:nvSpPr>
        <p:spPr bwMode="auto">
          <a:xfrm>
            <a:off x="1770063" y="2060575"/>
            <a:ext cx="260350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FreeSerif" charset="0"/>
              </a:rPr>
              <a:t>b</a:t>
            </a:r>
          </a:p>
        </p:txBody>
      </p:sp>
      <p:sp>
        <p:nvSpPr>
          <p:cNvPr id="152605" name="Freeform 31"/>
          <p:cNvSpPr>
            <a:spLocks/>
          </p:cNvSpPr>
          <p:nvPr/>
        </p:nvSpPr>
        <p:spPr bwMode="auto">
          <a:xfrm>
            <a:off x="2266950" y="4540250"/>
            <a:ext cx="538163" cy="554038"/>
          </a:xfrm>
          <a:custGeom>
            <a:avLst/>
            <a:gdLst>
              <a:gd name="T0" fmla="*/ 2147483647 w 1649"/>
              <a:gd name="T1" fmla="*/ 2147483647 h 1692"/>
              <a:gd name="T2" fmla="*/ 2147483647 w 1649"/>
              <a:gd name="T3" fmla="*/ 2147483647 h 1692"/>
              <a:gd name="T4" fmla="*/ 2147483647 w 1649"/>
              <a:gd name="T5" fmla="*/ 2147483647 h 1692"/>
              <a:gd name="T6" fmla="*/ 2147483647 w 1649"/>
              <a:gd name="T7" fmla="*/ 2147483647 h 1692"/>
              <a:gd name="T8" fmla="*/ 2147483647 w 1649"/>
              <a:gd name="T9" fmla="*/ 2147483647 h 1692"/>
              <a:gd name="T10" fmla="*/ 2147483647 w 1649"/>
              <a:gd name="T11" fmla="*/ 2147483647 h 1692"/>
              <a:gd name="T12" fmla="*/ 2147483647 w 1649"/>
              <a:gd name="T13" fmla="*/ 2147483647 h 1692"/>
              <a:gd name="T14" fmla="*/ 2147483647 w 1649"/>
              <a:gd name="T15" fmla="*/ 2147483647 h 1692"/>
              <a:gd name="T16" fmla="*/ 2147483647 w 1649"/>
              <a:gd name="T17" fmla="*/ 2147483647 h 1692"/>
              <a:gd name="T18" fmla="*/ 2147483647 w 1649"/>
              <a:gd name="T19" fmla="*/ 2147483647 h 1692"/>
              <a:gd name="T20" fmla="*/ 2147483647 w 1649"/>
              <a:gd name="T21" fmla="*/ 2147483647 h 1692"/>
              <a:gd name="T22" fmla="*/ 2147483647 w 1649"/>
              <a:gd name="T23" fmla="*/ 2147483647 h 1692"/>
              <a:gd name="T24" fmla="*/ 2147483647 w 1649"/>
              <a:gd name="T25" fmla="*/ 2147483647 h 1692"/>
              <a:gd name="T26" fmla="*/ 2147483647 w 1649"/>
              <a:gd name="T27" fmla="*/ 2147483647 h 1692"/>
              <a:gd name="T28" fmla="*/ 2147483647 w 1649"/>
              <a:gd name="T29" fmla="*/ 2147483647 h 1692"/>
              <a:gd name="T30" fmla="*/ 0 w 1649"/>
              <a:gd name="T31" fmla="*/ 0 h 169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49"/>
              <a:gd name="T49" fmla="*/ 0 h 1692"/>
              <a:gd name="T50" fmla="*/ 1649 w 1649"/>
              <a:gd name="T51" fmla="*/ 1692 h 169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49" h="1692">
                <a:moveTo>
                  <a:pt x="1648" y="1691"/>
                </a:moveTo>
                <a:lnTo>
                  <a:pt x="1583" y="1545"/>
                </a:lnTo>
                <a:lnTo>
                  <a:pt x="1511" y="1403"/>
                </a:lnTo>
                <a:lnTo>
                  <a:pt x="1432" y="1264"/>
                </a:lnTo>
                <a:lnTo>
                  <a:pt x="1345" y="1130"/>
                </a:lnTo>
                <a:lnTo>
                  <a:pt x="1251" y="999"/>
                </a:lnTo>
                <a:lnTo>
                  <a:pt x="1151" y="874"/>
                </a:lnTo>
                <a:lnTo>
                  <a:pt x="1045" y="753"/>
                </a:lnTo>
                <a:lnTo>
                  <a:pt x="932" y="638"/>
                </a:lnTo>
                <a:lnTo>
                  <a:pt x="814" y="528"/>
                </a:lnTo>
                <a:lnTo>
                  <a:pt x="690" y="424"/>
                </a:lnTo>
                <a:lnTo>
                  <a:pt x="561" y="326"/>
                </a:lnTo>
                <a:lnTo>
                  <a:pt x="428" y="235"/>
                </a:lnTo>
                <a:lnTo>
                  <a:pt x="289" y="150"/>
                </a:lnTo>
                <a:lnTo>
                  <a:pt x="147" y="72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606" name="Freeform 32"/>
          <p:cNvSpPr>
            <a:spLocks/>
          </p:cNvSpPr>
          <p:nvPr/>
        </p:nvSpPr>
        <p:spPr bwMode="auto">
          <a:xfrm>
            <a:off x="808038" y="4540250"/>
            <a:ext cx="542925" cy="561975"/>
          </a:xfrm>
          <a:custGeom>
            <a:avLst/>
            <a:gdLst>
              <a:gd name="T0" fmla="*/ 2147483647 w 1661"/>
              <a:gd name="T1" fmla="*/ 0 h 1719"/>
              <a:gd name="T2" fmla="*/ 2147483647 w 1661"/>
              <a:gd name="T3" fmla="*/ 2147483647 h 1719"/>
              <a:gd name="T4" fmla="*/ 2147483647 w 1661"/>
              <a:gd name="T5" fmla="*/ 2147483647 h 1719"/>
              <a:gd name="T6" fmla="*/ 2147483647 w 1661"/>
              <a:gd name="T7" fmla="*/ 2147483647 h 1719"/>
              <a:gd name="T8" fmla="*/ 2147483647 w 1661"/>
              <a:gd name="T9" fmla="*/ 2147483647 h 1719"/>
              <a:gd name="T10" fmla="*/ 2147483647 w 1661"/>
              <a:gd name="T11" fmla="*/ 2147483647 h 1719"/>
              <a:gd name="T12" fmla="*/ 2147483647 w 1661"/>
              <a:gd name="T13" fmla="*/ 2147483647 h 1719"/>
              <a:gd name="T14" fmla="*/ 2147483647 w 1661"/>
              <a:gd name="T15" fmla="*/ 2147483647 h 1719"/>
              <a:gd name="T16" fmla="*/ 2147483647 w 1661"/>
              <a:gd name="T17" fmla="*/ 2147483647 h 1719"/>
              <a:gd name="T18" fmla="*/ 2147483647 w 1661"/>
              <a:gd name="T19" fmla="*/ 2147483647 h 1719"/>
              <a:gd name="T20" fmla="*/ 2147483647 w 1661"/>
              <a:gd name="T21" fmla="*/ 2147483647 h 1719"/>
              <a:gd name="T22" fmla="*/ 2147483647 w 1661"/>
              <a:gd name="T23" fmla="*/ 2147483647 h 1719"/>
              <a:gd name="T24" fmla="*/ 2147483647 w 1661"/>
              <a:gd name="T25" fmla="*/ 2147483647 h 1719"/>
              <a:gd name="T26" fmla="*/ 2147483647 w 1661"/>
              <a:gd name="T27" fmla="*/ 2147483647 h 1719"/>
              <a:gd name="T28" fmla="*/ 2147483647 w 1661"/>
              <a:gd name="T29" fmla="*/ 2147483647 h 1719"/>
              <a:gd name="T30" fmla="*/ 0 w 1661"/>
              <a:gd name="T31" fmla="*/ 2147483647 h 171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61"/>
              <a:gd name="T49" fmla="*/ 0 h 1719"/>
              <a:gd name="T50" fmla="*/ 1661 w 1661"/>
              <a:gd name="T51" fmla="*/ 1719 h 171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61" h="1719">
                <a:moveTo>
                  <a:pt x="1660" y="0"/>
                </a:moveTo>
                <a:lnTo>
                  <a:pt x="1512" y="72"/>
                </a:lnTo>
                <a:lnTo>
                  <a:pt x="1367" y="152"/>
                </a:lnTo>
                <a:lnTo>
                  <a:pt x="1227" y="238"/>
                </a:lnTo>
                <a:lnTo>
                  <a:pt x="1092" y="331"/>
                </a:lnTo>
                <a:lnTo>
                  <a:pt x="962" y="430"/>
                </a:lnTo>
                <a:lnTo>
                  <a:pt x="837" y="536"/>
                </a:lnTo>
                <a:lnTo>
                  <a:pt x="717" y="648"/>
                </a:lnTo>
                <a:lnTo>
                  <a:pt x="604" y="765"/>
                </a:lnTo>
                <a:lnTo>
                  <a:pt x="497" y="888"/>
                </a:lnTo>
                <a:lnTo>
                  <a:pt x="396" y="1015"/>
                </a:lnTo>
                <a:lnTo>
                  <a:pt x="303" y="1148"/>
                </a:lnTo>
                <a:lnTo>
                  <a:pt x="216" y="1285"/>
                </a:lnTo>
                <a:lnTo>
                  <a:pt x="137" y="1426"/>
                </a:lnTo>
                <a:lnTo>
                  <a:pt x="65" y="1570"/>
                </a:lnTo>
                <a:lnTo>
                  <a:pt x="0" y="1718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607" name="Freeform 33"/>
          <p:cNvSpPr>
            <a:spLocks/>
          </p:cNvSpPr>
          <p:nvPr/>
        </p:nvSpPr>
        <p:spPr bwMode="auto">
          <a:xfrm>
            <a:off x="2363788" y="5803900"/>
            <a:ext cx="466725" cy="566738"/>
          </a:xfrm>
          <a:custGeom>
            <a:avLst/>
            <a:gdLst>
              <a:gd name="T0" fmla="*/ 0 w 1427"/>
              <a:gd name="T1" fmla="*/ 2147483647 h 1737"/>
              <a:gd name="T2" fmla="*/ 2147483647 w 1427"/>
              <a:gd name="T3" fmla="*/ 2147483647 h 1737"/>
              <a:gd name="T4" fmla="*/ 2147483647 w 1427"/>
              <a:gd name="T5" fmla="*/ 2147483647 h 1737"/>
              <a:gd name="T6" fmla="*/ 2147483647 w 1427"/>
              <a:gd name="T7" fmla="*/ 2147483647 h 1737"/>
              <a:gd name="T8" fmla="*/ 2147483647 w 1427"/>
              <a:gd name="T9" fmla="*/ 2147483647 h 1737"/>
              <a:gd name="T10" fmla="*/ 2147483647 w 1427"/>
              <a:gd name="T11" fmla="*/ 2147483647 h 1737"/>
              <a:gd name="T12" fmla="*/ 2147483647 w 1427"/>
              <a:gd name="T13" fmla="*/ 2147483647 h 1737"/>
              <a:gd name="T14" fmla="*/ 2147483647 w 1427"/>
              <a:gd name="T15" fmla="*/ 2147483647 h 1737"/>
              <a:gd name="T16" fmla="*/ 2147483647 w 1427"/>
              <a:gd name="T17" fmla="*/ 2147483647 h 1737"/>
              <a:gd name="T18" fmla="*/ 2147483647 w 1427"/>
              <a:gd name="T19" fmla="*/ 2147483647 h 1737"/>
              <a:gd name="T20" fmla="*/ 2147483647 w 1427"/>
              <a:gd name="T21" fmla="*/ 2147483647 h 1737"/>
              <a:gd name="T22" fmla="*/ 2147483647 w 1427"/>
              <a:gd name="T23" fmla="*/ 2147483647 h 1737"/>
              <a:gd name="T24" fmla="*/ 2147483647 w 1427"/>
              <a:gd name="T25" fmla="*/ 2147483647 h 1737"/>
              <a:gd name="T26" fmla="*/ 2147483647 w 1427"/>
              <a:gd name="T27" fmla="*/ 2147483647 h 1737"/>
              <a:gd name="T28" fmla="*/ 2147483647 w 1427"/>
              <a:gd name="T29" fmla="*/ 2147483647 h 1737"/>
              <a:gd name="T30" fmla="*/ 2147483647 w 1427"/>
              <a:gd name="T31" fmla="*/ 0 h 173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427"/>
              <a:gd name="T49" fmla="*/ 0 h 1737"/>
              <a:gd name="T50" fmla="*/ 1427 w 1427"/>
              <a:gd name="T51" fmla="*/ 1737 h 173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427" h="1737">
                <a:moveTo>
                  <a:pt x="0" y="1736"/>
                </a:moveTo>
                <a:lnTo>
                  <a:pt x="132" y="1655"/>
                </a:lnTo>
                <a:lnTo>
                  <a:pt x="259" y="1568"/>
                </a:lnTo>
                <a:lnTo>
                  <a:pt x="382" y="1475"/>
                </a:lnTo>
                <a:lnTo>
                  <a:pt x="501" y="1377"/>
                </a:lnTo>
                <a:lnTo>
                  <a:pt x="614" y="1273"/>
                </a:lnTo>
                <a:lnTo>
                  <a:pt x="722" y="1164"/>
                </a:lnTo>
                <a:lnTo>
                  <a:pt x="825" y="1050"/>
                </a:lnTo>
                <a:lnTo>
                  <a:pt x="922" y="932"/>
                </a:lnTo>
                <a:lnTo>
                  <a:pt x="1013" y="810"/>
                </a:lnTo>
                <a:lnTo>
                  <a:pt x="1098" y="683"/>
                </a:lnTo>
                <a:lnTo>
                  <a:pt x="1177" y="553"/>
                </a:lnTo>
                <a:lnTo>
                  <a:pt x="1249" y="419"/>
                </a:lnTo>
                <a:lnTo>
                  <a:pt x="1315" y="282"/>
                </a:lnTo>
                <a:lnTo>
                  <a:pt x="1374" y="142"/>
                </a:lnTo>
                <a:lnTo>
                  <a:pt x="1426" y="0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608" name="Text Box 34"/>
          <p:cNvSpPr txBox="1">
            <a:spLocks noChangeArrowheads="1"/>
          </p:cNvSpPr>
          <p:nvPr/>
        </p:nvSpPr>
        <p:spPr bwMode="auto">
          <a:xfrm>
            <a:off x="842963" y="5345113"/>
            <a:ext cx="3095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FreeSerif" charset="0"/>
              </a:rPr>
              <a:t>a</a:t>
            </a:r>
          </a:p>
        </p:txBody>
      </p:sp>
      <p:sp>
        <p:nvSpPr>
          <p:cNvPr id="152609" name="Text Box 35"/>
          <p:cNvSpPr txBox="1">
            <a:spLocks noChangeArrowheads="1"/>
          </p:cNvSpPr>
          <p:nvPr/>
        </p:nvSpPr>
        <p:spPr bwMode="auto">
          <a:xfrm>
            <a:off x="2611438" y="5349875"/>
            <a:ext cx="1809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 dirty="0">
                <a:latin typeface="FreeSerif" charset="0"/>
              </a:rPr>
              <a:t>b</a:t>
            </a:r>
          </a:p>
        </p:txBody>
      </p:sp>
      <p:sp>
        <p:nvSpPr>
          <p:cNvPr id="152610" name="Text Box 36"/>
          <p:cNvSpPr txBox="1">
            <a:spLocks noChangeArrowheads="1"/>
          </p:cNvSpPr>
          <p:nvPr/>
        </p:nvSpPr>
        <p:spPr bwMode="auto">
          <a:xfrm>
            <a:off x="1738313" y="6173788"/>
            <a:ext cx="155575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FreeSerif" charset="0"/>
              </a:rPr>
              <a:t>d</a:t>
            </a:r>
          </a:p>
        </p:txBody>
      </p:sp>
      <p:sp>
        <p:nvSpPr>
          <p:cNvPr id="152613" name="Freeform 39"/>
          <p:cNvSpPr>
            <a:spLocks/>
          </p:cNvSpPr>
          <p:nvPr/>
        </p:nvSpPr>
        <p:spPr bwMode="auto">
          <a:xfrm>
            <a:off x="1458913" y="6419850"/>
            <a:ext cx="863600" cy="103188"/>
          </a:xfrm>
          <a:custGeom>
            <a:avLst/>
            <a:gdLst>
              <a:gd name="T0" fmla="*/ 0 w 2646"/>
              <a:gd name="T1" fmla="*/ 2147483647 h 312"/>
              <a:gd name="T2" fmla="*/ 2147483647 w 2646"/>
              <a:gd name="T3" fmla="*/ 2147483647 h 312"/>
              <a:gd name="T4" fmla="*/ 2147483647 w 2646"/>
              <a:gd name="T5" fmla="*/ 2147483647 h 312"/>
              <a:gd name="T6" fmla="*/ 2147483647 w 2646"/>
              <a:gd name="T7" fmla="*/ 2147483647 h 312"/>
              <a:gd name="T8" fmla="*/ 2147483647 w 2646"/>
              <a:gd name="T9" fmla="*/ 2147483647 h 312"/>
              <a:gd name="T10" fmla="*/ 2147483647 w 2646"/>
              <a:gd name="T11" fmla="*/ 2147483647 h 312"/>
              <a:gd name="T12" fmla="*/ 2147483647 w 2646"/>
              <a:gd name="T13" fmla="*/ 2147483647 h 312"/>
              <a:gd name="T14" fmla="*/ 2147483647 w 2646"/>
              <a:gd name="T15" fmla="*/ 2147483647 h 312"/>
              <a:gd name="T16" fmla="*/ 2147483647 w 2646"/>
              <a:gd name="T17" fmla="*/ 2147483647 h 312"/>
              <a:gd name="T18" fmla="*/ 2147483647 w 2646"/>
              <a:gd name="T19" fmla="*/ 2147483647 h 312"/>
              <a:gd name="T20" fmla="*/ 2147483647 w 2646"/>
              <a:gd name="T21" fmla="*/ 2147483647 h 312"/>
              <a:gd name="T22" fmla="*/ 2147483647 w 2646"/>
              <a:gd name="T23" fmla="*/ 2147483647 h 312"/>
              <a:gd name="T24" fmla="*/ 2147483647 w 2646"/>
              <a:gd name="T25" fmla="*/ 2147483647 h 312"/>
              <a:gd name="T26" fmla="*/ 2147483647 w 2646"/>
              <a:gd name="T27" fmla="*/ 2147483647 h 312"/>
              <a:gd name="T28" fmla="*/ 2147483647 w 2646"/>
              <a:gd name="T29" fmla="*/ 2147483647 h 312"/>
              <a:gd name="T30" fmla="*/ 2147483647 w 2646"/>
              <a:gd name="T31" fmla="*/ 0 h 31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46"/>
              <a:gd name="T49" fmla="*/ 0 h 312"/>
              <a:gd name="T50" fmla="*/ 2646 w 2646"/>
              <a:gd name="T51" fmla="*/ 312 h 31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46" h="312">
                <a:moveTo>
                  <a:pt x="0" y="81"/>
                </a:moveTo>
                <a:lnTo>
                  <a:pt x="170" y="142"/>
                </a:lnTo>
                <a:lnTo>
                  <a:pt x="343" y="194"/>
                </a:lnTo>
                <a:lnTo>
                  <a:pt x="520" y="237"/>
                </a:lnTo>
                <a:lnTo>
                  <a:pt x="698" y="270"/>
                </a:lnTo>
                <a:lnTo>
                  <a:pt x="878" y="293"/>
                </a:lnTo>
                <a:lnTo>
                  <a:pt x="1059" y="307"/>
                </a:lnTo>
                <a:lnTo>
                  <a:pt x="1240" y="311"/>
                </a:lnTo>
                <a:lnTo>
                  <a:pt x="1422" y="305"/>
                </a:lnTo>
                <a:lnTo>
                  <a:pt x="1603" y="290"/>
                </a:lnTo>
                <a:lnTo>
                  <a:pt x="1782" y="265"/>
                </a:lnTo>
                <a:lnTo>
                  <a:pt x="1960" y="231"/>
                </a:lnTo>
                <a:lnTo>
                  <a:pt x="2136" y="187"/>
                </a:lnTo>
                <a:lnTo>
                  <a:pt x="2309" y="134"/>
                </a:lnTo>
                <a:lnTo>
                  <a:pt x="2479" y="71"/>
                </a:lnTo>
                <a:lnTo>
                  <a:pt x="2645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614" name="Freeform 40"/>
          <p:cNvSpPr>
            <a:spLocks/>
          </p:cNvSpPr>
          <p:nvPr/>
        </p:nvSpPr>
        <p:spPr bwMode="auto">
          <a:xfrm>
            <a:off x="839788" y="5929313"/>
            <a:ext cx="573087" cy="517525"/>
          </a:xfrm>
          <a:custGeom>
            <a:avLst/>
            <a:gdLst>
              <a:gd name="T0" fmla="*/ 0 w 1754"/>
              <a:gd name="T1" fmla="*/ 0 h 1586"/>
              <a:gd name="T2" fmla="*/ 2147483647 w 1754"/>
              <a:gd name="T3" fmla="*/ 2147483647 h 1586"/>
              <a:gd name="T4" fmla="*/ 2147483647 w 1754"/>
              <a:gd name="T5" fmla="*/ 2147483647 h 1586"/>
              <a:gd name="T6" fmla="*/ 2147483647 w 1754"/>
              <a:gd name="T7" fmla="*/ 2147483647 h 1586"/>
              <a:gd name="T8" fmla="*/ 2147483647 w 1754"/>
              <a:gd name="T9" fmla="*/ 2147483647 h 1586"/>
              <a:gd name="T10" fmla="*/ 2147483647 w 1754"/>
              <a:gd name="T11" fmla="*/ 2147483647 h 1586"/>
              <a:gd name="T12" fmla="*/ 2147483647 w 1754"/>
              <a:gd name="T13" fmla="*/ 2147483647 h 1586"/>
              <a:gd name="T14" fmla="*/ 2147483647 w 1754"/>
              <a:gd name="T15" fmla="*/ 2147483647 h 1586"/>
              <a:gd name="T16" fmla="*/ 2147483647 w 1754"/>
              <a:gd name="T17" fmla="*/ 2147483647 h 1586"/>
              <a:gd name="T18" fmla="*/ 2147483647 w 1754"/>
              <a:gd name="T19" fmla="*/ 2147483647 h 1586"/>
              <a:gd name="T20" fmla="*/ 2147483647 w 1754"/>
              <a:gd name="T21" fmla="*/ 2147483647 h 1586"/>
              <a:gd name="T22" fmla="*/ 2147483647 w 1754"/>
              <a:gd name="T23" fmla="*/ 2147483647 h 1586"/>
              <a:gd name="T24" fmla="*/ 2147483647 w 1754"/>
              <a:gd name="T25" fmla="*/ 2147483647 h 1586"/>
              <a:gd name="T26" fmla="*/ 2147483647 w 1754"/>
              <a:gd name="T27" fmla="*/ 2147483647 h 1586"/>
              <a:gd name="T28" fmla="*/ 2147483647 w 1754"/>
              <a:gd name="T29" fmla="*/ 2147483647 h 1586"/>
              <a:gd name="T30" fmla="*/ 2147483647 w 1754"/>
              <a:gd name="T31" fmla="*/ 2147483647 h 158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754"/>
              <a:gd name="T49" fmla="*/ 0 h 1586"/>
              <a:gd name="T50" fmla="*/ 1754 w 1754"/>
              <a:gd name="T51" fmla="*/ 1586 h 158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754" h="1586">
                <a:moveTo>
                  <a:pt x="0" y="0"/>
                </a:moveTo>
                <a:lnTo>
                  <a:pt x="75" y="141"/>
                </a:lnTo>
                <a:lnTo>
                  <a:pt x="156" y="278"/>
                </a:lnTo>
                <a:lnTo>
                  <a:pt x="244" y="412"/>
                </a:lnTo>
                <a:lnTo>
                  <a:pt x="339" y="540"/>
                </a:lnTo>
                <a:lnTo>
                  <a:pt x="441" y="665"/>
                </a:lnTo>
                <a:lnTo>
                  <a:pt x="549" y="784"/>
                </a:lnTo>
                <a:lnTo>
                  <a:pt x="663" y="897"/>
                </a:lnTo>
                <a:lnTo>
                  <a:pt x="782" y="1006"/>
                </a:lnTo>
                <a:lnTo>
                  <a:pt x="907" y="1108"/>
                </a:lnTo>
                <a:lnTo>
                  <a:pt x="1037" y="1204"/>
                </a:lnTo>
                <a:lnTo>
                  <a:pt x="1172" y="1294"/>
                </a:lnTo>
                <a:lnTo>
                  <a:pt x="1312" y="1377"/>
                </a:lnTo>
                <a:lnTo>
                  <a:pt x="1455" y="1453"/>
                </a:lnTo>
                <a:lnTo>
                  <a:pt x="1602" y="1522"/>
                </a:lnTo>
                <a:lnTo>
                  <a:pt x="1753" y="1585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615" name="Freeform 41"/>
          <p:cNvSpPr>
            <a:spLocks/>
          </p:cNvSpPr>
          <p:nvPr/>
        </p:nvSpPr>
        <p:spPr bwMode="auto">
          <a:xfrm>
            <a:off x="736600" y="5153025"/>
            <a:ext cx="73025" cy="754063"/>
          </a:xfrm>
          <a:custGeom>
            <a:avLst/>
            <a:gdLst>
              <a:gd name="T0" fmla="*/ 2147483647 w 226"/>
              <a:gd name="T1" fmla="*/ 0 h 2308"/>
              <a:gd name="T2" fmla="*/ 2147483647 w 226"/>
              <a:gd name="T3" fmla="*/ 2147483647 h 2308"/>
              <a:gd name="T4" fmla="*/ 2147483647 w 226"/>
              <a:gd name="T5" fmla="*/ 2147483647 h 2308"/>
              <a:gd name="T6" fmla="*/ 2147483647 w 226"/>
              <a:gd name="T7" fmla="*/ 2147483647 h 2308"/>
              <a:gd name="T8" fmla="*/ 2147483647 w 226"/>
              <a:gd name="T9" fmla="*/ 2147483647 h 2308"/>
              <a:gd name="T10" fmla="*/ 2147483647 w 226"/>
              <a:gd name="T11" fmla="*/ 2147483647 h 2308"/>
              <a:gd name="T12" fmla="*/ 2147483647 w 226"/>
              <a:gd name="T13" fmla="*/ 2147483647 h 2308"/>
              <a:gd name="T14" fmla="*/ 0 w 226"/>
              <a:gd name="T15" fmla="*/ 2147483647 h 2308"/>
              <a:gd name="T16" fmla="*/ 0 w 226"/>
              <a:gd name="T17" fmla="*/ 2147483647 h 2308"/>
              <a:gd name="T18" fmla="*/ 2147483647 w 226"/>
              <a:gd name="T19" fmla="*/ 2147483647 h 2308"/>
              <a:gd name="T20" fmla="*/ 2147483647 w 226"/>
              <a:gd name="T21" fmla="*/ 2147483647 h 2308"/>
              <a:gd name="T22" fmla="*/ 2147483647 w 226"/>
              <a:gd name="T23" fmla="*/ 2147483647 h 2308"/>
              <a:gd name="T24" fmla="*/ 2147483647 w 226"/>
              <a:gd name="T25" fmla="*/ 2147483647 h 2308"/>
              <a:gd name="T26" fmla="*/ 2147483647 w 226"/>
              <a:gd name="T27" fmla="*/ 2147483647 h 2308"/>
              <a:gd name="T28" fmla="*/ 2147483647 w 226"/>
              <a:gd name="T29" fmla="*/ 2147483647 h 2308"/>
              <a:gd name="T30" fmla="*/ 2147483647 w 226"/>
              <a:gd name="T31" fmla="*/ 2147483647 h 230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26"/>
              <a:gd name="T49" fmla="*/ 0 h 2308"/>
              <a:gd name="T50" fmla="*/ 226 w 226"/>
              <a:gd name="T51" fmla="*/ 2308 h 230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26" h="2308">
                <a:moveTo>
                  <a:pt x="225" y="0"/>
                </a:moveTo>
                <a:lnTo>
                  <a:pt x="170" y="148"/>
                </a:lnTo>
                <a:lnTo>
                  <a:pt x="122" y="299"/>
                </a:lnTo>
                <a:lnTo>
                  <a:pt x="82" y="451"/>
                </a:lnTo>
                <a:lnTo>
                  <a:pt x="49" y="605"/>
                </a:lnTo>
                <a:lnTo>
                  <a:pt x="25" y="761"/>
                </a:lnTo>
                <a:lnTo>
                  <a:pt x="9" y="917"/>
                </a:lnTo>
                <a:lnTo>
                  <a:pt x="0" y="1075"/>
                </a:lnTo>
                <a:lnTo>
                  <a:pt x="0" y="1232"/>
                </a:lnTo>
                <a:lnTo>
                  <a:pt x="8" y="1389"/>
                </a:lnTo>
                <a:lnTo>
                  <a:pt x="23" y="1546"/>
                </a:lnTo>
                <a:lnTo>
                  <a:pt x="47" y="1701"/>
                </a:lnTo>
                <a:lnTo>
                  <a:pt x="79" y="1856"/>
                </a:lnTo>
                <a:lnTo>
                  <a:pt x="118" y="2008"/>
                </a:lnTo>
                <a:lnTo>
                  <a:pt x="166" y="2159"/>
                </a:lnTo>
                <a:lnTo>
                  <a:pt x="221" y="2307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616" name="Text Box 42"/>
          <p:cNvSpPr txBox="1">
            <a:spLocks noChangeArrowheads="1"/>
          </p:cNvSpPr>
          <p:nvPr/>
        </p:nvSpPr>
        <p:spPr bwMode="auto">
          <a:xfrm>
            <a:off x="1673225" y="4446588"/>
            <a:ext cx="2603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FreeSerif" charset="0"/>
              </a:rPr>
              <a:t>c</a:t>
            </a:r>
          </a:p>
        </p:txBody>
      </p:sp>
      <p:sp>
        <p:nvSpPr>
          <p:cNvPr id="152617" name="Text Box 43"/>
          <p:cNvSpPr txBox="1">
            <a:spLocks noChangeArrowheads="1"/>
          </p:cNvSpPr>
          <p:nvPr/>
        </p:nvSpPr>
        <p:spPr bwMode="auto">
          <a:xfrm>
            <a:off x="1743075" y="2887663"/>
            <a:ext cx="204788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 dirty="0">
                <a:solidFill>
                  <a:srgbClr val="FF0000"/>
                </a:solidFill>
                <a:latin typeface="FreeSerif" charset="0"/>
              </a:rPr>
              <a:t>P</a:t>
            </a:r>
          </a:p>
        </p:txBody>
      </p:sp>
      <p:sp>
        <p:nvSpPr>
          <p:cNvPr id="152618" name="Text Box 44"/>
          <p:cNvSpPr txBox="1">
            <a:spLocks noChangeArrowheads="1"/>
          </p:cNvSpPr>
          <p:nvPr/>
        </p:nvSpPr>
        <p:spPr bwMode="auto">
          <a:xfrm>
            <a:off x="1685925" y="5319713"/>
            <a:ext cx="268288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 dirty="0">
                <a:solidFill>
                  <a:srgbClr val="0000FF"/>
                </a:solidFill>
                <a:latin typeface="FreeSerif" charset="0"/>
              </a:rPr>
              <a:t>Q</a:t>
            </a:r>
          </a:p>
        </p:txBody>
      </p:sp>
      <p:sp>
        <p:nvSpPr>
          <p:cNvPr id="152619" name="Text Box 45"/>
          <p:cNvSpPr txBox="1">
            <a:spLocks noChangeArrowheads="1"/>
          </p:cNvSpPr>
          <p:nvPr/>
        </p:nvSpPr>
        <p:spPr bwMode="auto">
          <a:xfrm>
            <a:off x="6232525" y="4198938"/>
            <a:ext cx="309563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 dirty="0">
                <a:latin typeface="FreeSerif" charset="0"/>
              </a:rPr>
              <a:t>a</a:t>
            </a:r>
          </a:p>
        </p:txBody>
      </p:sp>
      <p:sp>
        <p:nvSpPr>
          <p:cNvPr id="152620" name="Text Box 46"/>
          <p:cNvSpPr txBox="1">
            <a:spLocks noChangeArrowheads="1"/>
          </p:cNvSpPr>
          <p:nvPr/>
        </p:nvSpPr>
        <p:spPr bwMode="auto">
          <a:xfrm>
            <a:off x="7351713" y="3186113"/>
            <a:ext cx="2603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FreeSerif" charset="0"/>
              </a:rPr>
              <a:t>b</a:t>
            </a:r>
          </a:p>
        </p:txBody>
      </p:sp>
      <p:sp>
        <p:nvSpPr>
          <p:cNvPr id="152621" name="Text Box 47"/>
          <p:cNvSpPr txBox="1">
            <a:spLocks noChangeArrowheads="1"/>
          </p:cNvSpPr>
          <p:nvPr/>
        </p:nvSpPr>
        <p:spPr bwMode="auto">
          <a:xfrm>
            <a:off x="8345488" y="4151313"/>
            <a:ext cx="1603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 dirty="0">
                <a:latin typeface="FreeSerif" charset="0"/>
              </a:rPr>
              <a:t>c</a:t>
            </a:r>
          </a:p>
        </p:txBody>
      </p:sp>
      <p:sp>
        <p:nvSpPr>
          <p:cNvPr id="152622" name="Text Box 48"/>
          <p:cNvSpPr txBox="1">
            <a:spLocks noChangeArrowheads="1"/>
          </p:cNvSpPr>
          <p:nvPr/>
        </p:nvSpPr>
        <p:spPr bwMode="auto">
          <a:xfrm>
            <a:off x="7264400" y="5145088"/>
            <a:ext cx="155575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FreeSerif" charset="0"/>
              </a:rPr>
              <a:t>d</a:t>
            </a:r>
          </a:p>
        </p:txBody>
      </p:sp>
      <p:sp>
        <p:nvSpPr>
          <p:cNvPr id="152623" name="Text Box 36"/>
          <p:cNvSpPr txBox="1">
            <a:spLocks noChangeArrowheads="1"/>
          </p:cNvSpPr>
          <p:nvPr/>
        </p:nvSpPr>
        <p:spPr bwMode="auto">
          <a:xfrm>
            <a:off x="1792288" y="3652838"/>
            <a:ext cx="1555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FreeSerif" charset="0"/>
              </a:rPr>
              <a:t>d</a:t>
            </a:r>
          </a:p>
        </p:txBody>
      </p:sp>
      <p:sp>
        <p:nvSpPr>
          <p:cNvPr id="49" name="Rectangle 2"/>
          <p:cNvSpPr txBox="1">
            <a:spLocks noChangeArrowheads="1"/>
          </p:cNvSpPr>
          <p:nvPr/>
        </p:nvSpPr>
        <p:spPr>
          <a:xfrm>
            <a:off x="457200" y="304800"/>
            <a:ext cx="8418513" cy="11461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>
              <a:lnSpc>
                <a:spcPct val="102000"/>
              </a:lnSpc>
              <a:buClr>
                <a:srgbClr val="000000"/>
              </a:buClr>
              <a:buSzPct val="45000"/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dirty="0" smtClean="0">
                <a:solidFill>
                  <a:srgbClr val="333333"/>
                </a:solidFill>
                <a:latin typeface="+mn-lt"/>
              </a:rPr>
              <a:t>Superimposing </a:t>
            </a:r>
            <a:r>
              <a:rPr lang="en-GB" i="1" dirty="0" smtClean="0">
                <a:solidFill>
                  <a:srgbClr val="FF0000"/>
                </a:solidFill>
                <a:latin typeface="+mn-lt"/>
              </a:rPr>
              <a:t>P</a:t>
            </a:r>
            <a:r>
              <a:rPr lang="en-GB" dirty="0" smtClean="0">
                <a:solidFill>
                  <a:srgbClr val="333333"/>
                </a:solidFill>
                <a:latin typeface="+mn-lt"/>
              </a:rPr>
              <a:t> and </a:t>
            </a:r>
            <a:r>
              <a:rPr lang="en-GB" i="1" dirty="0" smtClean="0">
                <a:solidFill>
                  <a:srgbClr val="0000FF"/>
                </a:solidFill>
                <a:latin typeface="+mn-lt"/>
              </a:rPr>
              <a:t>Q</a:t>
            </a:r>
            <a:endParaRPr lang="en-GB" i="1" dirty="0">
              <a:solidFill>
                <a:srgbClr val="0000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485908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91" name="Line 16"/>
          <p:cNvSpPr>
            <a:spLocks noChangeShapeType="1"/>
          </p:cNvSpPr>
          <p:nvPr/>
        </p:nvSpPr>
        <p:spPr bwMode="auto">
          <a:xfrm>
            <a:off x="6242050" y="4716463"/>
            <a:ext cx="1781175" cy="577850"/>
          </a:xfrm>
          <a:prstGeom prst="line">
            <a:avLst/>
          </a:prstGeom>
          <a:noFill/>
          <a:ln w="36000">
            <a:solidFill>
              <a:srgbClr val="0000FF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92" name="Line 17"/>
          <p:cNvSpPr>
            <a:spLocks noChangeShapeType="1"/>
          </p:cNvSpPr>
          <p:nvPr/>
        </p:nvSpPr>
        <p:spPr bwMode="auto">
          <a:xfrm flipH="1" flipV="1">
            <a:off x="6842125" y="3249613"/>
            <a:ext cx="12700" cy="2101850"/>
          </a:xfrm>
          <a:prstGeom prst="line">
            <a:avLst/>
          </a:prstGeom>
          <a:noFill/>
          <a:ln w="36000">
            <a:solidFill>
              <a:srgbClr val="0000FF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90" name="Line 15"/>
          <p:cNvSpPr>
            <a:spLocks noChangeShapeType="1"/>
          </p:cNvSpPr>
          <p:nvPr/>
        </p:nvSpPr>
        <p:spPr bwMode="auto">
          <a:xfrm>
            <a:off x="6248400" y="3886200"/>
            <a:ext cx="2257425" cy="781050"/>
          </a:xfrm>
          <a:prstGeom prst="line">
            <a:avLst/>
          </a:prstGeom>
          <a:noFill/>
          <a:ln w="36000">
            <a:solidFill>
              <a:srgbClr val="0000FF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85" name="Line 10"/>
          <p:cNvSpPr>
            <a:spLocks noChangeShapeType="1"/>
          </p:cNvSpPr>
          <p:nvPr/>
        </p:nvSpPr>
        <p:spPr bwMode="auto">
          <a:xfrm>
            <a:off x="7869238" y="3227388"/>
            <a:ext cx="606425" cy="636587"/>
          </a:xfrm>
          <a:prstGeom prst="line">
            <a:avLst/>
          </a:prstGeom>
          <a:noFill/>
          <a:ln w="36720">
            <a:solidFill>
              <a:srgbClr val="0000FF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86" name="Freeform 11"/>
          <p:cNvSpPr>
            <a:spLocks/>
          </p:cNvSpPr>
          <p:nvPr/>
        </p:nvSpPr>
        <p:spPr bwMode="auto">
          <a:xfrm>
            <a:off x="6911975" y="5276850"/>
            <a:ext cx="1155700" cy="192088"/>
          </a:xfrm>
          <a:custGeom>
            <a:avLst/>
            <a:gdLst>
              <a:gd name="T0" fmla="*/ 0 w 3540"/>
              <a:gd name="T1" fmla="*/ 2147483647 h 587"/>
              <a:gd name="T2" fmla="*/ 2147483647 w 3540"/>
              <a:gd name="T3" fmla="*/ 2147483647 h 587"/>
              <a:gd name="T4" fmla="*/ 2147483647 w 3540"/>
              <a:gd name="T5" fmla="*/ 2147483647 h 587"/>
              <a:gd name="T6" fmla="*/ 2147483647 w 3540"/>
              <a:gd name="T7" fmla="*/ 2147483647 h 587"/>
              <a:gd name="T8" fmla="*/ 2147483647 w 3540"/>
              <a:gd name="T9" fmla="*/ 2147483647 h 587"/>
              <a:gd name="T10" fmla="*/ 2147483647 w 3540"/>
              <a:gd name="T11" fmla="*/ 2147483647 h 587"/>
              <a:gd name="T12" fmla="*/ 2147483647 w 3540"/>
              <a:gd name="T13" fmla="*/ 2147483647 h 587"/>
              <a:gd name="T14" fmla="*/ 2147483647 w 3540"/>
              <a:gd name="T15" fmla="*/ 2147483647 h 587"/>
              <a:gd name="T16" fmla="*/ 2147483647 w 3540"/>
              <a:gd name="T17" fmla="*/ 2147483647 h 587"/>
              <a:gd name="T18" fmla="*/ 2147483647 w 3540"/>
              <a:gd name="T19" fmla="*/ 2147483647 h 587"/>
              <a:gd name="T20" fmla="*/ 2147483647 w 3540"/>
              <a:gd name="T21" fmla="*/ 2147483647 h 587"/>
              <a:gd name="T22" fmla="*/ 2147483647 w 3540"/>
              <a:gd name="T23" fmla="*/ 2147483647 h 587"/>
              <a:gd name="T24" fmla="*/ 2147483647 w 3540"/>
              <a:gd name="T25" fmla="*/ 2147483647 h 587"/>
              <a:gd name="T26" fmla="*/ 2147483647 w 3540"/>
              <a:gd name="T27" fmla="*/ 2147483647 h 587"/>
              <a:gd name="T28" fmla="*/ 2147483647 w 3540"/>
              <a:gd name="T29" fmla="*/ 2147483647 h 587"/>
              <a:gd name="T30" fmla="*/ 2147483647 w 3540"/>
              <a:gd name="T31" fmla="*/ 2147483647 h 587"/>
              <a:gd name="T32" fmla="*/ 2147483647 w 3540"/>
              <a:gd name="T33" fmla="*/ 2147483647 h 587"/>
              <a:gd name="T34" fmla="*/ 2147483647 w 3540"/>
              <a:gd name="T35" fmla="*/ 2147483647 h 587"/>
              <a:gd name="T36" fmla="*/ 2147483647 w 3540"/>
              <a:gd name="T37" fmla="*/ 2147483647 h 587"/>
              <a:gd name="T38" fmla="*/ 2147483647 w 3540"/>
              <a:gd name="T39" fmla="*/ 0 h 587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3540"/>
              <a:gd name="T61" fmla="*/ 0 h 587"/>
              <a:gd name="T62" fmla="*/ 3540 w 3540"/>
              <a:gd name="T63" fmla="*/ 587 h 587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3540" h="587">
                <a:moveTo>
                  <a:pt x="0" y="270"/>
                </a:moveTo>
                <a:lnTo>
                  <a:pt x="180" y="343"/>
                </a:lnTo>
                <a:lnTo>
                  <a:pt x="364" y="407"/>
                </a:lnTo>
                <a:lnTo>
                  <a:pt x="550" y="461"/>
                </a:lnTo>
                <a:lnTo>
                  <a:pt x="740" y="506"/>
                </a:lnTo>
                <a:lnTo>
                  <a:pt x="931" y="541"/>
                </a:lnTo>
                <a:lnTo>
                  <a:pt x="1124" y="566"/>
                </a:lnTo>
                <a:lnTo>
                  <a:pt x="1319" y="581"/>
                </a:lnTo>
                <a:lnTo>
                  <a:pt x="1513" y="586"/>
                </a:lnTo>
                <a:lnTo>
                  <a:pt x="1708" y="581"/>
                </a:lnTo>
                <a:lnTo>
                  <a:pt x="1902" y="566"/>
                </a:lnTo>
                <a:lnTo>
                  <a:pt x="2096" y="542"/>
                </a:lnTo>
                <a:lnTo>
                  <a:pt x="2287" y="507"/>
                </a:lnTo>
                <a:lnTo>
                  <a:pt x="2477" y="463"/>
                </a:lnTo>
                <a:lnTo>
                  <a:pt x="2664" y="409"/>
                </a:lnTo>
                <a:lnTo>
                  <a:pt x="2847" y="345"/>
                </a:lnTo>
                <a:lnTo>
                  <a:pt x="3027" y="273"/>
                </a:lnTo>
                <a:lnTo>
                  <a:pt x="3203" y="191"/>
                </a:lnTo>
                <a:lnTo>
                  <a:pt x="3374" y="100"/>
                </a:lnTo>
                <a:lnTo>
                  <a:pt x="3539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89" name="Freeform 14"/>
          <p:cNvSpPr>
            <a:spLocks/>
          </p:cNvSpPr>
          <p:nvPr/>
        </p:nvSpPr>
        <p:spPr bwMode="auto">
          <a:xfrm>
            <a:off x="8496300" y="3895725"/>
            <a:ext cx="73025" cy="766763"/>
          </a:xfrm>
          <a:custGeom>
            <a:avLst/>
            <a:gdLst>
              <a:gd name="T0" fmla="*/ 2147483647 w 226"/>
              <a:gd name="T1" fmla="*/ 2147483647 h 2344"/>
              <a:gd name="T2" fmla="*/ 2147483647 w 226"/>
              <a:gd name="T3" fmla="*/ 2147483647 h 2344"/>
              <a:gd name="T4" fmla="*/ 2147483647 w 226"/>
              <a:gd name="T5" fmla="*/ 2147483647 h 2344"/>
              <a:gd name="T6" fmla="*/ 2147483647 w 226"/>
              <a:gd name="T7" fmla="*/ 2147483647 h 2344"/>
              <a:gd name="T8" fmla="*/ 2147483647 w 226"/>
              <a:gd name="T9" fmla="*/ 2147483647 h 2344"/>
              <a:gd name="T10" fmla="*/ 2147483647 w 226"/>
              <a:gd name="T11" fmla="*/ 2147483647 h 2344"/>
              <a:gd name="T12" fmla="*/ 2147483647 w 226"/>
              <a:gd name="T13" fmla="*/ 2147483647 h 2344"/>
              <a:gd name="T14" fmla="*/ 2147483647 w 226"/>
              <a:gd name="T15" fmla="*/ 2147483647 h 2344"/>
              <a:gd name="T16" fmla="*/ 2147483647 w 226"/>
              <a:gd name="T17" fmla="*/ 2147483647 h 2344"/>
              <a:gd name="T18" fmla="*/ 2147483647 w 226"/>
              <a:gd name="T19" fmla="*/ 2147483647 h 2344"/>
              <a:gd name="T20" fmla="*/ 2147483647 w 226"/>
              <a:gd name="T21" fmla="*/ 2147483647 h 2344"/>
              <a:gd name="T22" fmla="*/ 2147483647 w 226"/>
              <a:gd name="T23" fmla="*/ 2147483647 h 2344"/>
              <a:gd name="T24" fmla="*/ 2147483647 w 226"/>
              <a:gd name="T25" fmla="*/ 2147483647 h 2344"/>
              <a:gd name="T26" fmla="*/ 2147483647 w 226"/>
              <a:gd name="T27" fmla="*/ 2147483647 h 2344"/>
              <a:gd name="T28" fmla="*/ 2147483647 w 226"/>
              <a:gd name="T29" fmla="*/ 2147483647 h 2344"/>
              <a:gd name="T30" fmla="*/ 0 w 226"/>
              <a:gd name="T31" fmla="*/ 0 h 2344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26"/>
              <a:gd name="T49" fmla="*/ 0 h 2344"/>
              <a:gd name="T50" fmla="*/ 226 w 226"/>
              <a:gd name="T51" fmla="*/ 2344 h 2344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26" h="2344">
                <a:moveTo>
                  <a:pt x="43" y="2343"/>
                </a:moveTo>
                <a:lnTo>
                  <a:pt x="90" y="2191"/>
                </a:lnTo>
                <a:lnTo>
                  <a:pt x="131" y="2036"/>
                </a:lnTo>
                <a:lnTo>
                  <a:pt x="164" y="1881"/>
                </a:lnTo>
                <a:lnTo>
                  <a:pt x="190" y="1723"/>
                </a:lnTo>
                <a:lnTo>
                  <a:pt x="209" y="1565"/>
                </a:lnTo>
                <a:lnTo>
                  <a:pt x="221" y="1407"/>
                </a:lnTo>
                <a:lnTo>
                  <a:pt x="225" y="1248"/>
                </a:lnTo>
                <a:lnTo>
                  <a:pt x="222" y="1089"/>
                </a:lnTo>
                <a:lnTo>
                  <a:pt x="212" y="930"/>
                </a:lnTo>
                <a:lnTo>
                  <a:pt x="195" y="772"/>
                </a:lnTo>
                <a:lnTo>
                  <a:pt x="170" y="614"/>
                </a:lnTo>
                <a:lnTo>
                  <a:pt x="138" y="458"/>
                </a:lnTo>
                <a:lnTo>
                  <a:pt x="99" y="304"/>
                </a:lnTo>
                <a:lnTo>
                  <a:pt x="53" y="151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88" name="Freeform 13"/>
          <p:cNvSpPr>
            <a:spLocks/>
          </p:cNvSpPr>
          <p:nvPr/>
        </p:nvSpPr>
        <p:spPr bwMode="auto">
          <a:xfrm>
            <a:off x="6886575" y="3127375"/>
            <a:ext cx="995363" cy="112713"/>
          </a:xfrm>
          <a:custGeom>
            <a:avLst/>
            <a:gdLst>
              <a:gd name="T0" fmla="*/ 2147483647 w 3045"/>
              <a:gd name="T1" fmla="*/ 2147483647 h 344"/>
              <a:gd name="T2" fmla="*/ 2147483647 w 3045"/>
              <a:gd name="T3" fmla="*/ 2147483647 h 344"/>
              <a:gd name="T4" fmla="*/ 2147483647 w 3045"/>
              <a:gd name="T5" fmla="*/ 2147483647 h 344"/>
              <a:gd name="T6" fmla="*/ 2147483647 w 3045"/>
              <a:gd name="T7" fmla="*/ 2147483647 h 344"/>
              <a:gd name="T8" fmla="*/ 2147483647 w 3045"/>
              <a:gd name="T9" fmla="*/ 2147483647 h 344"/>
              <a:gd name="T10" fmla="*/ 2147483647 w 3045"/>
              <a:gd name="T11" fmla="*/ 2147483647 h 344"/>
              <a:gd name="T12" fmla="*/ 2147483647 w 3045"/>
              <a:gd name="T13" fmla="*/ 2147483647 h 344"/>
              <a:gd name="T14" fmla="*/ 2147483647 w 3045"/>
              <a:gd name="T15" fmla="*/ 2147483647 h 344"/>
              <a:gd name="T16" fmla="*/ 2147483647 w 3045"/>
              <a:gd name="T17" fmla="*/ 0 h 344"/>
              <a:gd name="T18" fmla="*/ 2147483647 w 3045"/>
              <a:gd name="T19" fmla="*/ 2147483647 h 344"/>
              <a:gd name="T20" fmla="*/ 2147483647 w 3045"/>
              <a:gd name="T21" fmla="*/ 2147483647 h 344"/>
              <a:gd name="T22" fmla="*/ 2147483647 w 3045"/>
              <a:gd name="T23" fmla="*/ 2147483647 h 344"/>
              <a:gd name="T24" fmla="*/ 2147483647 w 3045"/>
              <a:gd name="T25" fmla="*/ 2147483647 h 344"/>
              <a:gd name="T26" fmla="*/ 2147483647 w 3045"/>
              <a:gd name="T27" fmla="*/ 2147483647 h 344"/>
              <a:gd name="T28" fmla="*/ 2147483647 w 3045"/>
              <a:gd name="T29" fmla="*/ 2147483647 h 344"/>
              <a:gd name="T30" fmla="*/ 2147483647 w 3045"/>
              <a:gd name="T31" fmla="*/ 2147483647 h 344"/>
              <a:gd name="T32" fmla="*/ 0 w 3045"/>
              <a:gd name="T33" fmla="*/ 2147483647 h 344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3045"/>
              <a:gd name="T52" fmla="*/ 0 h 344"/>
              <a:gd name="T53" fmla="*/ 3045 w 3045"/>
              <a:gd name="T54" fmla="*/ 344 h 344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3045" h="344">
                <a:moveTo>
                  <a:pt x="3044" y="295"/>
                </a:moveTo>
                <a:lnTo>
                  <a:pt x="2862" y="224"/>
                </a:lnTo>
                <a:lnTo>
                  <a:pt x="2677" y="163"/>
                </a:lnTo>
                <a:lnTo>
                  <a:pt x="2488" y="111"/>
                </a:lnTo>
                <a:lnTo>
                  <a:pt x="2297" y="69"/>
                </a:lnTo>
                <a:lnTo>
                  <a:pt x="2104" y="37"/>
                </a:lnTo>
                <a:lnTo>
                  <a:pt x="1909" y="15"/>
                </a:lnTo>
                <a:lnTo>
                  <a:pt x="1713" y="2"/>
                </a:lnTo>
                <a:lnTo>
                  <a:pt x="1517" y="0"/>
                </a:lnTo>
                <a:lnTo>
                  <a:pt x="1321" y="9"/>
                </a:lnTo>
                <a:lnTo>
                  <a:pt x="1126" y="27"/>
                </a:lnTo>
                <a:lnTo>
                  <a:pt x="932" y="55"/>
                </a:lnTo>
                <a:lnTo>
                  <a:pt x="740" y="93"/>
                </a:lnTo>
                <a:lnTo>
                  <a:pt x="550" y="141"/>
                </a:lnTo>
                <a:lnTo>
                  <a:pt x="363" y="199"/>
                </a:lnTo>
                <a:lnTo>
                  <a:pt x="179" y="266"/>
                </a:lnTo>
                <a:lnTo>
                  <a:pt x="0" y="343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87" name="Freeform 12"/>
          <p:cNvSpPr>
            <a:spLocks/>
          </p:cNvSpPr>
          <p:nvPr/>
        </p:nvSpPr>
        <p:spPr bwMode="auto">
          <a:xfrm>
            <a:off x="6157913" y="3911600"/>
            <a:ext cx="87312" cy="835025"/>
          </a:xfrm>
          <a:custGeom>
            <a:avLst/>
            <a:gdLst>
              <a:gd name="T0" fmla="*/ 2147483647 w 268"/>
              <a:gd name="T1" fmla="*/ 0 h 2557"/>
              <a:gd name="T2" fmla="*/ 2147483647 w 268"/>
              <a:gd name="T3" fmla="*/ 2147483647 h 2557"/>
              <a:gd name="T4" fmla="*/ 2147483647 w 268"/>
              <a:gd name="T5" fmla="*/ 2147483647 h 2557"/>
              <a:gd name="T6" fmla="*/ 2147483647 w 268"/>
              <a:gd name="T7" fmla="*/ 2147483647 h 2557"/>
              <a:gd name="T8" fmla="*/ 2147483647 w 268"/>
              <a:gd name="T9" fmla="*/ 2147483647 h 2557"/>
              <a:gd name="T10" fmla="*/ 2147483647 w 268"/>
              <a:gd name="T11" fmla="*/ 2147483647 h 2557"/>
              <a:gd name="T12" fmla="*/ 2147483647 w 268"/>
              <a:gd name="T13" fmla="*/ 2147483647 h 2557"/>
              <a:gd name="T14" fmla="*/ 2147483647 w 268"/>
              <a:gd name="T15" fmla="*/ 2147483647 h 2557"/>
              <a:gd name="T16" fmla="*/ 0 w 268"/>
              <a:gd name="T17" fmla="*/ 2147483647 h 2557"/>
              <a:gd name="T18" fmla="*/ 2147483647 w 268"/>
              <a:gd name="T19" fmla="*/ 2147483647 h 2557"/>
              <a:gd name="T20" fmla="*/ 2147483647 w 268"/>
              <a:gd name="T21" fmla="*/ 2147483647 h 2557"/>
              <a:gd name="T22" fmla="*/ 2147483647 w 268"/>
              <a:gd name="T23" fmla="*/ 2147483647 h 2557"/>
              <a:gd name="T24" fmla="*/ 2147483647 w 268"/>
              <a:gd name="T25" fmla="*/ 2147483647 h 2557"/>
              <a:gd name="T26" fmla="*/ 2147483647 w 268"/>
              <a:gd name="T27" fmla="*/ 2147483647 h 2557"/>
              <a:gd name="T28" fmla="*/ 2147483647 w 268"/>
              <a:gd name="T29" fmla="*/ 2147483647 h 2557"/>
              <a:gd name="T30" fmla="*/ 2147483647 w 268"/>
              <a:gd name="T31" fmla="*/ 2147483647 h 255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8"/>
              <a:gd name="T49" fmla="*/ 0 h 2557"/>
              <a:gd name="T50" fmla="*/ 268 w 268"/>
              <a:gd name="T51" fmla="*/ 2557 h 255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8" h="2557">
                <a:moveTo>
                  <a:pt x="267" y="0"/>
                </a:moveTo>
                <a:lnTo>
                  <a:pt x="204" y="163"/>
                </a:lnTo>
                <a:lnTo>
                  <a:pt x="149" y="329"/>
                </a:lnTo>
                <a:lnTo>
                  <a:pt x="103" y="497"/>
                </a:lnTo>
                <a:lnTo>
                  <a:pt x="65" y="668"/>
                </a:lnTo>
                <a:lnTo>
                  <a:pt x="36" y="840"/>
                </a:lnTo>
                <a:lnTo>
                  <a:pt x="15" y="1013"/>
                </a:lnTo>
                <a:lnTo>
                  <a:pt x="3" y="1187"/>
                </a:lnTo>
                <a:lnTo>
                  <a:pt x="0" y="1361"/>
                </a:lnTo>
                <a:lnTo>
                  <a:pt x="6" y="1535"/>
                </a:lnTo>
                <a:lnTo>
                  <a:pt x="20" y="1709"/>
                </a:lnTo>
                <a:lnTo>
                  <a:pt x="43" y="1882"/>
                </a:lnTo>
                <a:lnTo>
                  <a:pt x="74" y="2053"/>
                </a:lnTo>
                <a:lnTo>
                  <a:pt x="115" y="2223"/>
                </a:lnTo>
                <a:lnTo>
                  <a:pt x="163" y="2391"/>
                </a:lnTo>
                <a:lnTo>
                  <a:pt x="220" y="2556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612" name="Freeform 38"/>
          <p:cNvSpPr>
            <a:spLocks/>
          </p:cNvSpPr>
          <p:nvPr/>
        </p:nvSpPr>
        <p:spPr bwMode="auto">
          <a:xfrm>
            <a:off x="2797175" y="5041900"/>
            <a:ext cx="85725" cy="722313"/>
          </a:xfrm>
          <a:custGeom>
            <a:avLst/>
            <a:gdLst>
              <a:gd name="T0" fmla="*/ 2147483647 w 266"/>
              <a:gd name="T1" fmla="*/ 2147483647 h 2212"/>
              <a:gd name="T2" fmla="*/ 2147483647 w 266"/>
              <a:gd name="T3" fmla="*/ 2147483647 h 2212"/>
              <a:gd name="T4" fmla="*/ 2147483647 w 266"/>
              <a:gd name="T5" fmla="*/ 2147483647 h 2212"/>
              <a:gd name="T6" fmla="*/ 2147483647 w 266"/>
              <a:gd name="T7" fmla="*/ 2147483647 h 2212"/>
              <a:gd name="T8" fmla="*/ 2147483647 w 266"/>
              <a:gd name="T9" fmla="*/ 2147483647 h 2212"/>
              <a:gd name="T10" fmla="*/ 2147483647 w 266"/>
              <a:gd name="T11" fmla="*/ 2147483647 h 2212"/>
              <a:gd name="T12" fmla="*/ 2147483647 w 266"/>
              <a:gd name="T13" fmla="*/ 2147483647 h 2212"/>
              <a:gd name="T14" fmla="*/ 2147483647 w 266"/>
              <a:gd name="T15" fmla="*/ 2147483647 h 2212"/>
              <a:gd name="T16" fmla="*/ 2147483647 w 266"/>
              <a:gd name="T17" fmla="*/ 2147483647 h 2212"/>
              <a:gd name="T18" fmla="*/ 2147483647 w 266"/>
              <a:gd name="T19" fmla="*/ 2147483647 h 2212"/>
              <a:gd name="T20" fmla="*/ 2147483647 w 266"/>
              <a:gd name="T21" fmla="*/ 2147483647 h 2212"/>
              <a:gd name="T22" fmla="*/ 2147483647 w 266"/>
              <a:gd name="T23" fmla="*/ 2147483647 h 2212"/>
              <a:gd name="T24" fmla="*/ 2147483647 w 266"/>
              <a:gd name="T25" fmla="*/ 2147483647 h 2212"/>
              <a:gd name="T26" fmla="*/ 2147483647 w 266"/>
              <a:gd name="T27" fmla="*/ 2147483647 h 2212"/>
              <a:gd name="T28" fmla="*/ 2147483647 w 266"/>
              <a:gd name="T29" fmla="*/ 2147483647 h 2212"/>
              <a:gd name="T30" fmla="*/ 0 w 266"/>
              <a:gd name="T31" fmla="*/ 0 h 221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6"/>
              <a:gd name="T49" fmla="*/ 0 h 2212"/>
              <a:gd name="T50" fmla="*/ 266 w 266"/>
              <a:gd name="T51" fmla="*/ 2212 h 221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6" h="2212">
                <a:moveTo>
                  <a:pt x="113" y="2211"/>
                </a:moveTo>
                <a:lnTo>
                  <a:pt x="157" y="2066"/>
                </a:lnTo>
                <a:lnTo>
                  <a:pt x="193" y="1920"/>
                </a:lnTo>
                <a:lnTo>
                  <a:pt x="222" y="1772"/>
                </a:lnTo>
                <a:lnTo>
                  <a:pt x="244" y="1622"/>
                </a:lnTo>
                <a:lnTo>
                  <a:pt x="258" y="1472"/>
                </a:lnTo>
                <a:lnTo>
                  <a:pt x="265" y="1322"/>
                </a:lnTo>
                <a:lnTo>
                  <a:pt x="265" y="1171"/>
                </a:lnTo>
                <a:lnTo>
                  <a:pt x="257" y="1020"/>
                </a:lnTo>
                <a:lnTo>
                  <a:pt x="242" y="870"/>
                </a:lnTo>
                <a:lnTo>
                  <a:pt x="220" y="721"/>
                </a:lnTo>
                <a:lnTo>
                  <a:pt x="190" y="573"/>
                </a:lnTo>
                <a:lnTo>
                  <a:pt x="153" y="427"/>
                </a:lnTo>
                <a:lnTo>
                  <a:pt x="109" y="282"/>
                </a:lnTo>
                <a:lnTo>
                  <a:pt x="58" y="139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611" name="Freeform 37"/>
          <p:cNvSpPr>
            <a:spLocks/>
          </p:cNvSpPr>
          <p:nvPr/>
        </p:nvSpPr>
        <p:spPr bwMode="auto">
          <a:xfrm>
            <a:off x="1363663" y="4443413"/>
            <a:ext cx="850900" cy="98425"/>
          </a:xfrm>
          <a:custGeom>
            <a:avLst/>
            <a:gdLst>
              <a:gd name="T0" fmla="*/ 2147483647 w 2604"/>
              <a:gd name="T1" fmla="*/ 2147483647 h 305"/>
              <a:gd name="T2" fmla="*/ 2147483647 w 2604"/>
              <a:gd name="T3" fmla="*/ 2147483647 h 305"/>
              <a:gd name="T4" fmla="*/ 2147483647 w 2604"/>
              <a:gd name="T5" fmla="*/ 2147483647 h 305"/>
              <a:gd name="T6" fmla="*/ 2147483647 w 2604"/>
              <a:gd name="T7" fmla="*/ 2147483647 h 305"/>
              <a:gd name="T8" fmla="*/ 2147483647 w 2604"/>
              <a:gd name="T9" fmla="*/ 2147483647 h 305"/>
              <a:gd name="T10" fmla="*/ 2147483647 w 2604"/>
              <a:gd name="T11" fmla="*/ 2147483647 h 305"/>
              <a:gd name="T12" fmla="*/ 2147483647 w 2604"/>
              <a:gd name="T13" fmla="*/ 2147483647 h 305"/>
              <a:gd name="T14" fmla="*/ 2147483647 w 2604"/>
              <a:gd name="T15" fmla="*/ 0 h 305"/>
              <a:gd name="T16" fmla="*/ 2147483647 w 2604"/>
              <a:gd name="T17" fmla="*/ 2147483647 h 305"/>
              <a:gd name="T18" fmla="*/ 2147483647 w 2604"/>
              <a:gd name="T19" fmla="*/ 2147483647 h 305"/>
              <a:gd name="T20" fmla="*/ 2147483647 w 2604"/>
              <a:gd name="T21" fmla="*/ 2147483647 h 305"/>
              <a:gd name="T22" fmla="*/ 2147483647 w 2604"/>
              <a:gd name="T23" fmla="*/ 2147483647 h 305"/>
              <a:gd name="T24" fmla="*/ 2147483647 w 2604"/>
              <a:gd name="T25" fmla="*/ 2147483647 h 305"/>
              <a:gd name="T26" fmla="*/ 2147483647 w 2604"/>
              <a:gd name="T27" fmla="*/ 2147483647 h 305"/>
              <a:gd name="T28" fmla="*/ 2147483647 w 2604"/>
              <a:gd name="T29" fmla="*/ 2147483647 h 305"/>
              <a:gd name="T30" fmla="*/ 0 w 2604"/>
              <a:gd name="T31" fmla="*/ 2147483647 h 30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04"/>
              <a:gd name="T49" fmla="*/ 0 h 305"/>
              <a:gd name="T50" fmla="*/ 2604 w 2604"/>
              <a:gd name="T51" fmla="*/ 305 h 305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04" h="305">
                <a:moveTo>
                  <a:pt x="2603" y="219"/>
                </a:moveTo>
                <a:lnTo>
                  <a:pt x="2435" y="160"/>
                </a:lnTo>
                <a:lnTo>
                  <a:pt x="2264" y="111"/>
                </a:lnTo>
                <a:lnTo>
                  <a:pt x="2090" y="70"/>
                </a:lnTo>
                <a:lnTo>
                  <a:pt x="1915" y="39"/>
                </a:lnTo>
                <a:lnTo>
                  <a:pt x="1738" y="16"/>
                </a:lnTo>
                <a:lnTo>
                  <a:pt x="1560" y="4"/>
                </a:lnTo>
                <a:lnTo>
                  <a:pt x="1382" y="0"/>
                </a:lnTo>
                <a:lnTo>
                  <a:pt x="1203" y="6"/>
                </a:lnTo>
                <a:lnTo>
                  <a:pt x="1025" y="21"/>
                </a:lnTo>
                <a:lnTo>
                  <a:pt x="849" y="46"/>
                </a:lnTo>
                <a:lnTo>
                  <a:pt x="674" y="79"/>
                </a:lnTo>
                <a:lnTo>
                  <a:pt x="501" y="122"/>
                </a:lnTo>
                <a:lnTo>
                  <a:pt x="330" y="174"/>
                </a:lnTo>
                <a:lnTo>
                  <a:pt x="163" y="235"/>
                </a:lnTo>
                <a:lnTo>
                  <a:pt x="0" y="304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601" name="Freeform 27"/>
          <p:cNvSpPr>
            <a:spLocks/>
          </p:cNvSpPr>
          <p:nvPr/>
        </p:nvSpPr>
        <p:spPr bwMode="auto">
          <a:xfrm>
            <a:off x="1466850" y="3948113"/>
            <a:ext cx="973138" cy="160337"/>
          </a:xfrm>
          <a:custGeom>
            <a:avLst/>
            <a:gdLst>
              <a:gd name="T0" fmla="*/ 0 w 2983"/>
              <a:gd name="T1" fmla="*/ 2147483647 h 492"/>
              <a:gd name="T2" fmla="*/ 2147483647 w 2983"/>
              <a:gd name="T3" fmla="*/ 2147483647 h 492"/>
              <a:gd name="T4" fmla="*/ 2147483647 w 2983"/>
              <a:gd name="T5" fmla="*/ 2147483647 h 492"/>
              <a:gd name="T6" fmla="*/ 2147483647 w 2983"/>
              <a:gd name="T7" fmla="*/ 2147483647 h 492"/>
              <a:gd name="T8" fmla="*/ 2147483647 w 2983"/>
              <a:gd name="T9" fmla="*/ 2147483647 h 492"/>
              <a:gd name="T10" fmla="*/ 2147483647 w 2983"/>
              <a:gd name="T11" fmla="*/ 2147483647 h 492"/>
              <a:gd name="T12" fmla="*/ 2147483647 w 2983"/>
              <a:gd name="T13" fmla="*/ 2147483647 h 492"/>
              <a:gd name="T14" fmla="*/ 2147483647 w 2983"/>
              <a:gd name="T15" fmla="*/ 2147483647 h 492"/>
              <a:gd name="T16" fmla="*/ 2147483647 w 2983"/>
              <a:gd name="T17" fmla="*/ 2147483647 h 492"/>
              <a:gd name="T18" fmla="*/ 2147483647 w 2983"/>
              <a:gd name="T19" fmla="*/ 2147483647 h 492"/>
              <a:gd name="T20" fmla="*/ 2147483647 w 2983"/>
              <a:gd name="T21" fmla="*/ 2147483647 h 492"/>
              <a:gd name="T22" fmla="*/ 2147483647 w 2983"/>
              <a:gd name="T23" fmla="*/ 2147483647 h 492"/>
              <a:gd name="T24" fmla="*/ 2147483647 w 2983"/>
              <a:gd name="T25" fmla="*/ 2147483647 h 492"/>
              <a:gd name="T26" fmla="*/ 2147483647 w 2983"/>
              <a:gd name="T27" fmla="*/ 2147483647 h 492"/>
              <a:gd name="T28" fmla="*/ 2147483647 w 2983"/>
              <a:gd name="T29" fmla="*/ 2147483647 h 492"/>
              <a:gd name="T30" fmla="*/ 2147483647 w 2983"/>
              <a:gd name="T31" fmla="*/ 2147483647 h 492"/>
              <a:gd name="T32" fmla="*/ 2147483647 w 2983"/>
              <a:gd name="T33" fmla="*/ 2147483647 h 492"/>
              <a:gd name="T34" fmla="*/ 2147483647 w 2983"/>
              <a:gd name="T35" fmla="*/ 2147483647 h 492"/>
              <a:gd name="T36" fmla="*/ 2147483647 w 2983"/>
              <a:gd name="T37" fmla="*/ 0 h 49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983"/>
              <a:gd name="T58" fmla="*/ 0 h 492"/>
              <a:gd name="T59" fmla="*/ 2983 w 2983"/>
              <a:gd name="T60" fmla="*/ 492 h 492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983" h="492">
                <a:moveTo>
                  <a:pt x="0" y="261"/>
                </a:moveTo>
                <a:lnTo>
                  <a:pt x="162" y="319"/>
                </a:lnTo>
                <a:lnTo>
                  <a:pt x="326" y="369"/>
                </a:lnTo>
                <a:lnTo>
                  <a:pt x="494" y="411"/>
                </a:lnTo>
                <a:lnTo>
                  <a:pt x="663" y="444"/>
                </a:lnTo>
                <a:lnTo>
                  <a:pt x="834" y="468"/>
                </a:lnTo>
                <a:lnTo>
                  <a:pt x="1006" y="484"/>
                </a:lnTo>
                <a:lnTo>
                  <a:pt x="1178" y="491"/>
                </a:lnTo>
                <a:lnTo>
                  <a:pt x="1351" y="489"/>
                </a:lnTo>
                <a:lnTo>
                  <a:pt x="1523" y="478"/>
                </a:lnTo>
                <a:lnTo>
                  <a:pt x="1695" y="459"/>
                </a:lnTo>
                <a:lnTo>
                  <a:pt x="1865" y="431"/>
                </a:lnTo>
                <a:lnTo>
                  <a:pt x="2034" y="394"/>
                </a:lnTo>
                <a:lnTo>
                  <a:pt x="2200" y="349"/>
                </a:lnTo>
                <a:lnTo>
                  <a:pt x="2363" y="295"/>
                </a:lnTo>
                <a:lnTo>
                  <a:pt x="2524" y="233"/>
                </a:lnTo>
                <a:lnTo>
                  <a:pt x="2681" y="163"/>
                </a:lnTo>
                <a:lnTo>
                  <a:pt x="2834" y="86"/>
                </a:lnTo>
                <a:lnTo>
                  <a:pt x="2982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600" name="Freeform 26"/>
          <p:cNvSpPr>
            <a:spLocks/>
          </p:cNvSpPr>
          <p:nvPr/>
        </p:nvSpPr>
        <p:spPr bwMode="auto">
          <a:xfrm>
            <a:off x="2819400" y="2717800"/>
            <a:ext cx="85725" cy="722312"/>
          </a:xfrm>
          <a:custGeom>
            <a:avLst/>
            <a:gdLst>
              <a:gd name="T0" fmla="*/ 2147483647 w 266"/>
              <a:gd name="T1" fmla="*/ 2147483647 h 2212"/>
              <a:gd name="T2" fmla="*/ 2147483647 w 266"/>
              <a:gd name="T3" fmla="*/ 2147483647 h 2212"/>
              <a:gd name="T4" fmla="*/ 2147483647 w 266"/>
              <a:gd name="T5" fmla="*/ 2147483647 h 2212"/>
              <a:gd name="T6" fmla="*/ 2147483647 w 266"/>
              <a:gd name="T7" fmla="*/ 2147483647 h 2212"/>
              <a:gd name="T8" fmla="*/ 2147483647 w 266"/>
              <a:gd name="T9" fmla="*/ 2147483647 h 2212"/>
              <a:gd name="T10" fmla="*/ 2147483647 w 266"/>
              <a:gd name="T11" fmla="*/ 2147483647 h 2212"/>
              <a:gd name="T12" fmla="*/ 2147483647 w 266"/>
              <a:gd name="T13" fmla="*/ 2147483647 h 2212"/>
              <a:gd name="T14" fmla="*/ 2147483647 w 266"/>
              <a:gd name="T15" fmla="*/ 2147483647 h 2212"/>
              <a:gd name="T16" fmla="*/ 2147483647 w 266"/>
              <a:gd name="T17" fmla="*/ 2147483647 h 2212"/>
              <a:gd name="T18" fmla="*/ 2147483647 w 266"/>
              <a:gd name="T19" fmla="*/ 2147483647 h 2212"/>
              <a:gd name="T20" fmla="*/ 2147483647 w 266"/>
              <a:gd name="T21" fmla="*/ 2147483647 h 2212"/>
              <a:gd name="T22" fmla="*/ 2147483647 w 266"/>
              <a:gd name="T23" fmla="*/ 2147483647 h 2212"/>
              <a:gd name="T24" fmla="*/ 2147483647 w 266"/>
              <a:gd name="T25" fmla="*/ 2147483647 h 2212"/>
              <a:gd name="T26" fmla="*/ 2147483647 w 266"/>
              <a:gd name="T27" fmla="*/ 2147483647 h 2212"/>
              <a:gd name="T28" fmla="*/ 2147483647 w 266"/>
              <a:gd name="T29" fmla="*/ 2147483647 h 2212"/>
              <a:gd name="T30" fmla="*/ 0 w 266"/>
              <a:gd name="T31" fmla="*/ 0 h 221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6"/>
              <a:gd name="T49" fmla="*/ 0 h 2212"/>
              <a:gd name="T50" fmla="*/ 266 w 266"/>
              <a:gd name="T51" fmla="*/ 2212 h 221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6" h="2212">
                <a:moveTo>
                  <a:pt x="113" y="2211"/>
                </a:moveTo>
                <a:lnTo>
                  <a:pt x="157" y="2066"/>
                </a:lnTo>
                <a:lnTo>
                  <a:pt x="193" y="1920"/>
                </a:lnTo>
                <a:lnTo>
                  <a:pt x="222" y="1772"/>
                </a:lnTo>
                <a:lnTo>
                  <a:pt x="244" y="1622"/>
                </a:lnTo>
                <a:lnTo>
                  <a:pt x="258" y="1472"/>
                </a:lnTo>
                <a:lnTo>
                  <a:pt x="265" y="1322"/>
                </a:lnTo>
                <a:lnTo>
                  <a:pt x="265" y="1171"/>
                </a:lnTo>
                <a:lnTo>
                  <a:pt x="257" y="1020"/>
                </a:lnTo>
                <a:lnTo>
                  <a:pt x="242" y="870"/>
                </a:lnTo>
                <a:lnTo>
                  <a:pt x="220" y="721"/>
                </a:lnTo>
                <a:lnTo>
                  <a:pt x="190" y="573"/>
                </a:lnTo>
                <a:lnTo>
                  <a:pt x="153" y="427"/>
                </a:lnTo>
                <a:lnTo>
                  <a:pt x="109" y="282"/>
                </a:lnTo>
                <a:lnTo>
                  <a:pt x="58" y="139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99" name="Freeform 25"/>
          <p:cNvSpPr>
            <a:spLocks/>
          </p:cNvSpPr>
          <p:nvPr/>
        </p:nvSpPr>
        <p:spPr bwMode="auto">
          <a:xfrm>
            <a:off x="1414463" y="2028825"/>
            <a:ext cx="850900" cy="100013"/>
          </a:xfrm>
          <a:custGeom>
            <a:avLst/>
            <a:gdLst>
              <a:gd name="T0" fmla="*/ 2147483647 w 2604"/>
              <a:gd name="T1" fmla="*/ 2147483647 h 305"/>
              <a:gd name="T2" fmla="*/ 2147483647 w 2604"/>
              <a:gd name="T3" fmla="*/ 2147483647 h 305"/>
              <a:gd name="T4" fmla="*/ 2147483647 w 2604"/>
              <a:gd name="T5" fmla="*/ 2147483647 h 305"/>
              <a:gd name="T6" fmla="*/ 2147483647 w 2604"/>
              <a:gd name="T7" fmla="*/ 2147483647 h 305"/>
              <a:gd name="T8" fmla="*/ 2147483647 w 2604"/>
              <a:gd name="T9" fmla="*/ 2147483647 h 305"/>
              <a:gd name="T10" fmla="*/ 2147483647 w 2604"/>
              <a:gd name="T11" fmla="*/ 2147483647 h 305"/>
              <a:gd name="T12" fmla="*/ 2147483647 w 2604"/>
              <a:gd name="T13" fmla="*/ 2147483647 h 305"/>
              <a:gd name="T14" fmla="*/ 2147483647 w 2604"/>
              <a:gd name="T15" fmla="*/ 0 h 305"/>
              <a:gd name="T16" fmla="*/ 2147483647 w 2604"/>
              <a:gd name="T17" fmla="*/ 2147483647 h 305"/>
              <a:gd name="T18" fmla="*/ 2147483647 w 2604"/>
              <a:gd name="T19" fmla="*/ 2147483647 h 305"/>
              <a:gd name="T20" fmla="*/ 2147483647 w 2604"/>
              <a:gd name="T21" fmla="*/ 2147483647 h 305"/>
              <a:gd name="T22" fmla="*/ 2147483647 w 2604"/>
              <a:gd name="T23" fmla="*/ 2147483647 h 305"/>
              <a:gd name="T24" fmla="*/ 2147483647 w 2604"/>
              <a:gd name="T25" fmla="*/ 2147483647 h 305"/>
              <a:gd name="T26" fmla="*/ 2147483647 w 2604"/>
              <a:gd name="T27" fmla="*/ 2147483647 h 305"/>
              <a:gd name="T28" fmla="*/ 2147483647 w 2604"/>
              <a:gd name="T29" fmla="*/ 2147483647 h 305"/>
              <a:gd name="T30" fmla="*/ 0 w 2604"/>
              <a:gd name="T31" fmla="*/ 2147483647 h 30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04"/>
              <a:gd name="T49" fmla="*/ 0 h 305"/>
              <a:gd name="T50" fmla="*/ 2604 w 2604"/>
              <a:gd name="T51" fmla="*/ 305 h 305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04" h="305">
                <a:moveTo>
                  <a:pt x="2603" y="219"/>
                </a:moveTo>
                <a:lnTo>
                  <a:pt x="2435" y="160"/>
                </a:lnTo>
                <a:lnTo>
                  <a:pt x="2264" y="111"/>
                </a:lnTo>
                <a:lnTo>
                  <a:pt x="2090" y="70"/>
                </a:lnTo>
                <a:lnTo>
                  <a:pt x="1915" y="39"/>
                </a:lnTo>
                <a:lnTo>
                  <a:pt x="1738" y="16"/>
                </a:lnTo>
                <a:lnTo>
                  <a:pt x="1560" y="4"/>
                </a:lnTo>
                <a:lnTo>
                  <a:pt x="1382" y="0"/>
                </a:lnTo>
                <a:lnTo>
                  <a:pt x="1203" y="6"/>
                </a:lnTo>
                <a:lnTo>
                  <a:pt x="1025" y="21"/>
                </a:lnTo>
                <a:lnTo>
                  <a:pt x="849" y="46"/>
                </a:lnTo>
                <a:lnTo>
                  <a:pt x="674" y="79"/>
                </a:lnTo>
                <a:lnTo>
                  <a:pt x="501" y="122"/>
                </a:lnTo>
                <a:lnTo>
                  <a:pt x="330" y="174"/>
                </a:lnTo>
                <a:lnTo>
                  <a:pt x="163" y="235"/>
                </a:lnTo>
                <a:lnTo>
                  <a:pt x="0" y="304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603" name="Freeform 29"/>
          <p:cNvSpPr>
            <a:spLocks/>
          </p:cNvSpPr>
          <p:nvPr/>
        </p:nvSpPr>
        <p:spPr bwMode="auto">
          <a:xfrm>
            <a:off x="749300" y="2733675"/>
            <a:ext cx="73025" cy="752475"/>
          </a:xfrm>
          <a:custGeom>
            <a:avLst/>
            <a:gdLst>
              <a:gd name="T0" fmla="*/ 2147483647 w 226"/>
              <a:gd name="T1" fmla="*/ 0 h 2308"/>
              <a:gd name="T2" fmla="*/ 2147483647 w 226"/>
              <a:gd name="T3" fmla="*/ 2147483647 h 2308"/>
              <a:gd name="T4" fmla="*/ 2147483647 w 226"/>
              <a:gd name="T5" fmla="*/ 2147483647 h 2308"/>
              <a:gd name="T6" fmla="*/ 2147483647 w 226"/>
              <a:gd name="T7" fmla="*/ 2147483647 h 2308"/>
              <a:gd name="T8" fmla="*/ 2147483647 w 226"/>
              <a:gd name="T9" fmla="*/ 2147483647 h 2308"/>
              <a:gd name="T10" fmla="*/ 2147483647 w 226"/>
              <a:gd name="T11" fmla="*/ 2147483647 h 2308"/>
              <a:gd name="T12" fmla="*/ 2147483647 w 226"/>
              <a:gd name="T13" fmla="*/ 2147483647 h 2308"/>
              <a:gd name="T14" fmla="*/ 0 w 226"/>
              <a:gd name="T15" fmla="*/ 2147483647 h 2308"/>
              <a:gd name="T16" fmla="*/ 0 w 226"/>
              <a:gd name="T17" fmla="*/ 2147483647 h 2308"/>
              <a:gd name="T18" fmla="*/ 2147483647 w 226"/>
              <a:gd name="T19" fmla="*/ 2147483647 h 2308"/>
              <a:gd name="T20" fmla="*/ 2147483647 w 226"/>
              <a:gd name="T21" fmla="*/ 2147483647 h 2308"/>
              <a:gd name="T22" fmla="*/ 2147483647 w 226"/>
              <a:gd name="T23" fmla="*/ 2147483647 h 2308"/>
              <a:gd name="T24" fmla="*/ 2147483647 w 226"/>
              <a:gd name="T25" fmla="*/ 2147483647 h 2308"/>
              <a:gd name="T26" fmla="*/ 2147483647 w 226"/>
              <a:gd name="T27" fmla="*/ 2147483647 h 2308"/>
              <a:gd name="T28" fmla="*/ 2147483647 w 226"/>
              <a:gd name="T29" fmla="*/ 2147483647 h 2308"/>
              <a:gd name="T30" fmla="*/ 2147483647 w 226"/>
              <a:gd name="T31" fmla="*/ 2147483647 h 230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26"/>
              <a:gd name="T49" fmla="*/ 0 h 2308"/>
              <a:gd name="T50" fmla="*/ 226 w 226"/>
              <a:gd name="T51" fmla="*/ 2308 h 230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26" h="2308">
                <a:moveTo>
                  <a:pt x="225" y="0"/>
                </a:moveTo>
                <a:lnTo>
                  <a:pt x="170" y="148"/>
                </a:lnTo>
                <a:lnTo>
                  <a:pt x="122" y="299"/>
                </a:lnTo>
                <a:lnTo>
                  <a:pt x="82" y="451"/>
                </a:lnTo>
                <a:lnTo>
                  <a:pt x="49" y="605"/>
                </a:lnTo>
                <a:lnTo>
                  <a:pt x="25" y="761"/>
                </a:lnTo>
                <a:lnTo>
                  <a:pt x="9" y="917"/>
                </a:lnTo>
                <a:lnTo>
                  <a:pt x="0" y="1075"/>
                </a:lnTo>
                <a:lnTo>
                  <a:pt x="0" y="1232"/>
                </a:lnTo>
                <a:lnTo>
                  <a:pt x="8" y="1389"/>
                </a:lnTo>
                <a:lnTo>
                  <a:pt x="23" y="1546"/>
                </a:lnTo>
                <a:lnTo>
                  <a:pt x="47" y="1701"/>
                </a:lnTo>
                <a:lnTo>
                  <a:pt x="79" y="1856"/>
                </a:lnTo>
                <a:lnTo>
                  <a:pt x="118" y="2008"/>
                </a:lnTo>
                <a:lnTo>
                  <a:pt x="166" y="2159"/>
                </a:lnTo>
                <a:lnTo>
                  <a:pt x="221" y="2307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78" name="Line 3"/>
          <p:cNvSpPr>
            <a:spLocks noChangeShapeType="1"/>
          </p:cNvSpPr>
          <p:nvPr/>
        </p:nvSpPr>
        <p:spPr bwMode="auto">
          <a:xfrm>
            <a:off x="3789363" y="3163888"/>
            <a:ext cx="1449387" cy="306387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79" name="Line 4"/>
          <p:cNvSpPr>
            <a:spLocks noChangeShapeType="1"/>
          </p:cNvSpPr>
          <p:nvPr/>
        </p:nvSpPr>
        <p:spPr bwMode="auto">
          <a:xfrm flipV="1">
            <a:off x="3832225" y="5016500"/>
            <a:ext cx="1462088" cy="490538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80" name="Text Box 5"/>
          <p:cNvSpPr txBox="1">
            <a:spLocks noChangeArrowheads="1"/>
          </p:cNvSpPr>
          <p:nvPr/>
        </p:nvSpPr>
        <p:spPr bwMode="auto">
          <a:xfrm>
            <a:off x="5389563" y="2254250"/>
            <a:ext cx="3881437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414338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14338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14338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14338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14338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800" i="1" dirty="0" err="1" smtClean="0">
                <a:solidFill>
                  <a:srgbClr val="000000"/>
                </a:solidFill>
                <a:latin typeface="+mn-lt"/>
              </a:rPr>
              <a:t>BreakpointGraph</a:t>
            </a:r>
            <a:r>
              <a:rPr lang="en-GB" sz="2800" i="1" dirty="0" smtClean="0">
                <a:solidFill>
                  <a:srgbClr val="000000"/>
                </a:solidFill>
                <a:latin typeface="+mn-lt"/>
              </a:rPr>
              <a:t>(</a:t>
            </a:r>
            <a:r>
              <a:rPr lang="en-GB" sz="2800" i="1" dirty="0" smtClean="0">
                <a:solidFill>
                  <a:srgbClr val="FF0000"/>
                </a:solidFill>
                <a:latin typeface="+mn-lt"/>
              </a:rPr>
              <a:t>P</a:t>
            </a:r>
            <a:r>
              <a:rPr lang="en-GB" sz="2800" i="1" dirty="0" smtClean="0">
                <a:solidFill>
                  <a:srgbClr val="000000"/>
                </a:solidFill>
                <a:latin typeface="+mn-lt"/>
              </a:rPr>
              <a:t>,</a:t>
            </a:r>
            <a:r>
              <a:rPr lang="en-GB" sz="2800" i="1" dirty="0" smtClean="0">
                <a:solidFill>
                  <a:srgbClr val="0000FF"/>
                </a:solidFill>
                <a:latin typeface="+mn-lt"/>
              </a:rPr>
              <a:t>Q</a:t>
            </a:r>
            <a:r>
              <a:rPr lang="en-GB" sz="2800" i="1" dirty="0" smtClean="0">
                <a:solidFill>
                  <a:srgbClr val="000000"/>
                </a:solidFill>
                <a:latin typeface="+mn-lt"/>
              </a:rPr>
              <a:t>)</a:t>
            </a:r>
            <a:r>
              <a:rPr lang="en-GB" sz="2800" i="1" dirty="0">
                <a:solidFill>
                  <a:srgbClr val="000000"/>
                </a:solidFill>
                <a:latin typeface="+mn-lt"/>
              </a:rPr>
              <a:t/>
            </a:r>
            <a:br>
              <a:rPr lang="en-GB" sz="2800" i="1" dirty="0">
                <a:solidFill>
                  <a:srgbClr val="000000"/>
                </a:solidFill>
                <a:latin typeface="+mn-lt"/>
              </a:rPr>
            </a:br>
            <a:endParaRPr lang="en-GB" sz="2800" i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52581" name="Freeform 6"/>
          <p:cNvSpPr>
            <a:spLocks/>
          </p:cNvSpPr>
          <p:nvPr/>
        </p:nvSpPr>
        <p:spPr bwMode="auto">
          <a:xfrm>
            <a:off x="7877175" y="3238500"/>
            <a:ext cx="604838" cy="622300"/>
          </a:xfrm>
          <a:custGeom>
            <a:avLst/>
            <a:gdLst>
              <a:gd name="T0" fmla="*/ 2147483647 w 1851"/>
              <a:gd name="T1" fmla="*/ 2147483647 h 1905"/>
              <a:gd name="T2" fmla="*/ 2147483647 w 1851"/>
              <a:gd name="T3" fmla="*/ 2147483647 h 1905"/>
              <a:gd name="T4" fmla="*/ 2147483647 w 1851"/>
              <a:gd name="T5" fmla="*/ 2147483647 h 1905"/>
              <a:gd name="T6" fmla="*/ 2147483647 w 1851"/>
              <a:gd name="T7" fmla="*/ 2147483647 h 1905"/>
              <a:gd name="T8" fmla="*/ 2147483647 w 1851"/>
              <a:gd name="T9" fmla="*/ 2147483647 h 1905"/>
              <a:gd name="T10" fmla="*/ 2147483647 w 1851"/>
              <a:gd name="T11" fmla="*/ 2147483647 h 1905"/>
              <a:gd name="T12" fmla="*/ 2147483647 w 1851"/>
              <a:gd name="T13" fmla="*/ 2147483647 h 1905"/>
              <a:gd name="T14" fmla="*/ 2147483647 w 1851"/>
              <a:gd name="T15" fmla="*/ 2147483647 h 1905"/>
              <a:gd name="T16" fmla="*/ 2147483647 w 1851"/>
              <a:gd name="T17" fmla="*/ 2147483647 h 1905"/>
              <a:gd name="T18" fmla="*/ 2147483647 w 1851"/>
              <a:gd name="T19" fmla="*/ 2147483647 h 1905"/>
              <a:gd name="T20" fmla="*/ 2147483647 w 1851"/>
              <a:gd name="T21" fmla="*/ 2147483647 h 1905"/>
              <a:gd name="T22" fmla="*/ 2147483647 w 1851"/>
              <a:gd name="T23" fmla="*/ 2147483647 h 1905"/>
              <a:gd name="T24" fmla="*/ 2147483647 w 1851"/>
              <a:gd name="T25" fmla="*/ 2147483647 h 1905"/>
              <a:gd name="T26" fmla="*/ 2147483647 w 1851"/>
              <a:gd name="T27" fmla="*/ 2147483647 h 1905"/>
              <a:gd name="T28" fmla="*/ 2147483647 w 1851"/>
              <a:gd name="T29" fmla="*/ 2147483647 h 1905"/>
              <a:gd name="T30" fmla="*/ 0 w 1851"/>
              <a:gd name="T31" fmla="*/ 0 h 190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51"/>
              <a:gd name="T49" fmla="*/ 0 h 1905"/>
              <a:gd name="T50" fmla="*/ 1851 w 1851"/>
              <a:gd name="T51" fmla="*/ 1905 h 1905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51" h="1905">
                <a:moveTo>
                  <a:pt x="1850" y="1904"/>
                </a:moveTo>
                <a:lnTo>
                  <a:pt x="1777" y="1740"/>
                </a:lnTo>
                <a:lnTo>
                  <a:pt x="1696" y="1579"/>
                </a:lnTo>
                <a:lnTo>
                  <a:pt x="1607" y="1423"/>
                </a:lnTo>
                <a:lnTo>
                  <a:pt x="1510" y="1272"/>
                </a:lnTo>
                <a:lnTo>
                  <a:pt x="1405" y="1125"/>
                </a:lnTo>
                <a:lnTo>
                  <a:pt x="1292" y="984"/>
                </a:lnTo>
                <a:lnTo>
                  <a:pt x="1173" y="848"/>
                </a:lnTo>
                <a:lnTo>
                  <a:pt x="1047" y="718"/>
                </a:lnTo>
                <a:lnTo>
                  <a:pt x="914" y="594"/>
                </a:lnTo>
                <a:lnTo>
                  <a:pt x="775" y="477"/>
                </a:lnTo>
                <a:lnTo>
                  <a:pt x="630" y="367"/>
                </a:lnTo>
                <a:lnTo>
                  <a:pt x="480" y="264"/>
                </a:lnTo>
                <a:lnTo>
                  <a:pt x="325" y="168"/>
                </a:lnTo>
                <a:lnTo>
                  <a:pt x="164" y="80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82" name="Freeform 7"/>
          <p:cNvSpPr>
            <a:spLocks/>
          </p:cNvSpPr>
          <p:nvPr/>
        </p:nvSpPr>
        <p:spPr bwMode="auto">
          <a:xfrm>
            <a:off x="6237288" y="3238500"/>
            <a:ext cx="609600" cy="633413"/>
          </a:xfrm>
          <a:custGeom>
            <a:avLst/>
            <a:gdLst>
              <a:gd name="T0" fmla="*/ 2147483647 w 1864"/>
              <a:gd name="T1" fmla="*/ 0 h 1936"/>
              <a:gd name="T2" fmla="*/ 2147483647 w 1864"/>
              <a:gd name="T3" fmla="*/ 2147483647 h 1936"/>
              <a:gd name="T4" fmla="*/ 2147483647 w 1864"/>
              <a:gd name="T5" fmla="*/ 2147483647 h 1936"/>
              <a:gd name="T6" fmla="*/ 2147483647 w 1864"/>
              <a:gd name="T7" fmla="*/ 2147483647 h 1936"/>
              <a:gd name="T8" fmla="*/ 2147483647 w 1864"/>
              <a:gd name="T9" fmla="*/ 2147483647 h 1936"/>
              <a:gd name="T10" fmla="*/ 2147483647 w 1864"/>
              <a:gd name="T11" fmla="*/ 2147483647 h 1936"/>
              <a:gd name="T12" fmla="*/ 2147483647 w 1864"/>
              <a:gd name="T13" fmla="*/ 2147483647 h 1936"/>
              <a:gd name="T14" fmla="*/ 2147483647 w 1864"/>
              <a:gd name="T15" fmla="*/ 2147483647 h 1936"/>
              <a:gd name="T16" fmla="*/ 2147483647 w 1864"/>
              <a:gd name="T17" fmla="*/ 2147483647 h 1936"/>
              <a:gd name="T18" fmla="*/ 2147483647 w 1864"/>
              <a:gd name="T19" fmla="*/ 2147483647 h 1936"/>
              <a:gd name="T20" fmla="*/ 2147483647 w 1864"/>
              <a:gd name="T21" fmla="*/ 2147483647 h 1936"/>
              <a:gd name="T22" fmla="*/ 2147483647 w 1864"/>
              <a:gd name="T23" fmla="*/ 2147483647 h 1936"/>
              <a:gd name="T24" fmla="*/ 2147483647 w 1864"/>
              <a:gd name="T25" fmla="*/ 2147483647 h 1936"/>
              <a:gd name="T26" fmla="*/ 2147483647 w 1864"/>
              <a:gd name="T27" fmla="*/ 2147483647 h 1936"/>
              <a:gd name="T28" fmla="*/ 2147483647 w 1864"/>
              <a:gd name="T29" fmla="*/ 2147483647 h 1936"/>
              <a:gd name="T30" fmla="*/ 0 w 1864"/>
              <a:gd name="T31" fmla="*/ 2147483647 h 19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64"/>
              <a:gd name="T49" fmla="*/ 0 h 1936"/>
              <a:gd name="T50" fmla="*/ 1864 w 1864"/>
              <a:gd name="T51" fmla="*/ 1936 h 19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64" h="1936">
                <a:moveTo>
                  <a:pt x="1863" y="0"/>
                </a:moveTo>
                <a:lnTo>
                  <a:pt x="1696" y="81"/>
                </a:lnTo>
                <a:lnTo>
                  <a:pt x="1534" y="170"/>
                </a:lnTo>
                <a:lnTo>
                  <a:pt x="1377" y="268"/>
                </a:lnTo>
                <a:lnTo>
                  <a:pt x="1225" y="372"/>
                </a:lnTo>
                <a:lnTo>
                  <a:pt x="1079" y="484"/>
                </a:lnTo>
                <a:lnTo>
                  <a:pt x="939" y="603"/>
                </a:lnTo>
                <a:lnTo>
                  <a:pt x="805" y="729"/>
                </a:lnTo>
                <a:lnTo>
                  <a:pt x="678" y="861"/>
                </a:lnTo>
                <a:lnTo>
                  <a:pt x="558" y="999"/>
                </a:lnTo>
                <a:lnTo>
                  <a:pt x="445" y="1143"/>
                </a:lnTo>
                <a:lnTo>
                  <a:pt x="340" y="1292"/>
                </a:lnTo>
                <a:lnTo>
                  <a:pt x="242" y="1447"/>
                </a:lnTo>
                <a:lnTo>
                  <a:pt x="153" y="1605"/>
                </a:lnTo>
                <a:lnTo>
                  <a:pt x="72" y="1768"/>
                </a:lnTo>
                <a:lnTo>
                  <a:pt x="0" y="1935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83" name="Freeform 8"/>
          <p:cNvSpPr>
            <a:spLocks/>
          </p:cNvSpPr>
          <p:nvPr/>
        </p:nvSpPr>
        <p:spPr bwMode="auto">
          <a:xfrm>
            <a:off x="7986713" y="4660900"/>
            <a:ext cx="522287" cy="638175"/>
          </a:xfrm>
          <a:custGeom>
            <a:avLst/>
            <a:gdLst>
              <a:gd name="T0" fmla="*/ 0 w 1601"/>
              <a:gd name="T1" fmla="*/ 2147483647 h 1956"/>
              <a:gd name="T2" fmla="*/ 2147483647 w 1601"/>
              <a:gd name="T3" fmla="*/ 2147483647 h 1956"/>
              <a:gd name="T4" fmla="*/ 2147483647 w 1601"/>
              <a:gd name="T5" fmla="*/ 2147483647 h 1956"/>
              <a:gd name="T6" fmla="*/ 2147483647 w 1601"/>
              <a:gd name="T7" fmla="*/ 2147483647 h 1956"/>
              <a:gd name="T8" fmla="*/ 2147483647 w 1601"/>
              <a:gd name="T9" fmla="*/ 2147483647 h 1956"/>
              <a:gd name="T10" fmla="*/ 2147483647 w 1601"/>
              <a:gd name="T11" fmla="*/ 2147483647 h 1956"/>
              <a:gd name="T12" fmla="*/ 2147483647 w 1601"/>
              <a:gd name="T13" fmla="*/ 2147483647 h 1956"/>
              <a:gd name="T14" fmla="*/ 2147483647 w 1601"/>
              <a:gd name="T15" fmla="*/ 2147483647 h 1956"/>
              <a:gd name="T16" fmla="*/ 2147483647 w 1601"/>
              <a:gd name="T17" fmla="*/ 2147483647 h 1956"/>
              <a:gd name="T18" fmla="*/ 2147483647 w 1601"/>
              <a:gd name="T19" fmla="*/ 2147483647 h 1956"/>
              <a:gd name="T20" fmla="*/ 2147483647 w 1601"/>
              <a:gd name="T21" fmla="*/ 2147483647 h 1956"/>
              <a:gd name="T22" fmla="*/ 2147483647 w 1601"/>
              <a:gd name="T23" fmla="*/ 2147483647 h 1956"/>
              <a:gd name="T24" fmla="*/ 2147483647 w 1601"/>
              <a:gd name="T25" fmla="*/ 2147483647 h 1956"/>
              <a:gd name="T26" fmla="*/ 2147483647 w 1601"/>
              <a:gd name="T27" fmla="*/ 2147483647 h 1956"/>
              <a:gd name="T28" fmla="*/ 2147483647 w 1601"/>
              <a:gd name="T29" fmla="*/ 2147483647 h 1956"/>
              <a:gd name="T30" fmla="*/ 2147483647 w 1601"/>
              <a:gd name="T31" fmla="*/ 0 h 195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01"/>
              <a:gd name="T49" fmla="*/ 0 h 1956"/>
              <a:gd name="T50" fmla="*/ 1601 w 1601"/>
              <a:gd name="T51" fmla="*/ 1956 h 195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01" h="1956">
                <a:moveTo>
                  <a:pt x="0" y="1955"/>
                </a:moveTo>
                <a:lnTo>
                  <a:pt x="148" y="1864"/>
                </a:lnTo>
                <a:lnTo>
                  <a:pt x="291" y="1765"/>
                </a:lnTo>
                <a:lnTo>
                  <a:pt x="429" y="1661"/>
                </a:lnTo>
                <a:lnTo>
                  <a:pt x="562" y="1550"/>
                </a:lnTo>
                <a:lnTo>
                  <a:pt x="689" y="1433"/>
                </a:lnTo>
                <a:lnTo>
                  <a:pt x="810" y="1311"/>
                </a:lnTo>
                <a:lnTo>
                  <a:pt x="926" y="1183"/>
                </a:lnTo>
                <a:lnTo>
                  <a:pt x="1035" y="1050"/>
                </a:lnTo>
                <a:lnTo>
                  <a:pt x="1137" y="912"/>
                </a:lnTo>
                <a:lnTo>
                  <a:pt x="1232" y="769"/>
                </a:lnTo>
                <a:lnTo>
                  <a:pt x="1321" y="622"/>
                </a:lnTo>
                <a:lnTo>
                  <a:pt x="1402" y="472"/>
                </a:lnTo>
                <a:lnTo>
                  <a:pt x="1475" y="318"/>
                </a:lnTo>
                <a:lnTo>
                  <a:pt x="1542" y="160"/>
                </a:lnTo>
                <a:lnTo>
                  <a:pt x="1600" y="0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84" name="Freeform 9"/>
          <p:cNvSpPr>
            <a:spLocks/>
          </p:cNvSpPr>
          <p:nvPr/>
        </p:nvSpPr>
        <p:spPr bwMode="auto">
          <a:xfrm>
            <a:off x="6237288" y="4719638"/>
            <a:ext cx="635000" cy="646112"/>
          </a:xfrm>
          <a:custGeom>
            <a:avLst/>
            <a:gdLst>
              <a:gd name="T0" fmla="*/ 0 w 1942"/>
              <a:gd name="T1" fmla="*/ 0 h 1981"/>
              <a:gd name="T2" fmla="*/ 2147483647 w 1942"/>
              <a:gd name="T3" fmla="*/ 2147483647 h 1981"/>
              <a:gd name="T4" fmla="*/ 2147483647 w 1942"/>
              <a:gd name="T5" fmla="*/ 2147483647 h 1981"/>
              <a:gd name="T6" fmla="*/ 2147483647 w 1942"/>
              <a:gd name="T7" fmla="*/ 2147483647 h 1981"/>
              <a:gd name="T8" fmla="*/ 2147483647 w 1942"/>
              <a:gd name="T9" fmla="*/ 2147483647 h 1981"/>
              <a:gd name="T10" fmla="*/ 2147483647 w 1942"/>
              <a:gd name="T11" fmla="*/ 2147483647 h 1981"/>
              <a:gd name="T12" fmla="*/ 2147483647 w 1942"/>
              <a:gd name="T13" fmla="*/ 2147483647 h 1981"/>
              <a:gd name="T14" fmla="*/ 2147483647 w 1942"/>
              <a:gd name="T15" fmla="*/ 2147483647 h 1981"/>
              <a:gd name="T16" fmla="*/ 2147483647 w 1942"/>
              <a:gd name="T17" fmla="*/ 2147483647 h 1981"/>
              <a:gd name="T18" fmla="*/ 2147483647 w 1942"/>
              <a:gd name="T19" fmla="*/ 2147483647 h 1981"/>
              <a:gd name="T20" fmla="*/ 2147483647 w 1942"/>
              <a:gd name="T21" fmla="*/ 2147483647 h 1981"/>
              <a:gd name="T22" fmla="*/ 2147483647 w 1942"/>
              <a:gd name="T23" fmla="*/ 2147483647 h 1981"/>
              <a:gd name="T24" fmla="*/ 2147483647 w 1942"/>
              <a:gd name="T25" fmla="*/ 2147483647 h 1981"/>
              <a:gd name="T26" fmla="*/ 2147483647 w 1942"/>
              <a:gd name="T27" fmla="*/ 2147483647 h 1981"/>
              <a:gd name="T28" fmla="*/ 2147483647 w 1942"/>
              <a:gd name="T29" fmla="*/ 2147483647 h 1981"/>
              <a:gd name="T30" fmla="*/ 2147483647 w 1942"/>
              <a:gd name="T31" fmla="*/ 2147483647 h 198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2"/>
              <a:gd name="T49" fmla="*/ 0 h 1981"/>
              <a:gd name="T50" fmla="*/ 1942 w 1942"/>
              <a:gd name="T51" fmla="*/ 1981 h 198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2" h="1981">
                <a:moveTo>
                  <a:pt x="0" y="0"/>
                </a:moveTo>
                <a:lnTo>
                  <a:pt x="74" y="172"/>
                </a:lnTo>
                <a:lnTo>
                  <a:pt x="158" y="341"/>
                </a:lnTo>
                <a:lnTo>
                  <a:pt x="250" y="505"/>
                </a:lnTo>
                <a:lnTo>
                  <a:pt x="351" y="664"/>
                </a:lnTo>
                <a:lnTo>
                  <a:pt x="460" y="818"/>
                </a:lnTo>
                <a:lnTo>
                  <a:pt x="578" y="966"/>
                </a:lnTo>
                <a:lnTo>
                  <a:pt x="703" y="1108"/>
                </a:lnTo>
                <a:lnTo>
                  <a:pt x="836" y="1243"/>
                </a:lnTo>
                <a:lnTo>
                  <a:pt x="975" y="1372"/>
                </a:lnTo>
                <a:lnTo>
                  <a:pt x="1122" y="1493"/>
                </a:lnTo>
                <a:lnTo>
                  <a:pt x="1275" y="1607"/>
                </a:lnTo>
                <a:lnTo>
                  <a:pt x="1434" y="1712"/>
                </a:lnTo>
                <a:lnTo>
                  <a:pt x="1598" y="1810"/>
                </a:lnTo>
                <a:lnTo>
                  <a:pt x="1767" y="1899"/>
                </a:lnTo>
                <a:lnTo>
                  <a:pt x="1941" y="1980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94" name="Freeform 19"/>
          <p:cNvSpPr>
            <a:spLocks/>
          </p:cNvSpPr>
          <p:nvPr/>
        </p:nvSpPr>
        <p:spPr bwMode="auto">
          <a:xfrm>
            <a:off x="2281238" y="2127250"/>
            <a:ext cx="538162" cy="552450"/>
          </a:xfrm>
          <a:custGeom>
            <a:avLst/>
            <a:gdLst>
              <a:gd name="T0" fmla="*/ 2147483647 w 1649"/>
              <a:gd name="T1" fmla="*/ 2147483647 h 1692"/>
              <a:gd name="T2" fmla="*/ 2147483647 w 1649"/>
              <a:gd name="T3" fmla="*/ 2147483647 h 1692"/>
              <a:gd name="T4" fmla="*/ 2147483647 w 1649"/>
              <a:gd name="T5" fmla="*/ 2147483647 h 1692"/>
              <a:gd name="T6" fmla="*/ 2147483647 w 1649"/>
              <a:gd name="T7" fmla="*/ 2147483647 h 1692"/>
              <a:gd name="T8" fmla="*/ 2147483647 w 1649"/>
              <a:gd name="T9" fmla="*/ 2147483647 h 1692"/>
              <a:gd name="T10" fmla="*/ 2147483647 w 1649"/>
              <a:gd name="T11" fmla="*/ 2147483647 h 1692"/>
              <a:gd name="T12" fmla="*/ 2147483647 w 1649"/>
              <a:gd name="T13" fmla="*/ 2147483647 h 1692"/>
              <a:gd name="T14" fmla="*/ 2147483647 w 1649"/>
              <a:gd name="T15" fmla="*/ 2147483647 h 1692"/>
              <a:gd name="T16" fmla="*/ 2147483647 w 1649"/>
              <a:gd name="T17" fmla="*/ 2147483647 h 1692"/>
              <a:gd name="T18" fmla="*/ 2147483647 w 1649"/>
              <a:gd name="T19" fmla="*/ 2147483647 h 1692"/>
              <a:gd name="T20" fmla="*/ 2147483647 w 1649"/>
              <a:gd name="T21" fmla="*/ 2147483647 h 1692"/>
              <a:gd name="T22" fmla="*/ 2147483647 w 1649"/>
              <a:gd name="T23" fmla="*/ 2147483647 h 1692"/>
              <a:gd name="T24" fmla="*/ 2147483647 w 1649"/>
              <a:gd name="T25" fmla="*/ 2147483647 h 1692"/>
              <a:gd name="T26" fmla="*/ 2147483647 w 1649"/>
              <a:gd name="T27" fmla="*/ 2147483647 h 1692"/>
              <a:gd name="T28" fmla="*/ 2147483647 w 1649"/>
              <a:gd name="T29" fmla="*/ 2147483647 h 1692"/>
              <a:gd name="T30" fmla="*/ 0 w 1649"/>
              <a:gd name="T31" fmla="*/ 0 h 169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49"/>
              <a:gd name="T49" fmla="*/ 0 h 1692"/>
              <a:gd name="T50" fmla="*/ 1649 w 1649"/>
              <a:gd name="T51" fmla="*/ 1692 h 169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49" h="1692">
                <a:moveTo>
                  <a:pt x="1648" y="1691"/>
                </a:moveTo>
                <a:lnTo>
                  <a:pt x="1583" y="1545"/>
                </a:lnTo>
                <a:lnTo>
                  <a:pt x="1511" y="1403"/>
                </a:lnTo>
                <a:lnTo>
                  <a:pt x="1432" y="1264"/>
                </a:lnTo>
                <a:lnTo>
                  <a:pt x="1345" y="1130"/>
                </a:lnTo>
                <a:lnTo>
                  <a:pt x="1251" y="999"/>
                </a:lnTo>
                <a:lnTo>
                  <a:pt x="1151" y="874"/>
                </a:lnTo>
                <a:lnTo>
                  <a:pt x="1045" y="753"/>
                </a:lnTo>
                <a:lnTo>
                  <a:pt x="932" y="638"/>
                </a:lnTo>
                <a:lnTo>
                  <a:pt x="814" y="528"/>
                </a:lnTo>
                <a:lnTo>
                  <a:pt x="690" y="424"/>
                </a:lnTo>
                <a:lnTo>
                  <a:pt x="561" y="326"/>
                </a:lnTo>
                <a:lnTo>
                  <a:pt x="428" y="235"/>
                </a:lnTo>
                <a:lnTo>
                  <a:pt x="289" y="150"/>
                </a:lnTo>
                <a:lnTo>
                  <a:pt x="147" y="72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95" name="Freeform 20"/>
          <p:cNvSpPr>
            <a:spLocks/>
          </p:cNvSpPr>
          <p:nvPr/>
        </p:nvSpPr>
        <p:spPr bwMode="auto">
          <a:xfrm>
            <a:off x="822325" y="2127250"/>
            <a:ext cx="542925" cy="561975"/>
          </a:xfrm>
          <a:custGeom>
            <a:avLst/>
            <a:gdLst>
              <a:gd name="T0" fmla="*/ 2147483647 w 1661"/>
              <a:gd name="T1" fmla="*/ 0 h 1719"/>
              <a:gd name="T2" fmla="*/ 2147483647 w 1661"/>
              <a:gd name="T3" fmla="*/ 2147483647 h 1719"/>
              <a:gd name="T4" fmla="*/ 2147483647 w 1661"/>
              <a:gd name="T5" fmla="*/ 2147483647 h 1719"/>
              <a:gd name="T6" fmla="*/ 2147483647 w 1661"/>
              <a:gd name="T7" fmla="*/ 2147483647 h 1719"/>
              <a:gd name="T8" fmla="*/ 2147483647 w 1661"/>
              <a:gd name="T9" fmla="*/ 2147483647 h 1719"/>
              <a:gd name="T10" fmla="*/ 2147483647 w 1661"/>
              <a:gd name="T11" fmla="*/ 2147483647 h 1719"/>
              <a:gd name="T12" fmla="*/ 2147483647 w 1661"/>
              <a:gd name="T13" fmla="*/ 2147483647 h 1719"/>
              <a:gd name="T14" fmla="*/ 2147483647 w 1661"/>
              <a:gd name="T15" fmla="*/ 2147483647 h 1719"/>
              <a:gd name="T16" fmla="*/ 2147483647 w 1661"/>
              <a:gd name="T17" fmla="*/ 2147483647 h 1719"/>
              <a:gd name="T18" fmla="*/ 2147483647 w 1661"/>
              <a:gd name="T19" fmla="*/ 2147483647 h 1719"/>
              <a:gd name="T20" fmla="*/ 2147483647 w 1661"/>
              <a:gd name="T21" fmla="*/ 2147483647 h 1719"/>
              <a:gd name="T22" fmla="*/ 2147483647 w 1661"/>
              <a:gd name="T23" fmla="*/ 2147483647 h 1719"/>
              <a:gd name="T24" fmla="*/ 2147483647 w 1661"/>
              <a:gd name="T25" fmla="*/ 2147483647 h 1719"/>
              <a:gd name="T26" fmla="*/ 2147483647 w 1661"/>
              <a:gd name="T27" fmla="*/ 2147483647 h 1719"/>
              <a:gd name="T28" fmla="*/ 2147483647 w 1661"/>
              <a:gd name="T29" fmla="*/ 2147483647 h 1719"/>
              <a:gd name="T30" fmla="*/ 0 w 1661"/>
              <a:gd name="T31" fmla="*/ 2147483647 h 171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61"/>
              <a:gd name="T49" fmla="*/ 0 h 1719"/>
              <a:gd name="T50" fmla="*/ 1661 w 1661"/>
              <a:gd name="T51" fmla="*/ 1719 h 171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61" h="1719">
                <a:moveTo>
                  <a:pt x="1660" y="0"/>
                </a:moveTo>
                <a:lnTo>
                  <a:pt x="1512" y="72"/>
                </a:lnTo>
                <a:lnTo>
                  <a:pt x="1367" y="152"/>
                </a:lnTo>
                <a:lnTo>
                  <a:pt x="1227" y="238"/>
                </a:lnTo>
                <a:lnTo>
                  <a:pt x="1092" y="331"/>
                </a:lnTo>
                <a:lnTo>
                  <a:pt x="962" y="430"/>
                </a:lnTo>
                <a:lnTo>
                  <a:pt x="837" y="536"/>
                </a:lnTo>
                <a:lnTo>
                  <a:pt x="717" y="648"/>
                </a:lnTo>
                <a:lnTo>
                  <a:pt x="604" y="765"/>
                </a:lnTo>
                <a:lnTo>
                  <a:pt x="497" y="888"/>
                </a:lnTo>
                <a:lnTo>
                  <a:pt x="396" y="1015"/>
                </a:lnTo>
                <a:lnTo>
                  <a:pt x="303" y="1148"/>
                </a:lnTo>
                <a:lnTo>
                  <a:pt x="216" y="1285"/>
                </a:lnTo>
                <a:lnTo>
                  <a:pt x="137" y="1426"/>
                </a:lnTo>
                <a:lnTo>
                  <a:pt x="65" y="1570"/>
                </a:lnTo>
                <a:lnTo>
                  <a:pt x="0" y="1718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96" name="Freeform 21"/>
          <p:cNvSpPr>
            <a:spLocks/>
          </p:cNvSpPr>
          <p:nvPr/>
        </p:nvSpPr>
        <p:spPr bwMode="auto">
          <a:xfrm>
            <a:off x="2379663" y="3389313"/>
            <a:ext cx="465137" cy="566737"/>
          </a:xfrm>
          <a:custGeom>
            <a:avLst/>
            <a:gdLst>
              <a:gd name="T0" fmla="*/ 0 w 1427"/>
              <a:gd name="T1" fmla="*/ 2147483647 h 1737"/>
              <a:gd name="T2" fmla="*/ 2147483647 w 1427"/>
              <a:gd name="T3" fmla="*/ 2147483647 h 1737"/>
              <a:gd name="T4" fmla="*/ 2147483647 w 1427"/>
              <a:gd name="T5" fmla="*/ 2147483647 h 1737"/>
              <a:gd name="T6" fmla="*/ 2147483647 w 1427"/>
              <a:gd name="T7" fmla="*/ 2147483647 h 1737"/>
              <a:gd name="T8" fmla="*/ 2147483647 w 1427"/>
              <a:gd name="T9" fmla="*/ 2147483647 h 1737"/>
              <a:gd name="T10" fmla="*/ 2147483647 w 1427"/>
              <a:gd name="T11" fmla="*/ 2147483647 h 1737"/>
              <a:gd name="T12" fmla="*/ 2147483647 w 1427"/>
              <a:gd name="T13" fmla="*/ 2147483647 h 1737"/>
              <a:gd name="T14" fmla="*/ 2147483647 w 1427"/>
              <a:gd name="T15" fmla="*/ 2147483647 h 1737"/>
              <a:gd name="T16" fmla="*/ 2147483647 w 1427"/>
              <a:gd name="T17" fmla="*/ 2147483647 h 1737"/>
              <a:gd name="T18" fmla="*/ 2147483647 w 1427"/>
              <a:gd name="T19" fmla="*/ 2147483647 h 1737"/>
              <a:gd name="T20" fmla="*/ 2147483647 w 1427"/>
              <a:gd name="T21" fmla="*/ 2147483647 h 1737"/>
              <a:gd name="T22" fmla="*/ 2147483647 w 1427"/>
              <a:gd name="T23" fmla="*/ 2147483647 h 1737"/>
              <a:gd name="T24" fmla="*/ 2147483647 w 1427"/>
              <a:gd name="T25" fmla="*/ 2147483647 h 1737"/>
              <a:gd name="T26" fmla="*/ 2147483647 w 1427"/>
              <a:gd name="T27" fmla="*/ 2147483647 h 1737"/>
              <a:gd name="T28" fmla="*/ 2147483647 w 1427"/>
              <a:gd name="T29" fmla="*/ 2147483647 h 1737"/>
              <a:gd name="T30" fmla="*/ 2147483647 w 1427"/>
              <a:gd name="T31" fmla="*/ 0 h 173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427"/>
              <a:gd name="T49" fmla="*/ 0 h 1737"/>
              <a:gd name="T50" fmla="*/ 1427 w 1427"/>
              <a:gd name="T51" fmla="*/ 1737 h 173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427" h="1737">
                <a:moveTo>
                  <a:pt x="0" y="1736"/>
                </a:moveTo>
                <a:lnTo>
                  <a:pt x="132" y="1655"/>
                </a:lnTo>
                <a:lnTo>
                  <a:pt x="259" y="1568"/>
                </a:lnTo>
                <a:lnTo>
                  <a:pt x="382" y="1475"/>
                </a:lnTo>
                <a:lnTo>
                  <a:pt x="501" y="1377"/>
                </a:lnTo>
                <a:lnTo>
                  <a:pt x="614" y="1273"/>
                </a:lnTo>
                <a:lnTo>
                  <a:pt x="722" y="1164"/>
                </a:lnTo>
                <a:lnTo>
                  <a:pt x="825" y="1050"/>
                </a:lnTo>
                <a:lnTo>
                  <a:pt x="922" y="932"/>
                </a:lnTo>
                <a:lnTo>
                  <a:pt x="1013" y="810"/>
                </a:lnTo>
                <a:lnTo>
                  <a:pt x="1098" y="683"/>
                </a:lnTo>
                <a:lnTo>
                  <a:pt x="1177" y="553"/>
                </a:lnTo>
                <a:lnTo>
                  <a:pt x="1249" y="419"/>
                </a:lnTo>
                <a:lnTo>
                  <a:pt x="1315" y="282"/>
                </a:lnTo>
                <a:lnTo>
                  <a:pt x="1374" y="142"/>
                </a:lnTo>
                <a:lnTo>
                  <a:pt x="1426" y="0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97" name="Text Box 22"/>
          <p:cNvSpPr txBox="1">
            <a:spLocks noChangeArrowheads="1"/>
          </p:cNvSpPr>
          <p:nvPr/>
        </p:nvSpPr>
        <p:spPr bwMode="auto">
          <a:xfrm>
            <a:off x="857250" y="2930525"/>
            <a:ext cx="309563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FreeSerif" charset="0"/>
              </a:rPr>
              <a:t>a</a:t>
            </a:r>
          </a:p>
        </p:txBody>
      </p:sp>
      <p:sp>
        <p:nvSpPr>
          <p:cNvPr id="152598" name="Text Box 23"/>
          <p:cNvSpPr txBox="1">
            <a:spLocks noChangeArrowheads="1"/>
          </p:cNvSpPr>
          <p:nvPr/>
        </p:nvSpPr>
        <p:spPr bwMode="auto">
          <a:xfrm>
            <a:off x="2627313" y="2916238"/>
            <a:ext cx="1603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FreeSerif" charset="0"/>
              </a:rPr>
              <a:t>c</a:t>
            </a:r>
          </a:p>
        </p:txBody>
      </p:sp>
      <p:sp>
        <p:nvSpPr>
          <p:cNvPr id="152602" name="Freeform 28"/>
          <p:cNvSpPr>
            <a:spLocks/>
          </p:cNvSpPr>
          <p:nvPr/>
        </p:nvSpPr>
        <p:spPr bwMode="auto">
          <a:xfrm>
            <a:off x="833438" y="3471863"/>
            <a:ext cx="592137" cy="560387"/>
          </a:xfrm>
          <a:custGeom>
            <a:avLst/>
            <a:gdLst>
              <a:gd name="T0" fmla="*/ 0 w 1814"/>
              <a:gd name="T1" fmla="*/ 0 h 1716"/>
              <a:gd name="T2" fmla="*/ 2147483647 w 1814"/>
              <a:gd name="T3" fmla="*/ 2147483647 h 1716"/>
              <a:gd name="T4" fmla="*/ 2147483647 w 1814"/>
              <a:gd name="T5" fmla="*/ 2147483647 h 1716"/>
              <a:gd name="T6" fmla="*/ 2147483647 w 1814"/>
              <a:gd name="T7" fmla="*/ 2147483647 h 1716"/>
              <a:gd name="T8" fmla="*/ 2147483647 w 1814"/>
              <a:gd name="T9" fmla="*/ 2147483647 h 1716"/>
              <a:gd name="T10" fmla="*/ 2147483647 w 1814"/>
              <a:gd name="T11" fmla="*/ 2147483647 h 1716"/>
              <a:gd name="T12" fmla="*/ 2147483647 w 1814"/>
              <a:gd name="T13" fmla="*/ 2147483647 h 1716"/>
              <a:gd name="T14" fmla="*/ 2147483647 w 1814"/>
              <a:gd name="T15" fmla="*/ 2147483647 h 1716"/>
              <a:gd name="T16" fmla="*/ 2147483647 w 1814"/>
              <a:gd name="T17" fmla="*/ 2147483647 h 1716"/>
              <a:gd name="T18" fmla="*/ 2147483647 w 1814"/>
              <a:gd name="T19" fmla="*/ 2147483647 h 1716"/>
              <a:gd name="T20" fmla="*/ 2147483647 w 1814"/>
              <a:gd name="T21" fmla="*/ 2147483647 h 1716"/>
              <a:gd name="T22" fmla="*/ 2147483647 w 1814"/>
              <a:gd name="T23" fmla="*/ 2147483647 h 1716"/>
              <a:gd name="T24" fmla="*/ 2147483647 w 1814"/>
              <a:gd name="T25" fmla="*/ 2147483647 h 1716"/>
              <a:gd name="T26" fmla="*/ 2147483647 w 1814"/>
              <a:gd name="T27" fmla="*/ 2147483647 h 1716"/>
              <a:gd name="T28" fmla="*/ 2147483647 w 1814"/>
              <a:gd name="T29" fmla="*/ 2147483647 h 1716"/>
              <a:gd name="T30" fmla="*/ 2147483647 w 1814"/>
              <a:gd name="T31" fmla="*/ 2147483647 h 171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14"/>
              <a:gd name="T49" fmla="*/ 0 h 1716"/>
              <a:gd name="T50" fmla="*/ 1814 w 1814"/>
              <a:gd name="T51" fmla="*/ 1716 h 171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14" h="1716">
                <a:moveTo>
                  <a:pt x="0" y="0"/>
                </a:moveTo>
                <a:lnTo>
                  <a:pt x="72" y="153"/>
                </a:lnTo>
                <a:lnTo>
                  <a:pt x="152" y="301"/>
                </a:lnTo>
                <a:lnTo>
                  <a:pt x="240" y="446"/>
                </a:lnTo>
                <a:lnTo>
                  <a:pt x="336" y="586"/>
                </a:lnTo>
                <a:lnTo>
                  <a:pt x="439" y="721"/>
                </a:lnTo>
                <a:lnTo>
                  <a:pt x="550" y="850"/>
                </a:lnTo>
                <a:lnTo>
                  <a:pt x="667" y="974"/>
                </a:lnTo>
                <a:lnTo>
                  <a:pt x="792" y="1091"/>
                </a:lnTo>
                <a:lnTo>
                  <a:pt x="922" y="1202"/>
                </a:lnTo>
                <a:lnTo>
                  <a:pt x="1058" y="1306"/>
                </a:lnTo>
                <a:lnTo>
                  <a:pt x="1200" y="1403"/>
                </a:lnTo>
                <a:lnTo>
                  <a:pt x="1346" y="1492"/>
                </a:lnTo>
                <a:lnTo>
                  <a:pt x="1498" y="1574"/>
                </a:lnTo>
                <a:lnTo>
                  <a:pt x="1653" y="1648"/>
                </a:lnTo>
                <a:lnTo>
                  <a:pt x="1813" y="1715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604" name="Text Box 30"/>
          <p:cNvSpPr txBox="1">
            <a:spLocks noChangeArrowheads="1"/>
          </p:cNvSpPr>
          <p:nvPr/>
        </p:nvSpPr>
        <p:spPr bwMode="auto">
          <a:xfrm>
            <a:off x="1770063" y="2060575"/>
            <a:ext cx="260350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FreeSerif" charset="0"/>
              </a:rPr>
              <a:t>b</a:t>
            </a:r>
          </a:p>
        </p:txBody>
      </p:sp>
      <p:sp>
        <p:nvSpPr>
          <p:cNvPr id="152605" name="Freeform 31"/>
          <p:cNvSpPr>
            <a:spLocks/>
          </p:cNvSpPr>
          <p:nvPr/>
        </p:nvSpPr>
        <p:spPr bwMode="auto">
          <a:xfrm>
            <a:off x="2266950" y="4540250"/>
            <a:ext cx="538163" cy="554038"/>
          </a:xfrm>
          <a:custGeom>
            <a:avLst/>
            <a:gdLst>
              <a:gd name="T0" fmla="*/ 2147483647 w 1649"/>
              <a:gd name="T1" fmla="*/ 2147483647 h 1692"/>
              <a:gd name="T2" fmla="*/ 2147483647 w 1649"/>
              <a:gd name="T3" fmla="*/ 2147483647 h 1692"/>
              <a:gd name="T4" fmla="*/ 2147483647 w 1649"/>
              <a:gd name="T5" fmla="*/ 2147483647 h 1692"/>
              <a:gd name="T6" fmla="*/ 2147483647 w 1649"/>
              <a:gd name="T7" fmla="*/ 2147483647 h 1692"/>
              <a:gd name="T8" fmla="*/ 2147483647 w 1649"/>
              <a:gd name="T9" fmla="*/ 2147483647 h 1692"/>
              <a:gd name="T10" fmla="*/ 2147483647 w 1649"/>
              <a:gd name="T11" fmla="*/ 2147483647 h 1692"/>
              <a:gd name="T12" fmla="*/ 2147483647 w 1649"/>
              <a:gd name="T13" fmla="*/ 2147483647 h 1692"/>
              <a:gd name="T14" fmla="*/ 2147483647 w 1649"/>
              <a:gd name="T15" fmla="*/ 2147483647 h 1692"/>
              <a:gd name="T16" fmla="*/ 2147483647 w 1649"/>
              <a:gd name="T17" fmla="*/ 2147483647 h 1692"/>
              <a:gd name="T18" fmla="*/ 2147483647 w 1649"/>
              <a:gd name="T19" fmla="*/ 2147483647 h 1692"/>
              <a:gd name="T20" fmla="*/ 2147483647 w 1649"/>
              <a:gd name="T21" fmla="*/ 2147483647 h 1692"/>
              <a:gd name="T22" fmla="*/ 2147483647 w 1649"/>
              <a:gd name="T23" fmla="*/ 2147483647 h 1692"/>
              <a:gd name="T24" fmla="*/ 2147483647 w 1649"/>
              <a:gd name="T25" fmla="*/ 2147483647 h 1692"/>
              <a:gd name="T26" fmla="*/ 2147483647 w 1649"/>
              <a:gd name="T27" fmla="*/ 2147483647 h 1692"/>
              <a:gd name="T28" fmla="*/ 2147483647 w 1649"/>
              <a:gd name="T29" fmla="*/ 2147483647 h 1692"/>
              <a:gd name="T30" fmla="*/ 0 w 1649"/>
              <a:gd name="T31" fmla="*/ 0 h 169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49"/>
              <a:gd name="T49" fmla="*/ 0 h 1692"/>
              <a:gd name="T50" fmla="*/ 1649 w 1649"/>
              <a:gd name="T51" fmla="*/ 1692 h 169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49" h="1692">
                <a:moveTo>
                  <a:pt x="1648" y="1691"/>
                </a:moveTo>
                <a:lnTo>
                  <a:pt x="1583" y="1545"/>
                </a:lnTo>
                <a:lnTo>
                  <a:pt x="1511" y="1403"/>
                </a:lnTo>
                <a:lnTo>
                  <a:pt x="1432" y="1264"/>
                </a:lnTo>
                <a:lnTo>
                  <a:pt x="1345" y="1130"/>
                </a:lnTo>
                <a:lnTo>
                  <a:pt x="1251" y="999"/>
                </a:lnTo>
                <a:lnTo>
                  <a:pt x="1151" y="874"/>
                </a:lnTo>
                <a:lnTo>
                  <a:pt x="1045" y="753"/>
                </a:lnTo>
                <a:lnTo>
                  <a:pt x="932" y="638"/>
                </a:lnTo>
                <a:lnTo>
                  <a:pt x="814" y="528"/>
                </a:lnTo>
                <a:lnTo>
                  <a:pt x="690" y="424"/>
                </a:lnTo>
                <a:lnTo>
                  <a:pt x="561" y="326"/>
                </a:lnTo>
                <a:lnTo>
                  <a:pt x="428" y="235"/>
                </a:lnTo>
                <a:lnTo>
                  <a:pt x="289" y="150"/>
                </a:lnTo>
                <a:lnTo>
                  <a:pt x="147" y="72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606" name="Freeform 32"/>
          <p:cNvSpPr>
            <a:spLocks/>
          </p:cNvSpPr>
          <p:nvPr/>
        </p:nvSpPr>
        <p:spPr bwMode="auto">
          <a:xfrm>
            <a:off x="808038" y="4540250"/>
            <a:ext cx="542925" cy="561975"/>
          </a:xfrm>
          <a:custGeom>
            <a:avLst/>
            <a:gdLst>
              <a:gd name="T0" fmla="*/ 2147483647 w 1661"/>
              <a:gd name="T1" fmla="*/ 0 h 1719"/>
              <a:gd name="T2" fmla="*/ 2147483647 w 1661"/>
              <a:gd name="T3" fmla="*/ 2147483647 h 1719"/>
              <a:gd name="T4" fmla="*/ 2147483647 w 1661"/>
              <a:gd name="T5" fmla="*/ 2147483647 h 1719"/>
              <a:gd name="T6" fmla="*/ 2147483647 w 1661"/>
              <a:gd name="T7" fmla="*/ 2147483647 h 1719"/>
              <a:gd name="T8" fmla="*/ 2147483647 w 1661"/>
              <a:gd name="T9" fmla="*/ 2147483647 h 1719"/>
              <a:gd name="T10" fmla="*/ 2147483647 w 1661"/>
              <a:gd name="T11" fmla="*/ 2147483647 h 1719"/>
              <a:gd name="T12" fmla="*/ 2147483647 w 1661"/>
              <a:gd name="T13" fmla="*/ 2147483647 h 1719"/>
              <a:gd name="T14" fmla="*/ 2147483647 w 1661"/>
              <a:gd name="T15" fmla="*/ 2147483647 h 1719"/>
              <a:gd name="T16" fmla="*/ 2147483647 w 1661"/>
              <a:gd name="T17" fmla="*/ 2147483647 h 1719"/>
              <a:gd name="T18" fmla="*/ 2147483647 w 1661"/>
              <a:gd name="T19" fmla="*/ 2147483647 h 1719"/>
              <a:gd name="T20" fmla="*/ 2147483647 w 1661"/>
              <a:gd name="T21" fmla="*/ 2147483647 h 1719"/>
              <a:gd name="T22" fmla="*/ 2147483647 w 1661"/>
              <a:gd name="T23" fmla="*/ 2147483647 h 1719"/>
              <a:gd name="T24" fmla="*/ 2147483647 w 1661"/>
              <a:gd name="T25" fmla="*/ 2147483647 h 1719"/>
              <a:gd name="T26" fmla="*/ 2147483647 w 1661"/>
              <a:gd name="T27" fmla="*/ 2147483647 h 1719"/>
              <a:gd name="T28" fmla="*/ 2147483647 w 1661"/>
              <a:gd name="T29" fmla="*/ 2147483647 h 1719"/>
              <a:gd name="T30" fmla="*/ 0 w 1661"/>
              <a:gd name="T31" fmla="*/ 2147483647 h 171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61"/>
              <a:gd name="T49" fmla="*/ 0 h 1719"/>
              <a:gd name="T50" fmla="*/ 1661 w 1661"/>
              <a:gd name="T51" fmla="*/ 1719 h 171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61" h="1719">
                <a:moveTo>
                  <a:pt x="1660" y="0"/>
                </a:moveTo>
                <a:lnTo>
                  <a:pt x="1512" y="72"/>
                </a:lnTo>
                <a:lnTo>
                  <a:pt x="1367" y="152"/>
                </a:lnTo>
                <a:lnTo>
                  <a:pt x="1227" y="238"/>
                </a:lnTo>
                <a:lnTo>
                  <a:pt x="1092" y="331"/>
                </a:lnTo>
                <a:lnTo>
                  <a:pt x="962" y="430"/>
                </a:lnTo>
                <a:lnTo>
                  <a:pt x="837" y="536"/>
                </a:lnTo>
                <a:lnTo>
                  <a:pt x="717" y="648"/>
                </a:lnTo>
                <a:lnTo>
                  <a:pt x="604" y="765"/>
                </a:lnTo>
                <a:lnTo>
                  <a:pt x="497" y="888"/>
                </a:lnTo>
                <a:lnTo>
                  <a:pt x="396" y="1015"/>
                </a:lnTo>
                <a:lnTo>
                  <a:pt x="303" y="1148"/>
                </a:lnTo>
                <a:lnTo>
                  <a:pt x="216" y="1285"/>
                </a:lnTo>
                <a:lnTo>
                  <a:pt x="137" y="1426"/>
                </a:lnTo>
                <a:lnTo>
                  <a:pt x="65" y="1570"/>
                </a:lnTo>
                <a:lnTo>
                  <a:pt x="0" y="1718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607" name="Freeform 33"/>
          <p:cNvSpPr>
            <a:spLocks/>
          </p:cNvSpPr>
          <p:nvPr/>
        </p:nvSpPr>
        <p:spPr bwMode="auto">
          <a:xfrm>
            <a:off x="2363788" y="5803900"/>
            <a:ext cx="466725" cy="566738"/>
          </a:xfrm>
          <a:custGeom>
            <a:avLst/>
            <a:gdLst>
              <a:gd name="T0" fmla="*/ 0 w 1427"/>
              <a:gd name="T1" fmla="*/ 2147483647 h 1737"/>
              <a:gd name="T2" fmla="*/ 2147483647 w 1427"/>
              <a:gd name="T3" fmla="*/ 2147483647 h 1737"/>
              <a:gd name="T4" fmla="*/ 2147483647 w 1427"/>
              <a:gd name="T5" fmla="*/ 2147483647 h 1737"/>
              <a:gd name="T6" fmla="*/ 2147483647 w 1427"/>
              <a:gd name="T7" fmla="*/ 2147483647 h 1737"/>
              <a:gd name="T8" fmla="*/ 2147483647 w 1427"/>
              <a:gd name="T9" fmla="*/ 2147483647 h 1737"/>
              <a:gd name="T10" fmla="*/ 2147483647 w 1427"/>
              <a:gd name="T11" fmla="*/ 2147483647 h 1737"/>
              <a:gd name="T12" fmla="*/ 2147483647 w 1427"/>
              <a:gd name="T13" fmla="*/ 2147483647 h 1737"/>
              <a:gd name="T14" fmla="*/ 2147483647 w 1427"/>
              <a:gd name="T15" fmla="*/ 2147483647 h 1737"/>
              <a:gd name="T16" fmla="*/ 2147483647 w 1427"/>
              <a:gd name="T17" fmla="*/ 2147483647 h 1737"/>
              <a:gd name="T18" fmla="*/ 2147483647 w 1427"/>
              <a:gd name="T19" fmla="*/ 2147483647 h 1737"/>
              <a:gd name="T20" fmla="*/ 2147483647 w 1427"/>
              <a:gd name="T21" fmla="*/ 2147483647 h 1737"/>
              <a:gd name="T22" fmla="*/ 2147483647 w 1427"/>
              <a:gd name="T23" fmla="*/ 2147483647 h 1737"/>
              <a:gd name="T24" fmla="*/ 2147483647 w 1427"/>
              <a:gd name="T25" fmla="*/ 2147483647 h 1737"/>
              <a:gd name="T26" fmla="*/ 2147483647 w 1427"/>
              <a:gd name="T27" fmla="*/ 2147483647 h 1737"/>
              <a:gd name="T28" fmla="*/ 2147483647 w 1427"/>
              <a:gd name="T29" fmla="*/ 2147483647 h 1737"/>
              <a:gd name="T30" fmla="*/ 2147483647 w 1427"/>
              <a:gd name="T31" fmla="*/ 0 h 173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427"/>
              <a:gd name="T49" fmla="*/ 0 h 1737"/>
              <a:gd name="T50" fmla="*/ 1427 w 1427"/>
              <a:gd name="T51" fmla="*/ 1737 h 173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427" h="1737">
                <a:moveTo>
                  <a:pt x="0" y="1736"/>
                </a:moveTo>
                <a:lnTo>
                  <a:pt x="132" y="1655"/>
                </a:lnTo>
                <a:lnTo>
                  <a:pt x="259" y="1568"/>
                </a:lnTo>
                <a:lnTo>
                  <a:pt x="382" y="1475"/>
                </a:lnTo>
                <a:lnTo>
                  <a:pt x="501" y="1377"/>
                </a:lnTo>
                <a:lnTo>
                  <a:pt x="614" y="1273"/>
                </a:lnTo>
                <a:lnTo>
                  <a:pt x="722" y="1164"/>
                </a:lnTo>
                <a:lnTo>
                  <a:pt x="825" y="1050"/>
                </a:lnTo>
                <a:lnTo>
                  <a:pt x="922" y="932"/>
                </a:lnTo>
                <a:lnTo>
                  <a:pt x="1013" y="810"/>
                </a:lnTo>
                <a:lnTo>
                  <a:pt x="1098" y="683"/>
                </a:lnTo>
                <a:lnTo>
                  <a:pt x="1177" y="553"/>
                </a:lnTo>
                <a:lnTo>
                  <a:pt x="1249" y="419"/>
                </a:lnTo>
                <a:lnTo>
                  <a:pt x="1315" y="282"/>
                </a:lnTo>
                <a:lnTo>
                  <a:pt x="1374" y="142"/>
                </a:lnTo>
                <a:lnTo>
                  <a:pt x="1426" y="0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608" name="Text Box 34"/>
          <p:cNvSpPr txBox="1">
            <a:spLocks noChangeArrowheads="1"/>
          </p:cNvSpPr>
          <p:nvPr/>
        </p:nvSpPr>
        <p:spPr bwMode="auto">
          <a:xfrm>
            <a:off x="842963" y="5345113"/>
            <a:ext cx="3095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FreeSerif" charset="0"/>
              </a:rPr>
              <a:t>a</a:t>
            </a:r>
          </a:p>
        </p:txBody>
      </p:sp>
      <p:sp>
        <p:nvSpPr>
          <p:cNvPr id="152609" name="Text Box 35"/>
          <p:cNvSpPr txBox="1">
            <a:spLocks noChangeArrowheads="1"/>
          </p:cNvSpPr>
          <p:nvPr/>
        </p:nvSpPr>
        <p:spPr bwMode="auto">
          <a:xfrm>
            <a:off x="2611438" y="5349875"/>
            <a:ext cx="1809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 dirty="0">
                <a:latin typeface="FreeSerif" charset="0"/>
              </a:rPr>
              <a:t>b</a:t>
            </a:r>
          </a:p>
        </p:txBody>
      </p:sp>
      <p:sp>
        <p:nvSpPr>
          <p:cNvPr id="152610" name="Text Box 36"/>
          <p:cNvSpPr txBox="1">
            <a:spLocks noChangeArrowheads="1"/>
          </p:cNvSpPr>
          <p:nvPr/>
        </p:nvSpPr>
        <p:spPr bwMode="auto">
          <a:xfrm>
            <a:off x="1738313" y="6173788"/>
            <a:ext cx="155575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FreeSerif" charset="0"/>
              </a:rPr>
              <a:t>d</a:t>
            </a:r>
          </a:p>
        </p:txBody>
      </p:sp>
      <p:sp>
        <p:nvSpPr>
          <p:cNvPr id="152613" name="Freeform 39"/>
          <p:cNvSpPr>
            <a:spLocks/>
          </p:cNvSpPr>
          <p:nvPr/>
        </p:nvSpPr>
        <p:spPr bwMode="auto">
          <a:xfrm>
            <a:off x="1458913" y="6419850"/>
            <a:ext cx="863600" cy="103188"/>
          </a:xfrm>
          <a:custGeom>
            <a:avLst/>
            <a:gdLst>
              <a:gd name="T0" fmla="*/ 0 w 2646"/>
              <a:gd name="T1" fmla="*/ 2147483647 h 312"/>
              <a:gd name="T2" fmla="*/ 2147483647 w 2646"/>
              <a:gd name="T3" fmla="*/ 2147483647 h 312"/>
              <a:gd name="T4" fmla="*/ 2147483647 w 2646"/>
              <a:gd name="T5" fmla="*/ 2147483647 h 312"/>
              <a:gd name="T6" fmla="*/ 2147483647 w 2646"/>
              <a:gd name="T7" fmla="*/ 2147483647 h 312"/>
              <a:gd name="T8" fmla="*/ 2147483647 w 2646"/>
              <a:gd name="T9" fmla="*/ 2147483647 h 312"/>
              <a:gd name="T10" fmla="*/ 2147483647 w 2646"/>
              <a:gd name="T11" fmla="*/ 2147483647 h 312"/>
              <a:gd name="T12" fmla="*/ 2147483647 w 2646"/>
              <a:gd name="T13" fmla="*/ 2147483647 h 312"/>
              <a:gd name="T14" fmla="*/ 2147483647 w 2646"/>
              <a:gd name="T15" fmla="*/ 2147483647 h 312"/>
              <a:gd name="T16" fmla="*/ 2147483647 w 2646"/>
              <a:gd name="T17" fmla="*/ 2147483647 h 312"/>
              <a:gd name="T18" fmla="*/ 2147483647 w 2646"/>
              <a:gd name="T19" fmla="*/ 2147483647 h 312"/>
              <a:gd name="T20" fmla="*/ 2147483647 w 2646"/>
              <a:gd name="T21" fmla="*/ 2147483647 h 312"/>
              <a:gd name="T22" fmla="*/ 2147483647 w 2646"/>
              <a:gd name="T23" fmla="*/ 2147483647 h 312"/>
              <a:gd name="T24" fmla="*/ 2147483647 w 2646"/>
              <a:gd name="T25" fmla="*/ 2147483647 h 312"/>
              <a:gd name="T26" fmla="*/ 2147483647 w 2646"/>
              <a:gd name="T27" fmla="*/ 2147483647 h 312"/>
              <a:gd name="T28" fmla="*/ 2147483647 w 2646"/>
              <a:gd name="T29" fmla="*/ 2147483647 h 312"/>
              <a:gd name="T30" fmla="*/ 2147483647 w 2646"/>
              <a:gd name="T31" fmla="*/ 0 h 31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46"/>
              <a:gd name="T49" fmla="*/ 0 h 312"/>
              <a:gd name="T50" fmla="*/ 2646 w 2646"/>
              <a:gd name="T51" fmla="*/ 312 h 31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46" h="312">
                <a:moveTo>
                  <a:pt x="0" y="81"/>
                </a:moveTo>
                <a:lnTo>
                  <a:pt x="170" y="142"/>
                </a:lnTo>
                <a:lnTo>
                  <a:pt x="343" y="194"/>
                </a:lnTo>
                <a:lnTo>
                  <a:pt x="520" y="237"/>
                </a:lnTo>
                <a:lnTo>
                  <a:pt x="698" y="270"/>
                </a:lnTo>
                <a:lnTo>
                  <a:pt x="878" y="293"/>
                </a:lnTo>
                <a:lnTo>
                  <a:pt x="1059" y="307"/>
                </a:lnTo>
                <a:lnTo>
                  <a:pt x="1240" y="311"/>
                </a:lnTo>
                <a:lnTo>
                  <a:pt x="1422" y="305"/>
                </a:lnTo>
                <a:lnTo>
                  <a:pt x="1603" y="290"/>
                </a:lnTo>
                <a:lnTo>
                  <a:pt x="1782" y="265"/>
                </a:lnTo>
                <a:lnTo>
                  <a:pt x="1960" y="231"/>
                </a:lnTo>
                <a:lnTo>
                  <a:pt x="2136" y="187"/>
                </a:lnTo>
                <a:lnTo>
                  <a:pt x="2309" y="134"/>
                </a:lnTo>
                <a:lnTo>
                  <a:pt x="2479" y="71"/>
                </a:lnTo>
                <a:lnTo>
                  <a:pt x="2645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614" name="Freeform 40"/>
          <p:cNvSpPr>
            <a:spLocks/>
          </p:cNvSpPr>
          <p:nvPr/>
        </p:nvSpPr>
        <p:spPr bwMode="auto">
          <a:xfrm>
            <a:off x="839788" y="5929313"/>
            <a:ext cx="573087" cy="517525"/>
          </a:xfrm>
          <a:custGeom>
            <a:avLst/>
            <a:gdLst>
              <a:gd name="T0" fmla="*/ 0 w 1754"/>
              <a:gd name="T1" fmla="*/ 0 h 1586"/>
              <a:gd name="T2" fmla="*/ 2147483647 w 1754"/>
              <a:gd name="T3" fmla="*/ 2147483647 h 1586"/>
              <a:gd name="T4" fmla="*/ 2147483647 w 1754"/>
              <a:gd name="T5" fmla="*/ 2147483647 h 1586"/>
              <a:gd name="T6" fmla="*/ 2147483647 w 1754"/>
              <a:gd name="T7" fmla="*/ 2147483647 h 1586"/>
              <a:gd name="T8" fmla="*/ 2147483647 w 1754"/>
              <a:gd name="T9" fmla="*/ 2147483647 h 1586"/>
              <a:gd name="T10" fmla="*/ 2147483647 w 1754"/>
              <a:gd name="T11" fmla="*/ 2147483647 h 1586"/>
              <a:gd name="T12" fmla="*/ 2147483647 w 1754"/>
              <a:gd name="T13" fmla="*/ 2147483647 h 1586"/>
              <a:gd name="T14" fmla="*/ 2147483647 w 1754"/>
              <a:gd name="T15" fmla="*/ 2147483647 h 1586"/>
              <a:gd name="T16" fmla="*/ 2147483647 w 1754"/>
              <a:gd name="T17" fmla="*/ 2147483647 h 1586"/>
              <a:gd name="T18" fmla="*/ 2147483647 w 1754"/>
              <a:gd name="T19" fmla="*/ 2147483647 h 1586"/>
              <a:gd name="T20" fmla="*/ 2147483647 w 1754"/>
              <a:gd name="T21" fmla="*/ 2147483647 h 1586"/>
              <a:gd name="T22" fmla="*/ 2147483647 w 1754"/>
              <a:gd name="T23" fmla="*/ 2147483647 h 1586"/>
              <a:gd name="T24" fmla="*/ 2147483647 w 1754"/>
              <a:gd name="T25" fmla="*/ 2147483647 h 1586"/>
              <a:gd name="T26" fmla="*/ 2147483647 w 1754"/>
              <a:gd name="T27" fmla="*/ 2147483647 h 1586"/>
              <a:gd name="T28" fmla="*/ 2147483647 w 1754"/>
              <a:gd name="T29" fmla="*/ 2147483647 h 1586"/>
              <a:gd name="T30" fmla="*/ 2147483647 w 1754"/>
              <a:gd name="T31" fmla="*/ 2147483647 h 158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754"/>
              <a:gd name="T49" fmla="*/ 0 h 1586"/>
              <a:gd name="T50" fmla="*/ 1754 w 1754"/>
              <a:gd name="T51" fmla="*/ 1586 h 158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754" h="1586">
                <a:moveTo>
                  <a:pt x="0" y="0"/>
                </a:moveTo>
                <a:lnTo>
                  <a:pt x="75" y="141"/>
                </a:lnTo>
                <a:lnTo>
                  <a:pt x="156" y="278"/>
                </a:lnTo>
                <a:lnTo>
                  <a:pt x="244" y="412"/>
                </a:lnTo>
                <a:lnTo>
                  <a:pt x="339" y="540"/>
                </a:lnTo>
                <a:lnTo>
                  <a:pt x="441" y="665"/>
                </a:lnTo>
                <a:lnTo>
                  <a:pt x="549" y="784"/>
                </a:lnTo>
                <a:lnTo>
                  <a:pt x="663" y="897"/>
                </a:lnTo>
                <a:lnTo>
                  <a:pt x="782" y="1006"/>
                </a:lnTo>
                <a:lnTo>
                  <a:pt x="907" y="1108"/>
                </a:lnTo>
                <a:lnTo>
                  <a:pt x="1037" y="1204"/>
                </a:lnTo>
                <a:lnTo>
                  <a:pt x="1172" y="1294"/>
                </a:lnTo>
                <a:lnTo>
                  <a:pt x="1312" y="1377"/>
                </a:lnTo>
                <a:lnTo>
                  <a:pt x="1455" y="1453"/>
                </a:lnTo>
                <a:lnTo>
                  <a:pt x="1602" y="1522"/>
                </a:lnTo>
                <a:lnTo>
                  <a:pt x="1753" y="1585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615" name="Freeform 41"/>
          <p:cNvSpPr>
            <a:spLocks/>
          </p:cNvSpPr>
          <p:nvPr/>
        </p:nvSpPr>
        <p:spPr bwMode="auto">
          <a:xfrm>
            <a:off x="736600" y="5153025"/>
            <a:ext cx="73025" cy="754063"/>
          </a:xfrm>
          <a:custGeom>
            <a:avLst/>
            <a:gdLst>
              <a:gd name="T0" fmla="*/ 2147483647 w 226"/>
              <a:gd name="T1" fmla="*/ 0 h 2308"/>
              <a:gd name="T2" fmla="*/ 2147483647 w 226"/>
              <a:gd name="T3" fmla="*/ 2147483647 h 2308"/>
              <a:gd name="T4" fmla="*/ 2147483647 w 226"/>
              <a:gd name="T5" fmla="*/ 2147483647 h 2308"/>
              <a:gd name="T6" fmla="*/ 2147483647 w 226"/>
              <a:gd name="T7" fmla="*/ 2147483647 h 2308"/>
              <a:gd name="T8" fmla="*/ 2147483647 w 226"/>
              <a:gd name="T9" fmla="*/ 2147483647 h 2308"/>
              <a:gd name="T10" fmla="*/ 2147483647 w 226"/>
              <a:gd name="T11" fmla="*/ 2147483647 h 2308"/>
              <a:gd name="T12" fmla="*/ 2147483647 w 226"/>
              <a:gd name="T13" fmla="*/ 2147483647 h 2308"/>
              <a:gd name="T14" fmla="*/ 0 w 226"/>
              <a:gd name="T15" fmla="*/ 2147483647 h 2308"/>
              <a:gd name="T16" fmla="*/ 0 w 226"/>
              <a:gd name="T17" fmla="*/ 2147483647 h 2308"/>
              <a:gd name="T18" fmla="*/ 2147483647 w 226"/>
              <a:gd name="T19" fmla="*/ 2147483647 h 2308"/>
              <a:gd name="T20" fmla="*/ 2147483647 w 226"/>
              <a:gd name="T21" fmla="*/ 2147483647 h 2308"/>
              <a:gd name="T22" fmla="*/ 2147483647 w 226"/>
              <a:gd name="T23" fmla="*/ 2147483647 h 2308"/>
              <a:gd name="T24" fmla="*/ 2147483647 w 226"/>
              <a:gd name="T25" fmla="*/ 2147483647 h 2308"/>
              <a:gd name="T26" fmla="*/ 2147483647 w 226"/>
              <a:gd name="T27" fmla="*/ 2147483647 h 2308"/>
              <a:gd name="T28" fmla="*/ 2147483647 w 226"/>
              <a:gd name="T29" fmla="*/ 2147483647 h 2308"/>
              <a:gd name="T30" fmla="*/ 2147483647 w 226"/>
              <a:gd name="T31" fmla="*/ 2147483647 h 230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26"/>
              <a:gd name="T49" fmla="*/ 0 h 2308"/>
              <a:gd name="T50" fmla="*/ 226 w 226"/>
              <a:gd name="T51" fmla="*/ 2308 h 230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26" h="2308">
                <a:moveTo>
                  <a:pt x="225" y="0"/>
                </a:moveTo>
                <a:lnTo>
                  <a:pt x="170" y="148"/>
                </a:lnTo>
                <a:lnTo>
                  <a:pt x="122" y="299"/>
                </a:lnTo>
                <a:lnTo>
                  <a:pt x="82" y="451"/>
                </a:lnTo>
                <a:lnTo>
                  <a:pt x="49" y="605"/>
                </a:lnTo>
                <a:lnTo>
                  <a:pt x="25" y="761"/>
                </a:lnTo>
                <a:lnTo>
                  <a:pt x="9" y="917"/>
                </a:lnTo>
                <a:lnTo>
                  <a:pt x="0" y="1075"/>
                </a:lnTo>
                <a:lnTo>
                  <a:pt x="0" y="1232"/>
                </a:lnTo>
                <a:lnTo>
                  <a:pt x="8" y="1389"/>
                </a:lnTo>
                <a:lnTo>
                  <a:pt x="23" y="1546"/>
                </a:lnTo>
                <a:lnTo>
                  <a:pt x="47" y="1701"/>
                </a:lnTo>
                <a:lnTo>
                  <a:pt x="79" y="1856"/>
                </a:lnTo>
                <a:lnTo>
                  <a:pt x="118" y="2008"/>
                </a:lnTo>
                <a:lnTo>
                  <a:pt x="166" y="2159"/>
                </a:lnTo>
                <a:lnTo>
                  <a:pt x="221" y="2307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616" name="Text Box 42"/>
          <p:cNvSpPr txBox="1">
            <a:spLocks noChangeArrowheads="1"/>
          </p:cNvSpPr>
          <p:nvPr/>
        </p:nvSpPr>
        <p:spPr bwMode="auto">
          <a:xfrm>
            <a:off x="1673225" y="4446588"/>
            <a:ext cx="2603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FreeSerif" charset="0"/>
              </a:rPr>
              <a:t>c</a:t>
            </a:r>
          </a:p>
        </p:txBody>
      </p:sp>
      <p:sp>
        <p:nvSpPr>
          <p:cNvPr id="152617" name="Text Box 43"/>
          <p:cNvSpPr txBox="1">
            <a:spLocks noChangeArrowheads="1"/>
          </p:cNvSpPr>
          <p:nvPr/>
        </p:nvSpPr>
        <p:spPr bwMode="auto">
          <a:xfrm>
            <a:off x="1743075" y="2887663"/>
            <a:ext cx="204788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 dirty="0">
                <a:solidFill>
                  <a:srgbClr val="FF0000"/>
                </a:solidFill>
                <a:latin typeface="FreeSerif" charset="0"/>
              </a:rPr>
              <a:t>P</a:t>
            </a:r>
          </a:p>
        </p:txBody>
      </p:sp>
      <p:sp>
        <p:nvSpPr>
          <p:cNvPr id="152618" name="Text Box 44"/>
          <p:cNvSpPr txBox="1">
            <a:spLocks noChangeArrowheads="1"/>
          </p:cNvSpPr>
          <p:nvPr/>
        </p:nvSpPr>
        <p:spPr bwMode="auto">
          <a:xfrm>
            <a:off x="1685925" y="5319713"/>
            <a:ext cx="268288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 dirty="0">
                <a:solidFill>
                  <a:srgbClr val="0000FF"/>
                </a:solidFill>
                <a:latin typeface="FreeSerif" charset="0"/>
              </a:rPr>
              <a:t>Q</a:t>
            </a:r>
          </a:p>
        </p:txBody>
      </p:sp>
      <p:sp>
        <p:nvSpPr>
          <p:cNvPr id="152619" name="Text Box 45"/>
          <p:cNvSpPr txBox="1">
            <a:spLocks noChangeArrowheads="1"/>
          </p:cNvSpPr>
          <p:nvPr/>
        </p:nvSpPr>
        <p:spPr bwMode="auto">
          <a:xfrm>
            <a:off x="6232525" y="4198938"/>
            <a:ext cx="309563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 dirty="0">
                <a:latin typeface="FreeSerif" charset="0"/>
              </a:rPr>
              <a:t>a</a:t>
            </a:r>
          </a:p>
        </p:txBody>
      </p:sp>
      <p:sp>
        <p:nvSpPr>
          <p:cNvPr id="152620" name="Text Box 46"/>
          <p:cNvSpPr txBox="1">
            <a:spLocks noChangeArrowheads="1"/>
          </p:cNvSpPr>
          <p:nvPr/>
        </p:nvSpPr>
        <p:spPr bwMode="auto">
          <a:xfrm>
            <a:off x="7351713" y="3186113"/>
            <a:ext cx="2603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FreeSerif" charset="0"/>
              </a:rPr>
              <a:t>b</a:t>
            </a:r>
          </a:p>
        </p:txBody>
      </p:sp>
      <p:sp>
        <p:nvSpPr>
          <p:cNvPr id="152621" name="Text Box 47"/>
          <p:cNvSpPr txBox="1">
            <a:spLocks noChangeArrowheads="1"/>
          </p:cNvSpPr>
          <p:nvPr/>
        </p:nvSpPr>
        <p:spPr bwMode="auto">
          <a:xfrm>
            <a:off x="8345488" y="4151313"/>
            <a:ext cx="1603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 dirty="0">
                <a:latin typeface="FreeSerif" charset="0"/>
              </a:rPr>
              <a:t>c</a:t>
            </a:r>
          </a:p>
        </p:txBody>
      </p:sp>
      <p:sp>
        <p:nvSpPr>
          <p:cNvPr id="152622" name="Text Box 48"/>
          <p:cNvSpPr txBox="1">
            <a:spLocks noChangeArrowheads="1"/>
          </p:cNvSpPr>
          <p:nvPr/>
        </p:nvSpPr>
        <p:spPr bwMode="auto">
          <a:xfrm>
            <a:off x="7264400" y="5145088"/>
            <a:ext cx="155575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FreeSerif" charset="0"/>
              </a:rPr>
              <a:t>d</a:t>
            </a:r>
          </a:p>
        </p:txBody>
      </p:sp>
      <p:sp>
        <p:nvSpPr>
          <p:cNvPr id="152623" name="Text Box 36"/>
          <p:cNvSpPr txBox="1">
            <a:spLocks noChangeArrowheads="1"/>
          </p:cNvSpPr>
          <p:nvPr/>
        </p:nvSpPr>
        <p:spPr bwMode="auto">
          <a:xfrm>
            <a:off x="1792288" y="3652838"/>
            <a:ext cx="1555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FreeSerif" charset="0"/>
              </a:rPr>
              <a:t>d</a:t>
            </a:r>
          </a:p>
        </p:txBody>
      </p:sp>
      <p:sp>
        <p:nvSpPr>
          <p:cNvPr id="48" name="Rectangle 2"/>
          <p:cNvSpPr txBox="1">
            <a:spLocks noChangeArrowheads="1"/>
          </p:cNvSpPr>
          <p:nvPr/>
        </p:nvSpPr>
        <p:spPr>
          <a:xfrm>
            <a:off x="152400" y="304800"/>
            <a:ext cx="8839200" cy="11461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>
              <a:lnSpc>
                <a:spcPct val="102000"/>
              </a:lnSpc>
              <a:buClr>
                <a:srgbClr val="000000"/>
              </a:buClr>
              <a:buSzPct val="45000"/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3500" dirty="0" smtClean="0">
                <a:solidFill>
                  <a:srgbClr val="FF0000"/>
                </a:solidFill>
                <a:latin typeface="+mn-lt"/>
              </a:rPr>
              <a:t>Red</a:t>
            </a:r>
            <a:r>
              <a:rPr lang="en-GB" sz="3500" dirty="0" smtClean="0">
                <a:solidFill>
                  <a:srgbClr val="333333"/>
                </a:solidFill>
                <a:latin typeface="+mn-lt"/>
              </a:rPr>
              <a:t> and Black Edges in Breakpoint Graph Form..</a:t>
            </a:r>
            <a:endParaRPr lang="en-GB" sz="3500" dirty="0">
              <a:solidFill>
                <a:srgbClr val="333333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422096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52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52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525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525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52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52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52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52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91" grpId="0" animBg="1"/>
      <p:bldP spid="152592" grpId="0" animBg="1"/>
      <p:bldP spid="152590" grpId="0" animBg="1"/>
      <p:bldP spid="15258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91" name="Line 16"/>
          <p:cNvSpPr>
            <a:spLocks noChangeShapeType="1"/>
          </p:cNvSpPr>
          <p:nvPr/>
        </p:nvSpPr>
        <p:spPr bwMode="auto">
          <a:xfrm>
            <a:off x="6242050" y="4716463"/>
            <a:ext cx="1781175" cy="577850"/>
          </a:xfrm>
          <a:prstGeom prst="line">
            <a:avLst/>
          </a:prstGeom>
          <a:noFill/>
          <a:ln w="36000">
            <a:solidFill>
              <a:srgbClr val="0000FF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92" name="Line 17"/>
          <p:cNvSpPr>
            <a:spLocks noChangeShapeType="1"/>
          </p:cNvSpPr>
          <p:nvPr/>
        </p:nvSpPr>
        <p:spPr bwMode="auto">
          <a:xfrm flipH="1" flipV="1">
            <a:off x="6842125" y="3249613"/>
            <a:ext cx="12700" cy="2101850"/>
          </a:xfrm>
          <a:prstGeom prst="line">
            <a:avLst/>
          </a:prstGeom>
          <a:noFill/>
          <a:ln w="36000">
            <a:solidFill>
              <a:srgbClr val="0000FF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90" name="Line 15"/>
          <p:cNvSpPr>
            <a:spLocks noChangeShapeType="1"/>
          </p:cNvSpPr>
          <p:nvPr/>
        </p:nvSpPr>
        <p:spPr bwMode="auto">
          <a:xfrm>
            <a:off x="6248400" y="3886200"/>
            <a:ext cx="2257425" cy="781050"/>
          </a:xfrm>
          <a:prstGeom prst="line">
            <a:avLst/>
          </a:prstGeom>
          <a:noFill/>
          <a:ln w="36000">
            <a:solidFill>
              <a:srgbClr val="0000FF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85" name="Line 10"/>
          <p:cNvSpPr>
            <a:spLocks noChangeShapeType="1"/>
          </p:cNvSpPr>
          <p:nvPr/>
        </p:nvSpPr>
        <p:spPr bwMode="auto">
          <a:xfrm>
            <a:off x="7869238" y="3227388"/>
            <a:ext cx="606425" cy="636587"/>
          </a:xfrm>
          <a:prstGeom prst="line">
            <a:avLst/>
          </a:prstGeom>
          <a:noFill/>
          <a:ln w="36720">
            <a:solidFill>
              <a:srgbClr val="0000FF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86" name="Freeform 11"/>
          <p:cNvSpPr>
            <a:spLocks/>
          </p:cNvSpPr>
          <p:nvPr/>
        </p:nvSpPr>
        <p:spPr bwMode="auto">
          <a:xfrm>
            <a:off x="6911975" y="5276850"/>
            <a:ext cx="1155700" cy="192088"/>
          </a:xfrm>
          <a:custGeom>
            <a:avLst/>
            <a:gdLst>
              <a:gd name="T0" fmla="*/ 0 w 3540"/>
              <a:gd name="T1" fmla="*/ 2147483647 h 587"/>
              <a:gd name="T2" fmla="*/ 2147483647 w 3540"/>
              <a:gd name="T3" fmla="*/ 2147483647 h 587"/>
              <a:gd name="T4" fmla="*/ 2147483647 w 3540"/>
              <a:gd name="T5" fmla="*/ 2147483647 h 587"/>
              <a:gd name="T6" fmla="*/ 2147483647 w 3540"/>
              <a:gd name="T7" fmla="*/ 2147483647 h 587"/>
              <a:gd name="T8" fmla="*/ 2147483647 w 3540"/>
              <a:gd name="T9" fmla="*/ 2147483647 h 587"/>
              <a:gd name="T10" fmla="*/ 2147483647 w 3540"/>
              <a:gd name="T11" fmla="*/ 2147483647 h 587"/>
              <a:gd name="T12" fmla="*/ 2147483647 w 3540"/>
              <a:gd name="T13" fmla="*/ 2147483647 h 587"/>
              <a:gd name="T14" fmla="*/ 2147483647 w 3540"/>
              <a:gd name="T15" fmla="*/ 2147483647 h 587"/>
              <a:gd name="T16" fmla="*/ 2147483647 w 3540"/>
              <a:gd name="T17" fmla="*/ 2147483647 h 587"/>
              <a:gd name="T18" fmla="*/ 2147483647 w 3540"/>
              <a:gd name="T19" fmla="*/ 2147483647 h 587"/>
              <a:gd name="T20" fmla="*/ 2147483647 w 3540"/>
              <a:gd name="T21" fmla="*/ 2147483647 h 587"/>
              <a:gd name="T22" fmla="*/ 2147483647 w 3540"/>
              <a:gd name="T23" fmla="*/ 2147483647 h 587"/>
              <a:gd name="T24" fmla="*/ 2147483647 w 3540"/>
              <a:gd name="T25" fmla="*/ 2147483647 h 587"/>
              <a:gd name="T26" fmla="*/ 2147483647 w 3540"/>
              <a:gd name="T27" fmla="*/ 2147483647 h 587"/>
              <a:gd name="T28" fmla="*/ 2147483647 w 3540"/>
              <a:gd name="T29" fmla="*/ 2147483647 h 587"/>
              <a:gd name="T30" fmla="*/ 2147483647 w 3540"/>
              <a:gd name="T31" fmla="*/ 2147483647 h 587"/>
              <a:gd name="T32" fmla="*/ 2147483647 w 3540"/>
              <a:gd name="T33" fmla="*/ 2147483647 h 587"/>
              <a:gd name="T34" fmla="*/ 2147483647 w 3540"/>
              <a:gd name="T35" fmla="*/ 2147483647 h 587"/>
              <a:gd name="T36" fmla="*/ 2147483647 w 3540"/>
              <a:gd name="T37" fmla="*/ 2147483647 h 587"/>
              <a:gd name="T38" fmla="*/ 2147483647 w 3540"/>
              <a:gd name="T39" fmla="*/ 0 h 587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3540"/>
              <a:gd name="T61" fmla="*/ 0 h 587"/>
              <a:gd name="T62" fmla="*/ 3540 w 3540"/>
              <a:gd name="T63" fmla="*/ 587 h 587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3540" h="587">
                <a:moveTo>
                  <a:pt x="0" y="270"/>
                </a:moveTo>
                <a:lnTo>
                  <a:pt x="180" y="343"/>
                </a:lnTo>
                <a:lnTo>
                  <a:pt x="364" y="407"/>
                </a:lnTo>
                <a:lnTo>
                  <a:pt x="550" y="461"/>
                </a:lnTo>
                <a:lnTo>
                  <a:pt x="740" y="506"/>
                </a:lnTo>
                <a:lnTo>
                  <a:pt x="931" y="541"/>
                </a:lnTo>
                <a:lnTo>
                  <a:pt x="1124" y="566"/>
                </a:lnTo>
                <a:lnTo>
                  <a:pt x="1319" y="581"/>
                </a:lnTo>
                <a:lnTo>
                  <a:pt x="1513" y="586"/>
                </a:lnTo>
                <a:lnTo>
                  <a:pt x="1708" y="581"/>
                </a:lnTo>
                <a:lnTo>
                  <a:pt x="1902" y="566"/>
                </a:lnTo>
                <a:lnTo>
                  <a:pt x="2096" y="542"/>
                </a:lnTo>
                <a:lnTo>
                  <a:pt x="2287" y="507"/>
                </a:lnTo>
                <a:lnTo>
                  <a:pt x="2477" y="463"/>
                </a:lnTo>
                <a:lnTo>
                  <a:pt x="2664" y="409"/>
                </a:lnTo>
                <a:lnTo>
                  <a:pt x="2847" y="345"/>
                </a:lnTo>
                <a:lnTo>
                  <a:pt x="3027" y="273"/>
                </a:lnTo>
                <a:lnTo>
                  <a:pt x="3203" y="191"/>
                </a:lnTo>
                <a:lnTo>
                  <a:pt x="3374" y="100"/>
                </a:lnTo>
                <a:lnTo>
                  <a:pt x="3539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89" name="Freeform 14"/>
          <p:cNvSpPr>
            <a:spLocks/>
          </p:cNvSpPr>
          <p:nvPr/>
        </p:nvSpPr>
        <p:spPr bwMode="auto">
          <a:xfrm>
            <a:off x="8496300" y="3895725"/>
            <a:ext cx="73025" cy="766763"/>
          </a:xfrm>
          <a:custGeom>
            <a:avLst/>
            <a:gdLst>
              <a:gd name="T0" fmla="*/ 2147483647 w 226"/>
              <a:gd name="T1" fmla="*/ 2147483647 h 2344"/>
              <a:gd name="T2" fmla="*/ 2147483647 w 226"/>
              <a:gd name="T3" fmla="*/ 2147483647 h 2344"/>
              <a:gd name="T4" fmla="*/ 2147483647 w 226"/>
              <a:gd name="T5" fmla="*/ 2147483647 h 2344"/>
              <a:gd name="T6" fmla="*/ 2147483647 w 226"/>
              <a:gd name="T7" fmla="*/ 2147483647 h 2344"/>
              <a:gd name="T8" fmla="*/ 2147483647 w 226"/>
              <a:gd name="T9" fmla="*/ 2147483647 h 2344"/>
              <a:gd name="T10" fmla="*/ 2147483647 w 226"/>
              <a:gd name="T11" fmla="*/ 2147483647 h 2344"/>
              <a:gd name="T12" fmla="*/ 2147483647 w 226"/>
              <a:gd name="T13" fmla="*/ 2147483647 h 2344"/>
              <a:gd name="T14" fmla="*/ 2147483647 w 226"/>
              <a:gd name="T15" fmla="*/ 2147483647 h 2344"/>
              <a:gd name="T16" fmla="*/ 2147483647 w 226"/>
              <a:gd name="T17" fmla="*/ 2147483647 h 2344"/>
              <a:gd name="T18" fmla="*/ 2147483647 w 226"/>
              <a:gd name="T19" fmla="*/ 2147483647 h 2344"/>
              <a:gd name="T20" fmla="*/ 2147483647 w 226"/>
              <a:gd name="T21" fmla="*/ 2147483647 h 2344"/>
              <a:gd name="T22" fmla="*/ 2147483647 w 226"/>
              <a:gd name="T23" fmla="*/ 2147483647 h 2344"/>
              <a:gd name="T24" fmla="*/ 2147483647 w 226"/>
              <a:gd name="T25" fmla="*/ 2147483647 h 2344"/>
              <a:gd name="T26" fmla="*/ 2147483647 w 226"/>
              <a:gd name="T27" fmla="*/ 2147483647 h 2344"/>
              <a:gd name="T28" fmla="*/ 2147483647 w 226"/>
              <a:gd name="T29" fmla="*/ 2147483647 h 2344"/>
              <a:gd name="T30" fmla="*/ 0 w 226"/>
              <a:gd name="T31" fmla="*/ 0 h 2344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26"/>
              <a:gd name="T49" fmla="*/ 0 h 2344"/>
              <a:gd name="T50" fmla="*/ 226 w 226"/>
              <a:gd name="T51" fmla="*/ 2344 h 2344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26" h="2344">
                <a:moveTo>
                  <a:pt x="43" y="2343"/>
                </a:moveTo>
                <a:lnTo>
                  <a:pt x="90" y="2191"/>
                </a:lnTo>
                <a:lnTo>
                  <a:pt x="131" y="2036"/>
                </a:lnTo>
                <a:lnTo>
                  <a:pt x="164" y="1881"/>
                </a:lnTo>
                <a:lnTo>
                  <a:pt x="190" y="1723"/>
                </a:lnTo>
                <a:lnTo>
                  <a:pt x="209" y="1565"/>
                </a:lnTo>
                <a:lnTo>
                  <a:pt x="221" y="1407"/>
                </a:lnTo>
                <a:lnTo>
                  <a:pt x="225" y="1248"/>
                </a:lnTo>
                <a:lnTo>
                  <a:pt x="222" y="1089"/>
                </a:lnTo>
                <a:lnTo>
                  <a:pt x="212" y="930"/>
                </a:lnTo>
                <a:lnTo>
                  <a:pt x="195" y="772"/>
                </a:lnTo>
                <a:lnTo>
                  <a:pt x="170" y="614"/>
                </a:lnTo>
                <a:lnTo>
                  <a:pt x="138" y="458"/>
                </a:lnTo>
                <a:lnTo>
                  <a:pt x="99" y="304"/>
                </a:lnTo>
                <a:lnTo>
                  <a:pt x="53" y="151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88" name="Freeform 13"/>
          <p:cNvSpPr>
            <a:spLocks/>
          </p:cNvSpPr>
          <p:nvPr/>
        </p:nvSpPr>
        <p:spPr bwMode="auto">
          <a:xfrm>
            <a:off x="6886575" y="3127375"/>
            <a:ext cx="995363" cy="112713"/>
          </a:xfrm>
          <a:custGeom>
            <a:avLst/>
            <a:gdLst>
              <a:gd name="T0" fmla="*/ 2147483647 w 3045"/>
              <a:gd name="T1" fmla="*/ 2147483647 h 344"/>
              <a:gd name="T2" fmla="*/ 2147483647 w 3045"/>
              <a:gd name="T3" fmla="*/ 2147483647 h 344"/>
              <a:gd name="T4" fmla="*/ 2147483647 w 3045"/>
              <a:gd name="T5" fmla="*/ 2147483647 h 344"/>
              <a:gd name="T6" fmla="*/ 2147483647 w 3045"/>
              <a:gd name="T7" fmla="*/ 2147483647 h 344"/>
              <a:gd name="T8" fmla="*/ 2147483647 w 3045"/>
              <a:gd name="T9" fmla="*/ 2147483647 h 344"/>
              <a:gd name="T10" fmla="*/ 2147483647 w 3045"/>
              <a:gd name="T11" fmla="*/ 2147483647 h 344"/>
              <a:gd name="T12" fmla="*/ 2147483647 w 3045"/>
              <a:gd name="T13" fmla="*/ 2147483647 h 344"/>
              <a:gd name="T14" fmla="*/ 2147483647 w 3045"/>
              <a:gd name="T15" fmla="*/ 2147483647 h 344"/>
              <a:gd name="T16" fmla="*/ 2147483647 w 3045"/>
              <a:gd name="T17" fmla="*/ 0 h 344"/>
              <a:gd name="T18" fmla="*/ 2147483647 w 3045"/>
              <a:gd name="T19" fmla="*/ 2147483647 h 344"/>
              <a:gd name="T20" fmla="*/ 2147483647 w 3045"/>
              <a:gd name="T21" fmla="*/ 2147483647 h 344"/>
              <a:gd name="T22" fmla="*/ 2147483647 w 3045"/>
              <a:gd name="T23" fmla="*/ 2147483647 h 344"/>
              <a:gd name="T24" fmla="*/ 2147483647 w 3045"/>
              <a:gd name="T25" fmla="*/ 2147483647 h 344"/>
              <a:gd name="T26" fmla="*/ 2147483647 w 3045"/>
              <a:gd name="T27" fmla="*/ 2147483647 h 344"/>
              <a:gd name="T28" fmla="*/ 2147483647 w 3045"/>
              <a:gd name="T29" fmla="*/ 2147483647 h 344"/>
              <a:gd name="T30" fmla="*/ 2147483647 w 3045"/>
              <a:gd name="T31" fmla="*/ 2147483647 h 344"/>
              <a:gd name="T32" fmla="*/ 0 w 3045"/>
              <a:gd name="T33" fmla="*/ 2147483647 h 344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3045"/>
              <a:gd name="T52" fmla="*/ 0 h 344"/>
              <a:gd name="T53" fmla="*/ 3045 w 3045"/>
              <a:gd name="T54" fmla="*/ 344 h 344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3045" h="344">
                <a:moveTo>
                  <a:pt x="3044" y="295"/>
                </a:moveTo>
                <a:lnTo>
                  <a:pt x="2862" y="224"/>
                </a:lnTo>
                <a:lnTo>
                  <a:pt x="2677" y="163"/>
                </a:lnTo>
                <a:lnTo>
                  <a:pt x="2488" y="111"/>
                </a:lnTo>
                <a:lnTo>
                  <a:pt x="2297" y="69"/>
                </a:lnTo>
                <a:lnTo>
                  <a:pt x="2104" y="37"/>
                </a:lnTo>
                <a:lnTo>
                  <a:pt x="1909" y="15"/>
                </a:lnTo>
                <a:lnTo>
                  <a:pt x="1713" y="2"/>
                </a:lnTo>
                <a:lnTo>
                  <a:pt x="1517" y="0"/>
                </a:lnTo>
                <a:lnTo>
                  <a:pt x="1321" y="9"/>
                </a:lnTo>
                <a:lnTo>
                  <a:pt x="1126" y="27"/>
                </a:lnTo>
                <a:lnTo>
                  <a:pt x="932" y="55"/>
                </a:lnTo>
                <a:lnTo>
                  <a:pt x="740" y="93"/>
                </a:lnTo>
                <a:lnTo>
                  <a:pt x="550" y="141"/>
                </a:lnTo>
                <a:lnTo>
                  <a:pt x="363" y="199"/>
                </a:lnTo>
                <a:lnTo>
                  <a:pt x="179" y="266"/>
                </a:lnTo>
                <a:lnTo>
                  <a:pt x="0" y="343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87" name="Freeform 12"/>
          <p:cNvSpPr>
            <a:spLocks/>
          </p:cNvSpPr>
          <p:nvPr/>
        </p:nvSpPr>
        <p:spPr bwMode="auto">
          <a:xfrm>
            <a:off x="6157913" y="3911600"/>
            <a:ext cx="87312" cy="835025"/>
          </a:xfrm>
          <a:custGeom>
            <a:avLst/>
            <a:gdLst>
              <a:gd name="T0" fmla="*/ 2147483647 w 268"/>
              <a:gd name="T1" fmla="*/ 0 h 2557"/>
              <a:gd name="T2" fmla="*/ 2147483647 w 268"/>
              <a:gd name="T3" fmla="*/ 2147483647 h 2557"/>
              <a:gd name="T4" fmla="*/ 2147483647 w 268"/>
              <a:gd name="T5" fmla="*/ 2147483647 h 2557"/>
              <a:gd name="T6" fmla="*/ 2147483647 w 268"/>
              <a:gd name="T7" fmla="*/ 2147483647 h 2557"/>
              <a:gd name="T8" fmla="*/ 2147483647 w 268"/>
              <a:gd name="T9" fmla="*/ 2147483647 h 2557"/>
              <a:gd name="T10" fmla="*/ 2147483647 w 268"/>
              <a:gd name="T11" fmla="*/ 2147483647 h 2557"/>
              <a:gd name="T12" fmla="*/ 2147483647 w 268"/>
              <a:gd name="T13" fmla="*/ 2147483647 h 2557"/>
              <a:gd name="T14" fmla="*/ 2147483647 w 268"/>
              <a:gd name="T15" fmla="*/ 2147483647 h 2557"/>
              <a:gd name="T16" fmla="*/ 0 w 268"/>
              <a:gd name="T17" fmla="*/ 2147483647 h 2557"/>
              <a:gd name="T18" fmla="*/ 2147483647 w 268"/>
              <a:gd name="T19" fmla="*/ 2147483647 h 2557"/>
              <a:gd name="T20" fmla="*/ 2147483647 w 268"/>
              <a:gd name="T21" fmla="*/ 2147483647 h 2557"/>
              <a:gd name="T22" fmla="*/ 2147483647 w 268"/>
              <a:gd name="T23" fmla="*/ 2147483647 h 2557"/>
              <a:gd name="T24" fmla="*/ 2147483647 w 268"/>
              <a:gd name="T25" fmla="*/ 2147483647 h 2557"/>
              <a:gd name="T26" fmla="*/ 2147483647 w 268"/>
              <a:gd name="T27" fmla="*/ 2147483647 h 2557"/>
              <a:gd name="T28" fmla="*/ 2147483647 w 268"/>
              <a:gd name="T29" fmla="*/ 2147483647 h 2557"/>
              <a:gd name="T30" fmla="*/ 2147483647 w 268"/>
              <a:gd name="T31" fmla="*/ 2147483647 h 255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8"/>
              <a:gd name="T49" fmla="*/ 0 h 2557"/>
              <a:gd name="T50" fmla="*/ 268 w 268"/>
              <a:gd name="T51" fmla="*/ 2557 h 255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8" h="2557">
                <a:moveTo>
                  <a:pt x="267" y="0"/>
                </a:moveTo>
                <a:lnTo>
                  <a:pt x="204" y="163"/>
                </a:lnTo>
                <a:lnTo>
                  <a:pt x="149" y="329"/>
                </a:lnTo>
                <a:lnTo>
                  <a:pt x="103" y="497"/>
                </a:lnTo>
                <a:lnTo>
                  <a:pt x="65" y="668"/>
                </a:lnTo>
                <a:lnTo>
                  <a:pt x="36" y="840"/>
                </a:lnTo>
                <a:lnTo>
                  <a:pt x="15" y="1013"/>
                </a:lnTo>
                <a:lnTo>
                  <a:pt x="3" y="1187"/>
                </a:lnTo>
                <a:lnTo>
                  <a:pt x="0" y="1361"/>
                </a:lnTo>
                <a:lnTo>
                  <a:pt x="6" y="1535"/>
                </a:lnTo>
                <a:lnTo>
                  <a:pt x="20" y="1709"/>
                </a:lnTo>
                <a:lnTo>
                  <a:pt x="43" y="1882"/>
                </a:lnTo>
                <a:lnTo>
                  <a:pt x="74" y="2053"/>
                </a:lnTo>
                <a:lnTo>
                  <a:pt x="115" y="2223"/>
                </a:lnTo>
                <a:lnTo>
                  <a:pt x="163" y="2391"/>
                </a:lnTo>
                <a:lnTo>
                  <a:pt x="220" y="2556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612" name="Freeform 38"/>
          <p:cNvSpPr>
            <a:spLocks/>
          </p:cNvSpPr>
          <p:nvPr/>
        </p:nvSpPr>
        <p:spPr bwMode="auto">
          <a:xfrm>
            <a:off x="2797175" y="5041900"/>
            <a:ext cx="85725" cy="722313"/>
          </a:xfrm>
          <a:custGeom>
            <a:avLst/>
            <a:gdLst>
              <a:gd name="T0" fmla="*/ 2147483647 w 266"/>
              <a:gd name="T1" fmla="*/ 2147483647 h 2212"/>
              <a:gd name="T2" fmla="*/ 2147483647 w 266"/>
              <a:gd name="T3" fmla="*/ 2147483647 h 2212"/>
              <a:gd name="T4" fmla="*/ 2147483647 w 266"/>
              <a:gd name="T5" fmla="*/ 2147483647 h 2212"/>
              <a:gd name="T6" fmla="*/ 2147483647 w 266"/>
              <a:gd name="T7" fmla="*/ 2147483647 h 2212"/>
              <a:gd name="T8" fmla="*/ 2147483647 w 266"/>
              <a:gd name="T9" fmla="*/ 2147483647 h 2212"/>
              <a:gd name="T10" fmla="*/ 2147483647 w 266"/>
              <a:gd name="T11" fmla="*/ 2147483647 h 2212"/>
              <a:gd name="T12" fmla="*/ 2147483647 w 266"/>
              <a:gd name="T13" fmla="*/ 2147483647 h 2212"/>
              <a:gd name="T14" fmla="*/ 2147483647 w 266"/>
              <a:gd name="T15" fmla="*/ 2147483647 h 2212"/>
              <a:gd name="T16" fmla="*/ 2147483647 w 266"/>
              <a:gd name="T17" fmla="*/ 2147483647 h 2212"/>
              <a:gd name="T18" fmla="*/ 2147483647 w 266"/>
              <a:gd name="T19" fmla="*/ 2147483647 h 2212"/>
              <a:gd name="T20" fmla="*/ 2147483647 w 266"/>
              <a:gd name="T21" fmla="*/ 2147483647 h 2212"/>
              <a:gd name="T22" fmla="*/ 2147483647 w 266"/>
              <a:gd name="T23" fmla="*/ 2147483647 h 2212"/>
              <a:gd name="T24" fmla="*/ 2147483647 w 266"/>
              <a:gd name="T25" fmla="*/ 2147483647 h 2212"/>
              <a:gd name="T26" fmla="*/ 2147483647 w 266"/>
              <a:gd name="T27" fmla="*/ 2147483647 h 2212"/>
              <a:gd name="T28" fmla="*/ 2147483647 w 266"/>
              <a:gd name="T29" fmla="*/ 2147483647 h 2212"/>
              <a:gd name="T30" fmla="*/ 0 w 266"/>
              <a:gd name="T31" fmla="*/ 0 h 221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6"/>
              <a:gd name="T49" fmla="*/ 0 h 2212"/>
              <a:gd name="T50" fmla="*/ 266 w 266"/>
              <a:gd name="T51" fmla="*/ 2212 h 221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6" h="2212">
                <a:moveTo>
                  <a:pt x="113" y="2211"/>
                </a:moveTo>
                <a:lnTo>
                  <a:pt x="157" y="2066"/>
                </a:lnTo>
                <a:lnTo>
                  <a:pt x="193" y="1920"/>
                </a:lnTo>
                <a:lnTo>
                  <a:pt x="222" y="1772"/>
                </a:lnTo>
                <a:lnTo>
                  <a:pt x="244" y="1622"/>
                </a:lnTo>
                <a:lnTo>
                  <a:pt x="258" y="1472"/>
                </a:lnTo>
                <a:lnTo>
                  <a:pt x="265" y="1322"/>
                </a:lnTo>
                <a:lnTo>
                  <a:pt x="265" y="1171"/>
                </a:lnTo>
                <a:lnTo>
                  <a:pt x="257" y="1020"/>
                </a:lnTo>
                <a:lnTo>
                  <a:pt x="242" y="870"/>
                </a:lnTo>
                <a:lnTo>
                  <a:pt x="220" y="721"/>
                </a:lnTo>
                <a:lnTo>
                  <a:pt x="190" y="573"/>
                </a:lnTo>
                <a:lnTo>
                  <a:pt x="153" y="427"/>
                </a:lnTo>
                <a:lnTo>
                  <a:pt x="109" y="282"/>
                </a:lnTo>
                <a:lnTo>
                  <a:pt x="58" y="139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611" name="Freeform 37"/>
          <p:cNvSpPr>
            <a:spLocks/>
          </p:cNvSpPr>
          <p:nvPr/>
        </p:nvSpPr>
        <p:spPr bwMode="auto">
          <a:xfrm>
            <a:off x="1363663" y="4443413"/>
            <a:ext cx="850900" cy="98425"/>
          </a:xfrm>
          <a:custGeom>
            <a:avLst/>
            <a:gdLst>
              <a:gd name="T0" fmla="*/ 2147483647 w 2604"/>
              <a:gd name="T1" fmla="*/ 2147483647 h 305"/>
              <a:gd name="T2" fmla="*/ 2147483647 w 2604"/>
              <a:gd name="T3" fmla="*/ 2147483647 h 305"/>
              <a:gd name="T4" fmla="*/ 2147483647 w 2604"/>
              <a:gd name="T5" fmla="*/ 2147483647 h 305"/>
              <a:gd name="T6" fmla="*/ 2147483647 w 2604"/>
              <a:gd name="T7" fmla="*/ 2147483647 h 305"/>
              <a:gd name="T8" fmla="*/ 2147483647 w 2604"/>
              <a:gd name="T9" fmla="*/ 2147483647 h 305"/>
              <a:gd name="T10" fmla="*/ 2147483647 w 2604"/>
              <a:gd name="T11" fmla="*/ 2147483647 h 305"/>
              <a:gd name="T12" fmla="*/ 2147483647 w 2604"/>
              <a:gd name="T13" fmla="*/ 2147483647 h 305"/>
              <a:gd name="T14" fmla="*/ 2147483647 w 2604"/>
              <a:gd name="T15" fmla="*/ 0 h 305"/>
              <a:gd name="T16" fmla="*/ 2147483647 w 2604"/>
              <a:gd name="T17" fmla="*/ 2147483647 h 305"/>
              <a:gd name="T18" fmla="*/ 2147483647 w 2604"/>
              <a:gd name="T19" fmla="*/ 2147483647 h 305"/>
              <a:gd name="T20" fmla="*/ 2147483647 w 2604"/>
              <a:gd name="T21" fmla="*/ 2147483647 h 305"/>
              <a:gd name="T22" fmla="*/ 2147483647 w 2604"/>
              <a:gd name="T23" fmla="*/ 2147483647 h 305"/>
              <a:gd name="T24" fmla="*/ 2147483647 w 2604"/>
              <a:gd name="T25" fmla="*/ 2147483647 h 305"/>
              <a:gd name="T26" fmla="*/ 2147483647 w 2604"/>
              <a:gd name="T27" fmla="*/ 2147483647 h 305"/>
              <a:gd name="T28" fmla="*/ 2147483647 w 2604"/>
              <a:gd name="T29" fmla="*/ 2147483647 h 305"/>
              <a:gd name="T30" fmla="*/ 0 w 2604"/>
              <a:gd name="T31" fmla="*/ 2147483647 h 30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04"/>
              <a:gd name="T49" fmla="*/ 0 h 305"/>
              <a:gd name="T50" fmla="*/ 2604 w 2604"/>
              <a:gd name="T51" fmla="*/ 305 h 305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04" h="305">
                <a:moveTo>
                  <a:pt x="2603" y="219"/>
                </a:moveTo>
                <a:lnTo>
                  <a:pt x="2435" y="160"/>
                </a:lnTo>
                <a:lnTo>
                  <a:pt x="2264" y="111"/>
                </a:lnTo>
                <a:lnTo>
                  <a:pt x="2090" y="70"/>
                </a:lnTo>
                <a:lnTo>
                  <a:pt x="1915" y="39"/>
                </a:lnTo>
                <a:lnTo>
                  <a:pt x="1738" y="16"/>
                </a:lnTo>
                <a:lnTo>
                  <a:pt x="1560" y="4"/>
                </a:lnTo>
                <a:lnTo>
                  <a:pt x="1382" y="0"/>
                </a:lnTo>
                <a:lnTo>
                  <a:pt x="1203" y="6"/>
                </a:lnTo>
                <a:lnTo>
                  <a:pt x="1025" y="21"/>
                </a:lnTo>
                <a:lnTo>
                  <a:pt x="849" y="46"/>
                </a:lnTo>
                <a:lnTo>
                  <a:pt x="674" y="79"/>
                </a:lnTo>
                <a:lnTo>
                  <a:pt x="501" y="122"/>
                </a:lnTo>
                <a:lnTo>
                  <a:pt x="330" y="174"/>
                </a:lnTo>
                <a:lnTo>
                  <a:pt x="163" y="235"/>
                </a:lnTo>
                <a:lnTo>
                  <a:pt x="0" y="304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601" name="Freeform 27"/>
          <p:cNvSpPr>
            <a:spLocks/>
          </p:cNvSpPr>
          <p:nvPr/>
        </p:nvSpPr>
        <p:spPr bwMode="auto">
          <a:xfrm>
            <a:off x="1466850" y="3948113"/>
            <a:ext cx="973138" cy="160337"/>
          </a:xfrm>
          <a:custGeom>
            <a:avLst/>
            <a:gdLst>
              <a:gd name="T0" fmla="*/ 0 w 2983"/>
              <a:gd name="T1" fmla="*/ 2147483647 h 492"/>
              <a:gd name="T2" fmla="*/ 2147483647 w 2983"/>
              <a:gd name="T3" fmla="*/ 2147483647 h 492"/>
              <a:gd name="T4" fmla="*/ 2147483647 w 2983"/>
              <a:gd name="T5" fmla="*/ 2147483647 h 492"/>
              <a:gd name="T6" fmla="*/ 2147483647 w 2983"/>
              <a:gd name="T7" fmla="*/ 2147483647 h 492"/>
              <a:gd name="T8" fmla="*/ 2147483647 w 2983"/>
              <a:gd name="T9" fmla="*/ 2147483647 h 492"/>
              <a:gd name="T10" fmla="*/ 2147483647 w 2983"/>
              <a:gd name="T11" fmla="*/ 2147483647 h 492"/>
              <a:gd name="T12" fmla="*/ 2147483647 w 2983"/>
              <a:gd name="T13" fmla="*/ 2147483647 h 492"/>
              <a:gd name="T14" fmla="*/ 2147483647 w 2983"/>
              <a:gd name="T15" fmla="*/ 2147483647 h 492"/>
              <a:gd name="T16" fmla="*/ 2147483647 w 2983"/>
              <a:gd name="T17" fmla="*/ 2147483647 h 492"/>
              <a:gd name="T18" fmla="*/ 2147483647 w 2983"/>
              <a:gd name="T19" fmla="*/ 2147483647 h 492"/>
              <a:gd name="T20" fmla="*/ 2147483647 w 2983"/>
              <a:gd name="T21" fmla="*/ 2147483647 h 492"/>
              <a:gd name="T22" fmla="*/ 2147483647 w 2983"/>
              <a:gd name="T23" fmla="*/ 2147483647 h 492"/>
              <a:gd name="T24" fmla="*/ 2147483647 w 2983"/>
              <a:gd name="T25" fmla="*/ 2147483647 h 492"/>
              <a:gd name="T26" fmla="*/ 2147483647 w 2983"/>
              <a:gd name="T27" fmla="*/ 2147483647 h 492"/>
              <a:gd name="T28" fmla="*/ 2147483647 w 2983"/>
              <a:gd name="T29" fmla="*/ 2147483647 h 492"/>
              <a:gd name="T30" fmla="*/ 2147483647 w 2983"/>
              <a:gd name="T31" fmla="*/ 2147483647 h 492"/>
              <a:gd name="T32" fmla="*/ 2147483647 w 2983"/>
              <a:gd name="T33" fmla="*/ 2147483647 h 492"/>
              <a:gd name="T34" fmla="*/ 2147483647 w 2983"/>
              <a:gd name="T35" fmla="*/ 2147483647 h 492"/>
              <a:gd name="T36" fmla="*/ 2147483647 w 2983"/>
              <a:gd name="T37" fmla="*/ 0 h 49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983"/>
              <a:gd name="T58" fmla="*/ 0 h 492"/>
              <a:gd name="T59" fmla="*/ 2983 w 2983"/>
              <a:gd name="T60" fmla="*/ 492 h 492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983" h="492">
                <a:moveTo>
                  <a:pt x="0" y="261"/>
                </a:moveTo>
                <a:lnTo>
                  <a:pt x="162" y="319"/>
                </a:lnTo>
                <a:lnTo>
                  <a:pt x="326" y="369"/>
                </a:lnTo>
                <a:lnTo>
                  <a:pt x="494" y="411"/>
                </a:lnTo>
                <a:lnTo>
                  <a:pt x="663" y="444"/>
                </a:lnTo>
                <a:lnTo>
                  <a:pt x="834" y="468"/>
                </a:lnTo>
                <a:lnTo>
                  <a:pt x="1006" y="484"/>
                </a:lnTo>
                <a:lnTo>
                  <a:pt x="1178" y="491"/>
                </a:lnTo>
                <a:lnTo>
                  <a:pt x="1351" y="489"/>
                </a:lnTo>
                <a:lnTo>
                  <a:pt x="1523" y="478"/>
                </a:lnTo>
                <a:lnTo>
                  <a:pt x="1695" y="459"/>
                </a:lnTo>
                <a:lnTo>
                  <a:pt x="1865" y="431"/>
                </a:lnTo>
                <a:lnTo>
                  <a:pt x="2034" y="394"/>
                </a:lnTo>
                <a:lnTo>
                  <a:pt x="2200" y="349"/>
                </a:lnTo>
                <a:lnTo>
                  <a:pt x="2363" y="295"/>
                </a:lnTo>
                <a:lnTo>
                  <a:pt x="2524" y="233"/>
                </a:lnTo>
                <a:lnTo>
                  <a:pt x="2681" y="163"/>
                </a:lnTo>
                <a:lnTo>
                  <a:pt x="2834" y="86"/>
                </a:lnTo>
                <a:lnTo>
                  <a:pt x="2982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600" name="Freeform 26"/>
          <p:cNvSpPr>
            <a:spLocks/>
          </p:cNvSpPr>
          <p:nvPr/>
        </p:nvSpPr>
        <p:spPr bwMode="auto">
          <a:xfrm>
            <a:off x="2819400" y="2717800"/>
            <a:ext cx="85725" cy="722312"/>
          </a:xfrm>
          <a:custGeom>
            <a:avLst/>
            <a:gdLst>
              <a:gd name="T0" fmla="*/ 2147483647 w 266"/>
              <a:gd name="T1" fmla="*/ 2147483647 h 2212"/>
              <a:gd name="T2" fmla="*/ 2147483647 w 266"/>
              <a:gd name="T3" fmla="*/ 2147483647 h 2212"/>
              <a:gd name="T4" fmla="*/ 2147483647 w 266"/>
              <a:gd name="T5" fmla="*/ 2147483647 h 2212"/>
              <a:gd name="T6" fmla="*/ 2147483647 w 266"/>
              <a:gd name="T7" fmla="*/ 2147483647 h 2212"/>
              <a:gd name="T8" fmla="*/ 2147483647 w 266"/>
              <a:gd name="T9" fmla="*/ 2147483647 h 2212"/>
              <a:gd name="T10" fmla="*/ 2147483647 w 266"/>
              <a:gd name="T11" fmla="*/ 2147483647 h 2212"/>
              <a:gd name="T12" fmla="*/ 2147483647 w 266"/>
              <a:gd name="T13" fmla="*/ 2147483647 h 2212"/>
              <a:gd name="T14" fmla="*/ 2147483647 w 266"/>
              <a:gd name="T15" fmla="*/ 2147483647 h 2212"/>
              <a:gd name="T16" fmla="*/ 2147483647 w 266"/>
              <a:gd name="T17" fmla="*/ 2147483647 h 2212"/>
              <a:gd name="T18" fmla="*/ 2147483647 w 266"/>
              <a:gd name="T19" fmla="*/ 2147483647 h 2212"/>
              <a:gd name="T20" fmla="*/ 2147483647 w 266"/>
              <a:gd name="T21" fmla="*/ 2147483647 h 2212"/>
              <a:gd name="T22" fmla="*/ 2147483647 w 266"/>
              <a:gd name="T23" fmla="*/ 2147483647 h 2212"/>
              <a:gd name="T24" fmla="*/ 2147483647 w 266"/>
              <a:gd name="T25" fmla="*/ 2147483647 h 2212"/>
              <a:gd name="T26" fmla="*/ 2147483647 w 266"/>
              <a:gd name="T27" fmla="*/ 2147483647 h 2212"/>
              <a:gd name="T28" fmla="*/ 2147483647 w 266"/>
              <a:gd name="T29" fmla="*/ 2147483647 h 2212"/>
              <a:gd name="T30" fmla="*/ 0 w 266"/>
              <a:gd name="T31" fmla="*/ 0 h 221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6"/>
              <a:gd name="T49" fmla="*/ 0 h 2212"/>
              <a:gd name="T50" fmla="*/ 266 w 266"/>
              <a:gd name="T51" fmla="*/ 2212 h 221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6" h="2212">
                <a:moveTo>
                  <a:pt x="113" y="2211"/>
                </a:moveTo>
                <a:lnTo>
                  <a:pt x="157" y="2066"/>
                </a:lnTo>
                <a:lnTo>
                  <a:pt x="193" y="1920"/>
                </a:lnTo>
                <a:lnTo>
                  <a:pt x="222" y="1772"/>
                </a:lnTo>
                <a:lnTo>
                  <a:pt x="244" y="1622"/>
                </a:lnTo>
                <a:lnTo>
                  <a:pt x="258" y="1472"/>
                </a:lnTo>
                <a:lnTo>
                  <a:pt x="265" y="1322"/>
                </a:lnTo>
                <a:lnTo>
                  <a:pt x="265" y="1171"/>
                </a:lnTo>
                <a:lnTo>
                  <a:pt x="257" y="1020"/>
                </a:lnTo>
                <a:lnTo>
                  <a:pt x="242" y="870"/>
                </a:lnTo>
                <a:lnTo>
                  <a:pt x="220" y="721"/>
                </a:lnTo>
                <a:lnTo>
                  <a:pt x="190" y="573"/>
                </a:lnTo>
                <a:lnTo>
                  <a:pt x="153" y="427"/>
                </a:lnTo>
                <a:lnTo>
                  <a:pt x="109" y="282"/>
                </a:lnTo>
                <a:lnTo>
                  <a:pt x="58" y="139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99" name="Freeform 25"/>
          <p:cNvSpPr>
            <a:spLocks/>
          </p:cNvSpPr>
          <p:nvPr/>
        </p:nvSpPr>
        <p:spPr bwMode="auto">
          <a:xfrm>
            <a:off x="1414463" y="2028825"/>
            <a:ext cx="850900" cy="100013"/>
          </a:xfrm>
          <a:custGeom>
            <a:avLst/>
            <a:gdLst>
              <a:gd name="T0" fmla="*/ 2147483647 w 2604"/>
              <a:gd name="T1" fmla="*/ 2147483647 h 305"/>
              <a:gd name="T2" fmla="*/ 2147483647 w 2604"/>
              <a:gd name="T3" fmla="*/ 2147483647 h 305"/>
              <a:gd name="T4" fmla="*/ 2147483647 w 2604"/>
              <a:gd name="T5" fmla="*/ 2147483647 h 305"/>
              <a:gd name="T6" fmla="*/ 2147483647 w 2604"/>
              <a:gd name="T7" fmla="*/ 2147483647 h 305"/>
              <a:gd name="T8" fmla="*/ 2147483647 w 2604"/>
              <a:gd name="T9" fmla="*/ 2147483647 h 305"/>
              <a:gd name="T10" fmla="*/ 2147483647 w 2604"/>
              <a:gd name="T11" fmla="*/ 2147483647 h 305"/>
              <a:gd name="T12" fmla="*/ 2147483647 w 2604"/>
              <a:gd name="T13" fmla="*/ 2147483647 h 305"/>
              <a:gd name="T14" fmla="*/ 2147483647 w 2604"/>
              <a:gd name="T15" fmla="*/ 0 h 305"/>
              <a:gd name="T16" fmla="*/ 2147483647 w 2604"/>
              <a:gd name="T17" fmla="*/ 2147483647 h 305"/>
              <a:gd name="T18" fmla="*/ 2147483647 w 2604"/>
              <a:gd name="T19" fmla="*/ 2147483647 h 305"/>
              <a:gd name="T20" fmla="*/ 2147483647 w 2604"/>
              <a:gd name="T21" fmla="*/ 2147483647 h 305"/>
              <a:gd name="T22" fmla="*/ 2147483647 w 2604"/>
              <a:gd name="T23" fmla="*/ 2147483647 h 305"/>
              <a:gd name="T24" fmla="*/ 2147483647 w 2604"/>
              <a:gd name="T25" fmla="*/ 2147483647 h 305"/>
              <a:gd name="T26" fmla="*/ 2147483647 w 2604"/>
              <a:gd name="T27" fmla="*/ 2147483647 h 305"/>
              <a:gd name="T28" fmla="*/ 2147483647 w 2604"/>
              <a:gd name="T29" fmla="*/ 2147483647 h 305"/>
              <a:gd name="T30" fmla="*/ 0 w 2604"/>
              <a:gd name="T31" fmla="*/ 2147483647 h 30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04"/>
              <a:gd name="T49" fmla="*/ 0 h 305"/>
              <a:gd name="T50" fmla="*/ 2604 w 2604"/>
              <a:gd name="T51" fmla="*/ 305 h 305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04" h="305">
                <a:moveTo>
                  <a:pt x="2603" y="219"/>
                </a:moveTo>
                <a:lnTo>
                  <a:pt x="2435" y="160"/>
                </a:lnTo>
                <a:lnTo>
                  <a:pt x="2264" y="111"/>
                </a:lnTo>
                <a:lnTo>
                  <a:pt x="2090" y="70"/>
                </a:lnTo>
                <a:lnTo>
                  <a:pt x="1915" y="39"/>
                </a:lnTo>
                <a:lnTo>
                  <a:pt x="1738" y="16"/>
                </a:lnTo>
                <a:lnTo>
                  <a:pt x="1560" y="4"/>
                </a:lnTo>
                <a:lnTo>
                  <a:pt x="1382" y="0"/>
                </a:lnTo>
                <a:lnTo>
                  <a:pt x="1203" y="6"/>
                </a:lnTo>
                <a:lnTo>
                  <a:pt x="1025" y="21"/>
                </a:lnTo>
                <a:lnTo>
                  <a:pt x="849" y="46"/>
                </a:lnTo>
                <a:lnTo>
                  <a:pt x="674" y="79"/>
                </a:lnTo>
                <a:lnTo>
                  <a:pt x="501" y="122"/>
                </a:lnTo>
                <a:lnTo>
                  <a:pt x="330" y="174"/>
                </a:lnTo>
                <a:lnTo>
                  <a:pt x="163" y="235"/>
                </a:lnTo>
                <a:lnTo>
                  <a:pt x="0" y="304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603" name="Freeform 29"/>
          <p:cNvSpPr>
            <a:spLocks/>
          </p:cNvSpPr>
          <p:nvPr/>
        </p:nvSpPr>
        <p:spPr bwMode="auto">
          <a:xfrm>
            <a:off x="749300" y="2733675"/>
            <a:ext cx="73025" cy="752475"/>
          </a:xfrm>
          <a:custGeom>
            <a:avLst/>
            <a:gdLst>
              <a:gd name="T0" fmla="*/ 2147483647 w 226"/>
              <a:gd name="T1" fmla="*/ 0 h 2308"/>
              <a:gd name="T2" fmla="*/ 2147483647 w 226"/>
              <a:gd name="T3" fmla="*/ 2147483647 h 2308"/>
              <a:gd name="T4" fmla="*/ 2147483647 w 226"/>
              <a:gd name="T5" fmla="*/ 2147483647 h 2308"/>
              <a:gd name="T6" fmla="*/ 2147483647 w 226"/>
              <a:gd name="T7" fmla="*/ 2147483647 h 2308"/>
              <a:gd name="T8" fmla="*/ 2147483647 w 226"/>
              <a:gd name="T9" fmla="*/ 2147483647 h 2308"/>
              <a:gd name="T10" fmla="*/ 2147483647 w 226"/>
              <a:gd name="T11" fmla="*/ 2147483647 h 2308"/>
              <a:gd name="T12" fmla="*/ 2147483647 w 226"/>
              <a:gd name="T13" fmla="*/ 2147483647 h 2308"/>
              <a:gd name="T14" fmla="*/ 0 w 226"/>
              <a:gd name="T15" fmla="*/ 2147483647 h 2308"/>
              <a:gd name="T16" fmla="*/ 0 w 226"/>
              <a:gd name="T17" fmla="*/ 2147483647 h 2308"/>
              <a:gd name="T18" fmla="*/ 2147483647 w 226"/>
              <a:gd name="T19" fmla="*/ 2147483647 h 2308"/>
              <a:gd name="T20" fmla="*/ 2147483647 w 226"/>
              <a:gd name="T21" fmla="*/ 2147483647 h 2308"/>
              <a:gd name="T22" fmla="*/ 2147483647 w 226"/>
              <a:gd name="T23" fmla="*/ 2147483647 h 2308"/>
              <a:gd name="T24" fmla="*/ 2147483647 w 226"/>
              <a:gd name="T25" fmla="*/ 2147483647 h 2308"/>
              <a:gd name="T26" fmla="*/ 2147483647 w 226"/>
              <a:gd name="T27" fmla="*/ 2147483647 h 2308"/>
              <a:gd name="T28" fmla="*/ 2147483647 w 226"/>
              <a:gd name="T29" fmla="*/ 2147483647 h 2308"/>
              <a:gd name="T30" fmla="*/ 2147483647 w 226"/>
              <a:gd name="T31" fmla="*/ 2147483647 h 230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26"/>
              <a:gd name="T49" fmla="*/ 0 h 2308"/>
              <a:gd name="T50" fmla="*/ 226 w 226"/>
              <a:gd name="T51" fmla="*/ 2308 h 230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26" h="2308">
                <a:moveTo>
                  <a:pt x="225" y="0"/>
                </a:moveTo>
                <a:lnTo>
                  <a:pt x="170" y="148"/>
                </a:lnTo>
                <a:lnTo>
                  <a:pt x="122" y="299"/>
                </a:lnTo>
                <a:lnTo>
                  <a:pt x="82" y="451"/>
                </a:lnTo>
                <a:lnTo>
                  <a:pt x="49" y="605"/>
                </a:lnTo>
                <a:lnTo>
                  <a:pt x="25" y="761"/>
                </a:lnTo>
                <a:lnTo>
                  <a:pt x="9" y="917"/>
                </a:lnTo>
                <a:lnTo>
                  <a:pt x="0" y="1075"/>
                </a:lnTo>
                <a:lnTo>
                  <a:pt x="0" y="1232"/>
                </a:lnTo>
                <a:lnTo>
                  <a:pt x="8" y="1389"/>
                </a:lnTo>
                <a:lnTo>
                  <a:pt x="23" y="1546"/>
                </a:lnTo>
                <a:lnTo>
                  <a:pt x="47" y="1701"/>
                </a:lnTo>
                <a:lnTo>
                  <a:pt x="79" y="1856"/>
                </a:lnTo>
                <a:lnTo>
                  <a:pt x="118" y="2008"/>
                </a:lnTo>
                <a:lnTo>
                  <a:pt x="166" y="2159"/>
                </a:lnTo>
                <a:lnTo>
                  <a:pt x="221" y="2307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78" name="Line 3"/>
          <p:cNvSpPr>
            <a:spLocks noChangeShapeType="1"/>
          </p:cNvSpPr>
          <p:nvPr/>
        </p:nvSpPr>
        <p:spPr bwMode="auto">
          <a:xfrm>
            <a:off x="3789363" y="3163888"/>
            <a:ext cx="1449387" cy="306387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79" name="Line 4"/>
          <p:cNvSpPr>
            <a:spLocks noChangeShapeType="1"/>
          </p:cNvSpPr>
          <p:nvPr/>
        </p:nvSpPr>
        <p:spPr bwMode="auto">
          <a:xfrm flipV="1">
            <a:off x="3832225" y="5016500"/>
            <a:ext cx="1462088" cy="490538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80" name="Text Box 5"/>
          <p:cNvSpPr txBox="1">
            <a:spLocks noChangeArrowheads="1"/>
          </p:cNvSpPr>
          <p:nvPr/>
        </p:nvSpPr>
        <p:spPr bwMode="auto">
          <a:xfrm>
            <a:off x="5389563" y="2254250"/>
            <a:ext cx="3881437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414338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14338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14338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14338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14338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800" i="1" dirty="0" err="1" smtClean="0">
                <a:solidFill>
                  <a:srgbClr val="000000"/>
                </a:solidFill>
                <a:latin typeface="+mn-lt"/>
              </a:rPr>
              <a:t>BreakpointGraph</a:t>
            </a:r>
            <a:r>
              <a:rPr lang="en-GB" sz="2800" i="1" dirty="0" smtClean="0">
                <a:solidFill>
                  <a:srgbClr val="000000"/>
                </a:solidFill>
                <a:latin typeface="+mn-lt"/>
              </a:rPr>
              <a:t>(</a:t>
            </a:r>
            <a:r>
              <a:rPr lang="en-GB" sz="2800" i="1" dirty="0" smtClean="0">
                <a:solidFill>
                  <a:srgbClr val="FF0000"/>
                </a:solidFill>
                <a:latin typeface="+mn-lt"/>
              </a:rPr>
              <a:t>P</a:t>
            </a:r>
            <a:r>
              <a:rPr lang="en-GB" sz="2800" i="1" dirty="0" smtClean="0">
                <a:solidFill>
                  <a:srgbClr val="000000"/>
                </a:solidFill>
                <a:latin typeface="+mn-lt"/>
              </a:rPr>
              <a:t>,</a:t>
            </a:r>
            <a:r>
              <a:rPr lang="en-GB" sz="2800" i="1" dirty="0" smtClean="0">
                <a:solidFill>
                  <a:srgbClr val="0000FF"/>
                </a:solidFill>
                <a:latin typeface="+mn-lt"/>
              </a:rPr>
              <a:t>Q</a:t>
            </a:r>
            <a:r>
              <a:rPr lang="en-GB" sz="2800" i="1" dirty="0" smtClean="0">
                <a:solidFill>
                  <a:srgbClr val="000000"/>
                </a:solidFill>
                <a:latin typeface="+mn-lt"/>
              </a:rPr>
              <a:t>)</a:t>
            </a:r>
            <a:r>
              <a:rPr lang="en-GB" sz="2800" i="1" dirty="0">
                <a:solidFill>
                  <a:srgbClr val="000000"/>
                </a:solidFill>
                <a:latin typeface="+mn-lt"/>
              </a:rPr>
              <a:t/>
            </a:r>
            <a:br>
              <a:rPr lang="en-GB" sz="2800" i="1" dirty="0">
                <a:solidFill>
                  <a:srgbClr val="000000"/>
                </a:solidFill>
                <a:latin typeface="+mn-lt"/>
              </a:rPr>
            </a:br>
            <a:endParaRPr lang="en-GB" sz="2800" i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52581" name="Freeform 6"/>
          <p:cNvSpPr>
            <a:spLocks/>
          </p:cNvSpPr>
          <p:nvPr/>
        </p:nvSpPr>
        <p:spPr bwMode="auto">
          <a:xfrm>
            <a:off x="7877175" y="3238500"/>
            <a:ext cx="604838" cy="622300"/>
          </a:xfrm>
          <a:custGeom>
            <a:avLst/>
            <a:gdLst>
              <a:gd name="T0" fmla="*/ 2147483647 w 1851"/>
              <a:gd name="T1" fmla="*/ 2147483647 h 1905"/>
              <a:gd name="T2" fmla="*/ 2147483647 w 1851"/>
              <a:gd name="T3" fmla="*/ 2147483647 h 1905"/>
              <a:gd name="T4" fmla="*/ 2147483647 w 1851"/>
              <a:gd name="T5" fmla="*/ 2147483647 h 1905"/>
              <a:gd name="T6" fmla="*/ 2147483647 w 1851"/>
              <a:gd name="T7" fmla="*/ 2147483647 h 1905"/>
              <a:gd name="T8" fmla="*/ 2147483647 w 1851"/>
              <a:gd name="T9" fmla="*/ 2147483647 h 1905"/>
              <a:gd name="T10" fmla="*/ 2147483647 w 1851"/>
              <a:gd name="T11" fmla="*/ 2147483647 h 1905"/>
              <a:gd name="T12" fmla="*/ 2147483647 w 1851"/>
              <a:gd name="T13" fmla="*/ 2147483647 h 1905"/>
              <a:gd name="T14" fmla="*/ 2147483647 w 1851"/>
              <a:gd name="T15" fmla="*/ 2147483647 h 1905"/>
              <a:gd name="T16" fmla="*/ 2147483647 w 1851"/>
              <a:gd name="T17" fmla="*/ 2147483647 h 1905"/>
              <a:gd name="T18" fmla="*/ 2147483647 w 1851"/>
              <a:gd name="T19" fmla="*/ 2147483647 h 1905"/>
              <a:gd name="T20" fmla="*/ 2147483647 w 1851"/>
              <a:gd name="T21" fmla="*/ 2147483647 h 1905"/>
              <a:gd name="T22" fmla="*/ 2147483647 w 1851"/>
              <a:gd name="T23" fmla="*/ 2147483647 h 1905"/>
              <a:gd name="T24" fmla="*/ 2147483647 w 1851"/>
              <a:gd name="T25" fmla="*/ 2147483647 h 1905"/>
              <a:gd name="T26" fmla="*/ 2147483647 w 1851"/>
              <a:gd name="T27" fmla="*/ 2147483647 h 1905"/>
              <a:gd name="T28" fmla="*/ 2147483647 w 1851"/>
              <a:gd name="T29" fmla="*/ 2147483647 h 1905"/>
              <a:gd name="T30" fmla="*/ 0 w 1851"/>
              <a:gd name="T31" fmla="*/ 0 h 190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51"/>
              <a:gd name="T49" fmla="*/ 0 h 1905"/>
              <a:gd name="T50" fmla="*/ 1851 w 1851"/>
              <a:gd name="T51" fmla="*/ 1905 h 1905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51" h="1905">
                <a:moveTo>
                  <a:pt x="1850" y="1904"/>
                </a:moveTo>
                <a:lnTo>
                  <a:pt x="1777" y="1740"/>
                </a:lnTo>
                <a:lnTo>
                  <a:pt x="1696" y="1579"/>
                </a:lnTo>
                <a:lnTo>
                  <a:pt x="1607" y="1423"/>
                </a:lnTo>
                <a:lnTo>
                  <a:pt x="1510" y="1272"/>
                </a:lnTo>
                <a:lnTo>
                  <a:pt x="1405" y="1125"/>
                </a:lnTo>
                <a:lnTo>
                  <a:pt x="1292" y="984"/>
                </a:lnTo>
                <a:lnTo>
                  <a:pt x="1173" y="848"/>
                </a:lnTo>
                <a:lnTo>
                  <a:pt x="1047" y="718"/>
                </a:lnTo>
                <a:lnTo>
                  <a:pt x="914" y="594"/>
                </a:lnTo>
                <a:lnTo>
                  <a:pt x="775" y="477"/>
                </a:lnTo>
                <a:lnTo>
                  <a:pt x="630" y="367"/>
                </a:lnTo>
                <a:lnTo>
                  <a:pt x="480" y="264"/>
                </a:lnTo>
                <a:lnTo>
                  <a:pt x="325" y="168"/>
                </a:lnTo>
                <a:lnTo>
                  <a:pt x="164" y="80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82" name="Freeform 7"/>
          <p:cNvSpPr>
            <a:spLocks/>
          </p:cNvSpPr>
          <p:nvPr/>
        </p:nvSpPr>
        <p:spPr bwMode="auto">
          <a:xfrm>
            <a:off x="6237288" y="3238500"/>
            <a:ext cx="609600" cy="633413"/>
          </a:xfrm>
          <a:custGeom>
            <a:avLst/>
            <a:gdLst>
              <a:gd name="T0" fmla="*/ 2147483647 w 1864"/>
              <a:gd name="T1" fmla="*/ 0 h 1936"/>
              <a:gd name="T2" fmla="*/ 2147483647 w 1864"/>
              <a:gd name="T3" fmla="*/ 2147483647 h 1936"/>
              <a:gd name="T4" fmla="*/ 2147483647 w 1864"/>
              <a:gd name="T5" fmla="*/ 2147483647 h 1936"/>
              <a:gd name="T6" fmla="*/ 2147483647 w 1864"/>
              <a:gd name="T7" fmla="*/ 2147483647 h 1936"/>
              <a:gd name="T8" fmla="*/ 2147483647 w 1864"/>
              <a:gd name="T9" fmla="*/ 2147483647 h 1936"/>
              <a:gd name="T10" fmla="*/ 2147483647 w 1864"/>
              <a:gd name="T11" fmla="*/ 2147483647 h 1936"/>
              <a:gd name="T12" fmla="*/ 2147483647 w 1864"/>
              <a:gd name="T13" fmla="*/ 2147483647 h 1936"/>
              <a:gd name="T14" fmla="*/ 2147483647 w 1864"/>
              <a:gd name="T15" fmla="*/ 2147483647 h 1936"/>
              <a:gd name="T16" fmla="*/ 2147483647 w 1864"/>
              <a:gd name="T17" fmla="*/ 2147483647 h 1936"/>
              <a:gd name="T18" fmla="*/ 2147483647 w 1864"/>
              <a:gd name="T19" fmla="*/ 2147483647 h 1936"/>
              <a:gd name="T20" fmla="*/ 2147483647 w 1864"/>
              <a:gd name="T21" fmla="*/ 2147483647 h 1936"/>
              <a:gd name="T22" fmla="*/ 2147483647 w 1864"/>
              <a:gd name="T23" fmla="*/ 2147483647 h 1936"/>
              <a:gd name="T24" fmla="*/ 2147483647 w 1864"/>
              <a:gd name="T25" fmla="*/ 2147483647 h 1936"/>
              <a:gd name="T26" fmla="*/ 2147483647 w 1864"/>
              <a:gd name="T27" fmla="*/ 2147483647 h 1936"/>
              <a:gd name="T28" fmla="*/ 2147483647 w 1864"/>
              <a:gd name="T29" fmla="*/ 2147483647 h 1936"/>
              <a:gd name="T30" fmla="*/ 0 w 1864"/>
              <a:gd name="T31" fmla="*/ 2147483647 h 19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64"/>
              <a:gd name="T49" fmla="*/ 0 h 1936"/>
              <a:gd name="T50" fmla="*/ 1864 w 1864"/>
              <a:gd name="T51" fmla="*/ 1936 h 19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64" h="1936">
                <a:moveTo>
                  <a:pt x="1863" y="0"/>
                </a:moveTo>
                <a:lnTo>
                  <a:pt x="1696" y="81"/>
                </a:lnTo>
                <a:lnTo>
                  <a:pt x="1534" y="170"/>
                </a:lnTo>
                <a:lnTo>
                  <a:pt x="1377" y="268"/>
                </a:lnTo>
                <a:lnTo>
                  <a:pt x="1225" y="372"/>
                </a:lnTo>
                <a:lnTo>
                  <a:pt x="1079" y="484"/>
                </a:lnTo>
                <a:lnTo>
                  <a:pt x="939" y="603"/>
                </a:lnTo>
                <a:lnTo>
                  <a:pt x="805" y="729"/>
                </a:lnTo>
                <a:lnTo>
                  <a:pt x="678" y="861"/>
                </a:lnTo>
                <a:lnTo>
                  <a:pt x="558" y="999"/>
                </a:lnTo>
                <a:lnTo>
                  <a:pt x="445" y="1143"/>
                </a:lnTo>
                <a:lnTo>
                  <a:pt x="340" y="1292"/>
                </a:lnTo>
                <a:lnTo>
                  <a:pt x="242" y="1447"/>
                </a:lnTo>
                <a:lnTo>
                  <a:pt x="153" y="1605"/>
                </a:lnTo>
                <a:lnTo>
                  <a:pt x="72" y="1768"/>
                </a:lnTo>
                <a:lnTo>
                  <a:pt x="0" y="1935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83" name="Freeform 8"/>
          <p:cNvSpPr>
            <a:spLocks/>
          </p:cNvSpPr>
          <p:nvPr/>
        </p:nvSpPr>
        <p:spPr bwMode="auto">
          <a:xfrm>
            <a:off x="7986713" y="4660900"/>
            <a:ext cx="522287" cy="638175"/>
          </a:xfrm>
          <a:custGeom>
            <a:avLst/>
            <a:gdLst>
              <a:gd name="T0" fmla="*/ 0 w 1601"/>
              <a:gd name="T1" fmla="*/ 2147483647 h 1956"/>
              <a:gd name="T2" fmla="*/ 2147483647 w 1601"/>
              <a:gd name="T3" fmla="*/ 2147483647 h 1956"/>
              <a:gd name="T4" fmla="*/ 2147483647 w 1601"/>
              <a:gd name="T5" fmla="*/ 2147483647 h 1956"/>
              <a:gd name="T6" fmla="*/ 2147483647 w 1601"/>
              <a:gd name="T7" fmla="*/ 2147483647 h 1956"/>
              <a:gd name="T8" fmla="*/ 2147483647 w 1601"/>
              <a:gd name="T9" fmla="*/ 2147483647 h 1956"/>
              <a:gd name="T10" fmla="*/ 2147483647 w 1601"/>
              <a:gd name="T11" fmla="*/ 2147483647 h 1956"/>
              <a:gd name="T12" fmla="*/ 2147483647 w 1601"/>
              <a:gd name="T13" fmla="*/ 2147483647 h 1956"/>
              <a:gd name="T14" fmla="*/ 2147483647 w 1601"/>
              <a:gd name="T15" fmla="*/ 2147483647 h 1956"/>
              <a:gd name="T16" fmla="*/ 2147483647 w 1601"/>
              <a:gd name="T17" fmla="*/ 2147483647 h 1956"/>
              <a:gd name="T18" fmla="*/ 2147483647 w 1601"/>
              <a:gd name="T19" fmla="*/ 2147483647 h 1956"/>
              <a:gd name="T20" fmla="*/ 2147483647 w 1601"/>
              <a:gd name="T21" fmla="*/ 2147483647 h 1956"/>
              <a:gd name="T22" fmla="*/ 2147483647 w 1601"/>
              <a:gd name="T23" fmla="*/ 2147483647 h 1956"/>
              <a:gd name="T24" fmla="*/ 2147483647 w 1601"/>
              <a:gd name="T25" fmla="*/ 2147483647 h 1956"/>
              <a:gd name="T26" fmla="*/ 2147483647 w 1601"/>
              <a:gd name="T27" fmla="*/ 2147483647 h 1956"/>
              <a:gd name="T28" fmla="*/ 2147483647 w 1601"/>
              <a:gd name="T29" fmla="*/ 2147483647 h 1956"/>
              <a:gd name="T30" fmla="*/ 2147483647 w 1601"/>
              <a:gd name="T31" fmla="*/ 0 h 195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01"/>
              <a:gd name="T49" fmla="*/ 0 h 1956"/>
              <a:gd name="T50" fmla="*/ 1601 w 1601"/>
              <a:gd name="T51" fmla="*/ 1956 h 195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01" h="1956">
                <a:moveTo>
                  <a:pt x="0" y="1955"/>
                </a:moveTo>
                <a:lnTo>
                  <a:pt x="148" y="1864"/>
                </a:lnTo>
                <a:lnTo>
                  <a:pt x="291" y="1765"/>
                </a:lnTo>
                <a:lnTo>
                  <a:pt x="429" y="1661"/>
                </a:lnTo>
                <a:lnTo>
                  <a:pt x="562" y="1550"/>
                </a:lnTo>
                <a:lnTo>
                  <a:pt x="689" y="1433"/>
                </a:lnTo>
                <a:lnTo>
                  <a:pt x="810" y="1311"/>
                </a:lnTo>
                <a:lnTo>
                  <a:pt x="926" y="1183"/>
                </a:lnTo>
                <a:lnTo>
                  <a:pt x="1035" y="1050"/>
                </a:lnTo>
                <a:lnTo>
                  <a:pt x="1137" y="912"/>
                </a:lnTo>
                <a:lnTo>
                  <a:pt x="1232" y="769"/>
                </a:lnTo>
                <a:lnTo>
                  <a:pt x="1321" y="622"/>
                </a:lnTo>
                <a:lnTo>
                  <a:pt x="1402" y="472"/>
                </a:lnTo>
                <a:lnTo>
                  <a:pt x="1475" y="318"/>
                </a:lnTo>
                <a:lnTo>
                  <a:pt x="1542" y="160"/>
                </a:lnTo>
                <a:lnTo>
                  <a:pt x="1600" y="0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84" name="Freeform 9"/>
          <p:cNvSpPr>
            <a:spLocks/>
          </p:cNvSpPr>
          <p:nvPr/>
        </p:nvSpPr>
        <p:spPr bwMode="auto">
          <a:xfrm>
            <a:off x="6237288" y="4719638"/>
            <a:ext cx="635000" cy="646112"/>
          </a:xfrm>
          <a:custGeom>
            <a:avLst/>
            <a:gdLst>
              <a:gd name="T0" fmla="*/ 0 w 1942"/>
              <a:gd name="T1" fmla="*/ 0 h 1981"/>
              <a:gd name="T2" fmla="*/ 2147483647 w 1942"/>
              <a:gd name="T3" fmla="*/ 2147483647 h 1981"/>
              <a:gd name="T4" fmla="*/ 2147483647 w 1942"/>
              <a:gd name="T5" fmla="*/ 2147483647 h 1981"/>
              <a:gd name="T6" fmla="*/ 2147483647 w 1942"/>
              <a:gd name="T7" fmla="*/ 2147483647 h 1981"/>
              <a:gd name="T8" fmla="*/ 2147483647 w 1942"/>
              <a:gd name="T9" fmla="*/ 2147483647 h 1981"/>
              <a:gd name="T10" fmla="*/ 2147483647 w 1942"/>
              <a:gd name="T11" fmla="*/ 2147483647 h 1981"/>
              <a:gd name="T12" fmla="*/ 2147483647 w 1942"/>
              <a:gd name="T13" fmla="*/ 2147483647 h 1981"/>
              <a:gd name="T14" fmla="*/ 2147483647 w 1942"/>
              <a:gd name="T15" fmla="*/ 2147483647 h 1981"/>
              <a:gd name="T16" fmla="*/ 2147483647 w 1942"/>
              <a:gd name="T17" fmla="*/ 2147483647 h 1981"/>
              <a:gd name="T18" fmla="*/ 2147483647 w 1942"/>
              <a:gd name="T19" fmla="*/ 2147483647 h 1981"/>
              <a:gd name="T20" fmla="*/ 2147483647 w 1942"/>
              <a:gd name="T21" fmla="*/ 2147483647 h 1981"/>
              <a:gd name="T22" fmla="*/ 2147483647 w 1942"/>
              <a:gd name="T23" fmla="*/ 2147483647 h 1981"/>
              <a:gd name="T24" fmla="*/ 2147483647 w 1942"/>
              <a:gd name="T25" fmla="*/ 2147483647 h 1981"/>
              <a:gd name="T26" fmla="*/ 2147483647 w 1942"/>
              <a:gd name="T27" fmla="*/ 2147483647 h 1981"/>
              <a:gd name="T28" fmla="*/ 2147483647 w 1942"/>
              <a:gd name="T29" fmla="*/ 2147483647 h 1981"/>
              <a:gd name="T30" fmla="*/ 2147483647 w 1942"/>
              <a:gd name="T31" fmla="*/ 2147483647 h 198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2"/>
              <a:gd name="T49" fmla="*/ 0 h 1981"/>
              <a:gd name="T50" fmla="*/ 1942 w 1942"/>
              <a:gd name="T51" fmla="*/ 1981 h 198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2" h="1981">
                <a:moveTo>
                  <a:pt x="0" y="0"/>
                </a:moveTo>
                <a:lnTo>
                  <a:pt x="74" y="172"/>
                </a:lnTo>
                <a:lnTo>
                  <a:pt x="158" y="341"/>
                </a:lnTo>
                <a:lnTo>
                  <a:pt x="250" y="505"/>
                </a:lnTo>
                <a:lnTo>
                  <a:pt x="351" y="664"/>
                </a:lnTo>
                <a:lnTo>
                  <a:pt x="460" y="818"/>
                </a:lnTo>
                <a:lnTo>
                  <a:pt x="578" y="966"/>
                </a:lnTo>
                <a:lnTo>
                  <a:pt x="703" y="1108"/>
                </a:lnTo>
                <a:lnTo>
                  <a:pt x="836" y="1243"/>
                </a:lnTo>
                <a:lnTo>
                  <a:pt x="975" y="1372"/>
                </a:lnTo>
                <a:lnTo>
                  <a:pt x="1122" y="1493"/>
                </a:lnTo>
                <a:lnTo>
                  <a:pt x="1275" y="1607"/>
                </a:lnTo>
                <a:lnTo>
                  <a:pt x="1434" y="1712"/>
                </a:lnTo>
                <a:lnTo>
                  <a:pt x="1598" y="1810"/>
                </a:lnTo>
                <a:lnTo>
                  <a:pt x="1767" y="1899"/>
                </a:lnTo>
                <a:lnTo>
                  <a:pt x="1941" y="1980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94" name="Freeform 19"/>
          <p:cNvSpPr>
            <a:spLocks/>
          </p:cNvSpPr>
          <p:nvPr/>
        </p:nvSpPr>
        <p:spPr bwMode="auto">
          <a:xfrm>
            <a:off x="2281238" y="2127250"/>
            <a:ext cx="538162" cy="552450"/>
          </a:xfrm>
          <a:custGeom>
            <a:avLst/>
            <a:gdLst>
              <a:gd name="T0" fmla="*/ 2147483647 w 1649"/>
              <a:gd name="T1" fmla="*/ 2147483647 h 1692"/>
              <a:gd name="T2" fmla="*/ 2147483647 w 1649"/>
              <a:gd name="T3" fmla="*/ 2147483647 h 1692"/>
              <a:gd name="T4" fmla="*/ 2147483647 w 1649"/>
              <a:gd name="T5" fmla="*/ 2147483647 h 1692"/>
              <a:gd name="T6" fmla="*/ 2147483647 w 1649"/>
              <a:gd name="T7" fmla="*/ 2147483647 h 1692"/>
              <a:gd name="T8" fmla="*/ 2147483647 w 1649"/>
              <a:gd name="T9" fmla="*/ 2147483647 h 1692"/>
              <a:gd name="T10" fmla="*/ 2147483647 w 1649"/>
              <a:gd name="T11" fmla="*/ 2147483647 h 1692"/>
              <a:gd name="T12" fmla="*/ 2147483647 w 1649"/>
              <a:gd name="T13" fmla="*/ 2147483647 h 1692"/>
              <a:gd name="T14" fmla="*/ 2147483647 w 1649"/>
              <a:gd name="T15" fmla="*/ 2147483647 h 1692"/>
              <a:gd name="T16" fmla="*/ 2147483647 w 1649"/>
              <a:gd name="T17" fmla="*/ 2147483647 h 1692"/>
              <a:gd name="T18" fmla="*/ 2147483647 w 1649"/>
              <a:gd name="T19" fmla="*/ 2147483647 h 1692"/>
              <a:gd name="T20" fmla="*/ 2147483647 w 1649"/>
              <a:gd name="T21" fmla="*/ 2147483647 h 1692"/>
              <a:gd name="T22" fmla="*/ 2147483647 w 1649"/>
              <a:gd name="T23" fmla="*/ 2147483647 h 1692"/>
              <a:gd name="T24" fmla="*/ 2147483647 w 1649"/>
              <a:gd name="T25" fmla="*/ 2147483647 h 1692"/>
              <a:gd name="T26" fmla="*/ 2147483647 w 1649"/>
              <a:gd name="T27" fmla="*/ 2147483647 h 1692"/>
              <a:gd name="T28" fmla="*/ 2147483647 w 1649"/>
              <a:gd name="T29" fmla="*/ 2147483647 h 1692"/>
              <a:gd name="T30" fmla="*/ 0 w 1649"/>
              <a:gd name="T31" fmla="*/ 0 h 169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49"/>
              <a:gd name="T49" fmla="*/ 0 h 1692"/>
              <a:gd name="T50" fmla="*/ 1649 w 1649"/>
              <a:gd name="T51" fmla="*/ 1692 h 169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49" h="1692">
                <a:moveTo>
                  <a:pt x="1648" y="1691"/>
                </a:moveTo>
                <a:lnTo>
                  <a:pt x="1583" y="1545"/>
                </a:lnTo>
                <a:lnTo>
                  <a:pt x="1511" y="1403"/>
                </a:lnTo>
                <a:lnTo>
                  <a:pt x="1432" y="1264"/>
                </a:lnTo>
                <a:lnTo>
                  <a:pt x="1345" y="1130"/>
                </a:lnTo>
                <a:lnTo>
                  <a:pt x="1251" y="999"/>
                </a:lnTo>
                <a:lnTo>
                  <a:pt x="1151" y="874"/>
                </a:lnTo>
                <a:lnTo>
                  <a:pt x="1045" y="753"/>
                </a:lnTo>
                <a:lnTo>
                  <a:pt x="932" y="638"/>
                </a:lnTo>
                <a:lnTo>
                  <a:pt x="814" y="528"/>
                </a:lnTo>
                <a:lnTo>
                  <a:pt x="690" y="424"/>
                </a:lnTo>
                <a:lnTo>
                  <a:pt x="561" y="326"/>
                </a:lnTo>
                <a:lnTo>
                  <a:pt x="428" y="235"/>
                </a:lnTo>
                <a:lnTo>
                  <a:pt x="289" y="150"/>
                </a:lnTo>
                <a:lnTo>
                  <a:pt x="147" y="72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95" name="Freeform 20"/>
          <p:cNvSpPr>
            <a:spLocks/>
          </p:cNvSpPr>
          <p:nvPr/>
        </p:nvSpPr>
        <p:spPr bwMode="auto">
          <a:xfrm>
            <a:off x="822325" y="2127250"/>
            <a:ext cx="542925" cy="561975"/>
          </a:xfrm>
          <a:custGeom>
            <a:avLst/>
            <a:gdLst>
              <a:gd name="T0" fmla="*/ 2147483647 w 1661"/>
              <a:gd name="T1" fmla="*/ 0 h 1719"/>
              <a:gd name="T2" fmla="*/ 2147483647 w 1661"/>
              <a:gd name="T3" fmla="*/ 2147483647 h 1719"/>
              <a:gd name="T4" fmla="*/ 2147483647 w 1661"/>
              <a:gd name="T5" fmla="*/ 2147483647 h 1719"/>
              <a:gd name="T6" fmla="*/ 2147483647 w 1661"/>
              <a:gd name="T7" fmla="*/ 2147483647 h 1719"/>
              <a:gd name="T8" fmla="*/ 2147483647 w 1661"/>
              <a:gd name="T9" fmla="*/ 2147483647 h 1719"/>
              <a:gd name="T10" fmla="*/ 2147483647 w 1661"/>
              <a:gd name="T11" fmla="*/ 2147483647 h 1719"/>
              <a:gd name="T12" fmla="*/ 2147483647 w 1661"/>
              <a:gd name="T13" fmla="*/ 2147483647 h 1719"/>
              <a:gd name="T14" fmla="*/ 2147483647 w 1661"/>
              <a:gd name="T15" fmla="*/ 2147483647 h 1719"/>
              <a:gd name="T16" fmla="*/ 2147483647 w 1661"/>
              <a:gd name="T17" fmla="*/ 2147483647 h 1719"/>
              <a:gd name="T18" fmla="*/ 2147483647 w 1661"/>
              <a:gd name="T19" fmla="*/ 2147483647 h 1719"/>
              <a:gd name="T20" fmla="*/ 2147483647 w 1661"/>
              <a:gd name="T21" fmla="*/ 2147483647 h 1719"/>
              <a:gd name="T22" fmla="*/ 2147483647 w 1661"/>
              <a:gd name="T23" fmla="*/ 2147483647 h 1719"/>
              <a:gd name="T24" fmla="*/ 2147483647 w 1661"/>
              <a:gd name="T25" fmla="*/ 2147483647 h 1719"/>
              <a:gd name="T26" fmla="*/ 2147483647 w 1661"/>
              <a:gd name="T27" fmla="*/ 2147483647 h 1719"/>
              <a:gd name="T28" fmla="*/ 2147483647 w 1661"/>
              <a:gd name="T29" fmla="*/ 2147483647 h 1719"/>
              <a:gd name="T30" fmla="*/ 0 w 1661"/>
              <a:gd name="T31" fmla="*/ 2147483647 h 171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61"/>
              <a:gd name="T49" fmla="*/ 0 h 1719"/>
              <a:gd name="T50" fmla="*/ 1661 w 1661"/>
              <a:gd name="T51" fmla="*/ 1719 h 171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61" h="1719">
                <a:moveTo>
                  <a:pt x="1660" y="0"/>
                </a:moveTo>
                <a:lnTo>
                  <a:pt x="1512" y="72"/>
                </a:lnTo>
                <a:lnTo>
                  <a:pt x="1367" y="152"/>
                </a:lnTo>
                <a:lnTo>
                  <a:pt x="1227" y="238"/>
                </a:lnTo>
                <a:lnTo>
                  <a:pt x="1092" y="331"/>
                </a:lnTo>
                <a:lnTo>
                  <a:pt x="962" y="430"/>
                </a:lnTo>
                <a:lnTo>
                  <a:pt x="837" y="536"/>
                </a:lnTo>
                <a:lnTo>
                  <a:pt x="717" y="648"/>
                </a:lnTo>
                <a:lnTo>
                  <a:pt x="604" y="765"/>
                </a:lnTo>
                <a:lnTo>
                  <a:pt x="497" y="888"/>
                </a:lnTo>
                <a:lnTo>
                  <a:pt x="396" y="1015"/>
                </a:lnTo>
                <a:lnTo>
                  <a:pt x="303" y="1148"/>
                </a:lnTo>
                <a:lnTo>
                  <a:pt x="216" y="1285"/>
                </a:lnTo>
                <a:lnTo>
                  <a:pt x="137" y="1426"/>
                </a:lnTo>
                <a:lnTo>
                  <a:pt x="65" y="1570"/>
                </a:lnTo>
                <a:lnTo>
                  <a:pt x="0" y="1718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96" name="Freeform 21"/>
          <p:cNvSpPr>
            <a:spLocks/>
          </p:cNvSpPr>
          <p:nvPr/>
        </p:nvSpPr>
        <p:spPr bwMode="auto">
          <a:xfrm>
            <a:off x="2379663" y="3389313"/>
            <a:ext cx="465137" cy="566737"/>
          </a:xfrm>
          <a:custGeom>
            <a:avLst/>
            <a:gdLst>
              <a:gd name="T0" fmla="*/ 0 w 1427"/>
              <a:gd name="T1" fmla="*/ 2147483647 h 1737"/>
              <a:gd name="T2" fmla="*/ 2147483647 w 1427"/>
              <a:gd name="T3" fmla="*/ 2147483647 h 1737"/>
              <a:gd name="T4" fmla="*/ 2147483647 w 1427"/>
              <a:gd name="T5" fmla="*/ 2147483647 h 1737"/>
              <a:gd name="T6" fmla="*/ 2147483647 w 1427"/>
              <a:gd name="T7" fmla="*/ 2147483647 h 1737"/>
              <a:gd name="T8" fmla="*/ 2147483647 w 1427"/>
              <a:gd name="T9" fmla="*/ 2147483647 h 1737"/>
              <a:gd name="T10" fmla="*/ 2147483647 w 1427"/>
              <a:gd name="T11" fmla="*/ 2147483647 h 1737"/>
              <a:gd name="T12" fmla="*/ 2147483647 w 1427"/>
              <a:gd name="T13" fmla="*/ 2147483647 h 1737"/>
              <a:gd name="T14" fmla="*/ 2147483647 w 1427"/>
              <a:gd name="T15" fmla="*/ 2147483647 h 1737"/>
              <a:gd name="T16" fmla="*/ 2147483647 w 1427"/>
              <a:gd name="T17" fmla="*/ 2147483647 h 1737"/>
              <a:gd name="T18" fmla="*/ 2147483647 w 1427"/>
              <a:gd name="T19" fmla="*/ 2147483647 h 1737"/>
              <a:gd name="T20" fmla="*/ 2147483647 w 1427"/>
              <a:gd name="T21" fmla="*/ 2147483647 h 1737"/>
              <a:gd name="T22" fmla="*/ 2147483647 w 1427"/>
              <a:gd name="T23" fmla="*/ 2147483647 h 1737"/>
              <a:gd name="T24" fmla="*/ 2147483647 w 1427"/>
              <a:gd name="T25" fmla="*/ 2147483647 h 1737"/>
              <a:gd name="T26" fmla="*/ 2147483647 w 1427"/>
              <a:gd name="T27" fmla="*/ 2147483647 h 1737"/>
              <a:gd name="T28" fmla="*/ 2147483647 w 1427"/>
              <a:gd name="T29" fmla="*/ 2147483647 h 1737"/>
              <a:gd name="T30" fmla="*/ 2147483647 w 1427"/>
              <a:gd name="T31" fmla="*/ 0 h 173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427"/>
              <a:gd name="T49" fmla="*/ 0 h 1737"/>
              <a:gd name="T50" fmla="*/ 1427 w 1427"/>
              <a:gd name="T51" fmla="*/ 1737 h 173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427" h="1737">
                <a:moveTo>
                  <a:pt x="0" y="1736"/>
                </a:moveTo>
                <a:lnTo>
                  <a:pt x="132" y="1655"/>
                </a:lnTo>
                <a:lnTo>
                  <a:pt x="259" y="1568"/>
                </a:lnTo>
                <a:lnTo>
                  <a:pt x="382" y="1475"/>
                </a:lnTo>
                <a:lnTo>
                  <a:pt x="501" y="1377"/>
                </a:lnTo>
                <a:lnTo>
                  <a:pt x="614" y="1273"/>
                </a:lnTo>
                <a:lnTo>
                  <a:pt x="722" y="1164"/>
                </a:lnTo>
                <a:lnTo>
                  <a:pt x="825" y="1050"/>
                </a:lnTo>
                <a:lnTo>
                  <a:pt x="922" y="932"/>
                </a:lnTo>
                <a:lnTo>
                  <a:pt x="1013" y="810"/>
                </a:lnTo>
                <a:lnTo>
                  <a:pt x="1098" y="683"/>
                </a:lnTo>
                <a:lnTo>
                  <a:pt x="1177" y="553"/>
                </a:lnTo>
                <a:lnTo>
                  <a:pt x="1249" y="419"/>
                </a:lnTo>
                <a:lnTo>
                  <a:pt x="1315" y="282"/>
                </a:lnTo>
                <a:lnTo>
                  <a:pt x="1374" y="142"/>
                </a:lnTo>
                <a:lnTo>
                  <a:pt x="1426" y="0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97" name="Text Box 22"/>
          <p:cNvSpPr txBox="1">
            <a:spLocks noChangeArrowheads="1"/>
          </p:cNvSpPr>
          <p:nvPr/>
        </p:nvSpPr>
        <p:spPr bwMode="auto">
          <a:xfrm>
            <a:off x="857250" y="2930525"/>
            <a:ext cx="309563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FreeSerif" charset="0"/>
              </a:rPr>
              <a:t>a</a:t>
            </a:r>
          </a:p>
        </p:txBody>
      </p:sp>
      <p:sp>
        <p:nvSpPr>
          <p:cNvPr id="152598" name="Text Box 23"/>
          <p:cNvSpPr txBox="1">
            <a:spLocks noChangeArrowheads="1"/>
          </p:cNvSpPr>
          <p:nvPr/>
        </p:nvSpPr>
        <p:spPr bwMode="auto">
          <a:xfrm>
            <a:off x="2627313" y="2916238"/>
            <a:ext cx="1603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FreeSerif" charset="0"/>
              </a:rPr>
              <a:t>c</a:t>
            </a:r>
          </a:p>
        </p:txBody>
      </p:sp>
      <p:sp>
        <p:nvSpPr>
          <p:cNvPr id="152602" name="Freeform 28"/>
          <p:cNvSpPr>
            <a:spLocks/>
          </p:cNvSpPr>
          <p:nvPr/>
        </p:nvSpPr>
        <p:spPr bwMode="auto">
          <a:xfrm>
            <a:off x="833438" y="3471863"/>
            <a:ext cx="592137" cy="560387"/>
          </a:xfrm>
          <a:custGeom>
            <a:avLst/>
            <a:gdLst>
              <a:gd name="T0" fmla="*/ 0 w 1814"/>
              <a:gd name="T1" fmla="*/ 0 h 1716"/>
              <a:gd name="T2" fmla="*/ 2147483647 w 1814"/>
              <a:gd name="T3" fmla="*/ 2147483647 h 1716"/>
              <a:gd name="T4" fmla="*/ 2147483647 w 1814"/>
              <a:gd name="T5" fmla="*/ 2147483647 h 1716"/>
              <a:gd name="T6" fmla="*/ 2147483647 w 1814"/>
              <a:gd name="T7" fmla="*/ 2147483647 h 1716"/>
              <a:gd name="T8" fmla="*/ 2147483647 w 1814"/>
              <a:gd name="T9" fmla="*/ 2147483647 h 1716"/>
              <a:gd name="T10" fmla="*/ 2147483647 w 1814"/>
              <a:gd name="T11" fmla="*/ 2147483647 h 1716"/>
              <a:gd name="T12" fmla="*/ 2147483647 w 1814"/>
              <a:gd name="T13" fmla="*/ 2147483647 h 1716"/>
              <a:gd name="T14" fmla="*/ 2147483647 w 1814"/>
              <a:gd name="T15" fmla="*/ 2147483647 h 1716"/>
              <a:gd name="T16" fmla="*/ 2147483647 w 1814"/>
              <a:gd name="T17" fmla="*/ 2147483647 h 1716"/>
              <a:gd name="T18" fmla="*/ 2147483647 w 1814"/>
              <a:gd name="T19" fmla="*/ 2147483647 h 1716"/>
              <a:gd name="T20" fmla="*/ 2147483647 w 1814"/>
              <a:gd name="T21" fmla="*/ 2147483647 h 1716"/>
              <a:gd name="T22" fmla="*/ 2147483647 w 1814"/>
              <a:gd name="T23" fmla="*/ 2147483647 h 1716"/>
              <a:gd name="T24" fmla="*/ 2147483647 w 1814"/>
              <a:gd name="T25" fmla="*/ 2147483647 h 1716"/>
              <a:gd name="T26" fmla="*/ 2147483647 w 1814"/>
              <a:gd name="T27" fmla="*/ 2147483647 h 1716"/>
              <a:gd name="T28" fmla="*/ 2147483647 w 1814"/>
              <a:gd name="T29" fmla="*/ 2147483647 h 1716"/>
              <a:gd name="T30" fmla="*/ 2147483647 w 1814"/>
              <a:gd name="T31" fmla="*/ 2147483647 h 171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14"/>
              <a:gd name="T49" fmla="*/ 0 h 1716"/>
              <a:gd name="T50" fmla="*/ 1814 w 1814"/>
              <a:gd name="T51" fmla="*/ 1716 h 171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14" h="1716">
                <a:moveTo>
                  <a:pt x="0" y="0"/>
                </a:moveTo>
                <a:lnTo>
                  <a:pt x="72" y="153"/>
                </a:lnTo>
                <a:lnTo>
                  <a:pt x="152" y="301"/>
                </a:lnTo>
                <a:lnTo>
                  <a:pt x="240" y="446"/>
                </a:lnTo>
                <a:lnTo>
                  <a:pt x="336" y="586"/>
                </a:lnTo>
                <a:lnTo>
                  <a:pt x="439" y="721"/>
                </a:lnTo>
                <a:lnTo>
                  <a:pt x="550" y="850"/>
                </a:lnTo>
                <a:lnTo>
                  <a:pt x="667" y="974"/>
                </a:lnTo>
                <a:lnTo>
                  <a:pt x="792" y="1091"/>
                </a:lnTo>
                <a:lnTo>
                  <a:pt x="922" y="1202"/>
                </a:lnTo>
                <a:lnTo>
                  <a:pt x="1058" y="1306"/>
                </a:lnTo>
                <a:lnTo>
                  <a:pt x="1200" y="1403"/>
                </a:lnTo>
                <a:lnTo>
                  <a:pt x="1346" y="1492"/>
                </a:lnTo>
                <a:lnTo>
                  <a:pt x="1498" y="1574"/>
                </a:lnTo>
                <a:lnTo>
                  <a:pt x="1653" y="1648"/>
                </a:lnTo>
                <a:lnTo>
                  <a:pt x="1813" y="1715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604" name="Text Box 30"/>
          <p:cNvSpPr txBox="1">
            <a:spLocks noChangeArrowheads="1"/>
          </p:cNvSpPr>
          <p:nvPr/>
        </p:nvSpPr>
        <p:spPr bwMode="auto">
          <a:xfrm>
            <a:off x="1770063" y="2060575"/>
            <a:ext cx="260350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FreeSerif" charset="0"/>
              </a:rPr>
              <a:t>b</a:t>
            </a:r>
          </a:p>
        </p:txBody>
      </p:sp>
      <p:sp>
        <p:nvSpPr>
          <p:cNvPr id="152605" name="Freeform 31"/>
          <p:cNvSpPr>
            <a:spLocks/>
          </p:cNvSpPr>
          <p:nvPr/>
        </p:nvSpPr>
        <p:spPr bwMode="auto">
          <a:xfrm>
            <a:off x="2266950" y="4540250"/>
            <a:ext cx="538163" cy="554038"/>
          </a:xfrm>
          <a:custGeom>
            <a:avLst/>
            <a:gdLst>
              <a:gd name="T0" fmla="*/ 2147483647 w 1649"/>
              <a:gd name="T1" fmla="*/ 2147483647 h 1692"/>
              <a:gd name="T2" fmla="*/ 2147483647 w 1649"/>
              <a:gd name="T3" fmla="*/ 2147483647 h 1692"/>
              <a:gd name="T4" fmla="*/ 2147483647 w 1649"/>
              <a:gd name="T5" fmla="*/ 2147483647 h 1692"/>
              <a:gd name="T6" fmla="*/ 2147483647 w 1649"/>
              <a:gd name="T7" fmla="*/ 2147483647 h 1692"/>
              <a:gd name="T8" fmla="*/ 2147483647 w 1649"/>
              <a:gd name="T9" fmla="*/ 2147483647 h 1692"/>
              <a:gd name="T10" fmla="*/ 2147483647 w 1649"/>
              <a:gd name="T11" fmla="*/ 2147483647 h 1692"/>
              <a:gd name="T12" fmla="*/ 2147483647 w 1649"/>
              <a:gd name="T13" fmla="*/ 2147483647 h 1692"/>
              <a:gd name="T14" fmla="*/ 2147483647 w 1649"/>
              <a:gd name="T15" fmla="*/ 2147483647 h 1692"/>
              <a:gd name="T16" fmla="*/ 2147483647 w 1649"/>
              <a:gd name="T17" fmla="*/ 2147483647 h 1692"/>
              <a:gd name="T18" fmla="*/ 2147483647 w 1649"/>
              <a:gd name="T19" fmla="*/ 2147483647 h 1692"/>
              <a:gd name="T20" fmla="*/ 2147483647 w 1649"/>
              <a:gd name="T21" fmla="*/ 2147483647 h 1692"/>
              <a:gd name="T22" fmla="*/ 2147483647 w 1649"/>
              <a:gd name="T23" fmla="*/ 2147483647 h 1692"/>
              <a:gd name="T24" fmla="*/ 2147483647 w 1649"/>
              <a:gd name="T25" fmla="*/ 2147483647 h 1692"/>
              <a:gd name="T26" fmla="*/ 2147483647 w 1649"/>
              <a:gd name="T27" fmla="*/ 2147483647 h 1692"/>
              <a:gd name="T28" fmla="*/ 2147483647 w 1649"/>
              <a:gd name="T29" fmla="*/ 2147483647 h 1692"/>
              <a:gd name="T30" fmla="*/ 0 w 1649"/>
              <a:gd name="T31" fmla="*/ 0 h 169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49"/>
              <a:gd name="T49" fmla="*/ 0 h 1692"/>
              <a:gd name="T50" fmla="*/ 1649 w 1649"/>
              <a:gd name="T51" fmla="*/ 1692 h 169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49" h="1692">
                <a:moveTo>
                  <a:pt x="1648" y="1691"/>
                </a:moveTo>
                <a:lnTo>
                  <a:pt x="1583" y="1545"/>
                </a:lnTo>
                <a:lnTo>
                  <a:pt x="1511" y="1403"/>
                </a:lnTo>
                <a:lnTo>
                  <a:pt x="1432" y="1264"/>
                </a:lnTo>
                <a:lnTo>
                  <a:pt x="1345" y="1130"/>
                </a:lnTo>
                <a:lnTo>
                  <a:pt x="1251" y="999"/>
                </a:lnTo>
                <a:lnTo>
                  <a:pt x="1151" y="874"/>
                </a:lnTo>
                <a:lnTo>
                  <a:pt x="1045" y="753"/>
                </a:lnTo>
                <a:lnTo>
                  <a:pt x="932" y="638"/>
                </a:lnTo>
                <a:lnTo>
                  <a:pt x="814" y="528"/>
                </a:lnTo>
                <a:lnTo>
                  <a:pt x="690" y="424"/>
                </a:lnTo>
                <a:lnTo>
                  <a:pt x="561" y="326"/>
                </a:lnTo>
                <a:lnTo>
                  <a:pt x="428" y="235"/>
                </a:lnTo>
                <a:lnTo>
                  <a:pt x="289" y="150"/>
                </a:lnTo>
                <a:lnTo>
                  <a:pt x="147" y="72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606" name="Freeform 32"/>
          <p:cNvSpPr>
            <a:spLocks/>
          </p:cNvSpPr>
          <p:nvPr/>
        </p:nvSpPr>
        <p:spPr bwMode="auto">
          <a:xfrm>
            <a:off x="808038" y="4540250"/>
            <a:ext cx="542925" cy="561975"/>
          </a:xfrm>
          <a:custGeom>
            <a:avLst/>
            <a:gdLst>
              <a:gd name="T0" fmla="*/ 2147483647 w 1661"/>
              <a:gd name="T1" fmla="*/ 0 h 1719"/>
              <a:gd name="T2" fmla="*/ 2147483647 w 1661"/>
              <a:gd name="T3" fmla="*/ 2147483647 h 1719"/>
              <a:gd name="T4" fmla="*/ 2147483647 w 1661"/>
              <a:gd name="T5" fmla="*/ 2147483647 h 1719"/>
              <a:gd name="T6" fmla="*/ 2147483647 w 1661"/>
              <a:gd name="T7" fmla="*/ 2147483647 h 1719"/>
              <a:gd name="T8" fmla="*/ 2147483647 w 1661"/>
              <a:gd name="T9" fmla="*/ 2147483647 h 1719"/>
              <a:gd name="T10" fmla="*/ 2147483647 w 1661"/>
              <a:gd name="T11" fmla="*/ 2147483647 h 1719"/>
              <a:gd name="T12" fmla="*/ 2147483647 w 1661"/>
              <a:gd name="T13" fmla="*/ 2147483647 h 1719"/>
              <a:gd name="T14" fmla="*/ 2147483647 w 1661"/>
              <a:gd name="T15" fmla="*/ 2147483647 h 1719"/>
              <a:gd name="T16" fmla="*/ 2147483647 w 1661"/>
              <a:gd name="T17" fmla="*/ 2147483647 h 1719"/>
              <a:gd name="T18" fmla="*/ 2147483647 w 1661"/>
              <a:gd name="T19" fmla="*/ 2147483647 h 1719"/>
              <a:gd name="T20" fmla="*/ 2147483647 w 1661"/>
              <a:gd name="T21" fmla="*/ 2147483647 h 1719"/>
              <a:gd name="T22" fmla="*/ 2147483647 w 1661"/>
              <a:gd name="T23" fmla="*/ 2147483647 h 1719"/>
              <a:gd name="T24" fmla="*/ 2147483647 w 1661"/>
              <a:gd name="T25" fmla="*/ 2147483647 h 1719"/>
              <a:gd name="T26" fmla="*/ 2147483647 w 1661"/>
              <a:gd name="T27" fmla="*/ 2147483647 h 1719"/>
              <a:gd name="T28" fmla="*/ 2147483647 w 1661"/>
              <a:gd name="T29" fmla="*/ 2147483647 h 1719"/>
              <a:gd name="T30" fmla="*/ 0 w 1661"/>
              <a:gd name="T31" fmla="*/ 2147483647 h 171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61"/>
              <a:gd name="T49" fmla="*/ 0 h 1719"/>
              <a:gd name="T50" fmla="*/ 1661 w 1661"/>
              <a:gd name="T51" fmla="*/ 1719 h 171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61" h="1719">
                <a:moveTo>
                  <a:pt x="1660" y="0"/>
                </a:moveTo>
                <a:lnTo>
                  <a:pt x="1512" y="72"/>
                </a:lnTo>
                <a:lnTo>
                  <a:pt x="1367" y="152"/>
                </a:lnTo>
                <a:lnTo>
                  <a:pt x="1227" y="238"/>
                </a:lnTo>
                <a:lnTo>
                  <a:pt x="1092" y="331"/>
                </a:lnTo>
                <a:lnTo>
                  <a:pt x="962" y="430"/>
                </a:lnTo>
                <a:lnTo>
                  <a:pt x="837" y="536"/>
                </a:lnTo>
                <a:lnTo>
                  <a:pt x="717" y="648"/>
                </a:lnTo>
                <a:lnTo>
                  <a:pt x="604" y="765"/>
                </a:lnTo>
                <a:lnTo>
                  <a:pt x="497" y="888"/>
                </a:lnTo>
                <a:lnTo>
                  <a:pt x="396" y="1015"/>
                </a:lnTo>
                <a:lnTo>
                  <a:pt x="303" y="1148"/>
                </a:lnTo>
                <a:lnTo>
                  <a:pt x="216" y="1285"/>
                </a:lnTo>
                <a:lnTo>
                  <a:pt x="137" y="1426"/>
                </a:lnTo>
                <a:lnTo>
                  <a:pt x="65" y="1570"/>
                </a:lnTo>
                <a:lnTo>
                  <a:pt x="0" y="1718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607" name="Freeform 33"/>
          <p:cNvSpPr>
            <a:spLocks/>
          </p:cNvSpPr>
          <p:nvPr/>
        </p:nvSpPr>
        <p:spPr bwMode="auto">
          <a:xfrm>
            <a:off x="2363788" y="5803900"/>
            <a:ext cx="466725" cy="566738"/>
          </a:xfrm>
          <a:custGeom>
            <a:avLst/>
            <a:gdLst>
              <a:gd name="T0" fmla="*/ 0 w 1427"/>
              <a:gd name="T1" fmla="*/ 2147483647 h 1737"/>
              <a:gd name="T2" fmla="*/ 2147483647 w 1427"/>
              <a:gd name="T3" fmla="*/ 2147483647 h 1737"/>
              <a:gd name="T4" fmla="*/ 2147483647 w 1427"/>
              <a:gd name="T5" fmla="*/ 2147483647 h 1737"/>
              <a:gd name="T6" fmla="*/ 2147483647 w 1427"/>
              <a:gd name="T7" fmla="*/ 2147483647 h 1737"/>
              <a:gd name="T8" fmla="*/ 2147483647 w 1427"/>
              <a:gd name="T9" fmla="*/ 2147483647 h 1737"/>
              <a:gd name="T10" fmla="*/ 2147483647 w 1427"/>
              <a:gd name="T11" fmla="*/ 2147483647 h 1737"/>
              <a:gd name="T12" fmla="*/ 2147483647 w 1427"/>
              <a:gd name="T13" fmla="*/ 2147483647 h 1737"/>
              <a:gd name="T14" fmla="*/ 2147483647 w 1427"/>
              <a:gd name="T15" fmla="*/ 2147483647 h 1737"/>
              <a:gd name="T16" fmla="*/ 2147483647 w 1427"/>
              <a:gd name="T17" fmla="*/ 2147483647 h 1737"/>
              <a:gd name="T18" fmla="*/ 2147483647 w 1427"/>
              <a:gd name="T19" fmla="*/ 2147483647 h 1737"/>
              <a:gd name="T20" fmla="*/ 2147483647 w 1427"/>
              <a:gd name="T21" fmla="*/ 2147483647 h 1737"/>
              <a:gd name="T22" fmla="*/ 2147483647 w 1427"/>
              <a:gd name="T23" fmla="*/ 2147483647 h 1737"/>
              <a:gd name="T24" fmla="*/ 2147483647 w 1427"/>
              <a:gd name="T25" fmla="*/ 2147483647 h 1737"/>
              <a:gd name="T26" fmla="*/ 2147483647 w 1427"/>
              <a:gd name="T27" fmla="*/ 2147483647 h 1737"/>
              <a:gd name="T28" fmla="*/ 2147483647 w 1427"/>
              <a:gd name="T29" fmla="*/ 2147483647 h 1737"/>
              <a:gd name="T30" fmla="*/ 2147483647 w 1427"/>
              <a:gd name="T31" fmla="*/ 0 h 173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427"/>
              <a:gd name="T49" fmla="*/ 0 h 1737"/>
              <a:gd name="T50" fmla="*/ 1427 w 1427"/>
              <a:gd name="T51" fmla="*/ 1737 h 173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427" h="1737">
                <a:moveTo>
                  <a:pt x="0" y="1736"/>
                </a:moveTo>
                <a:lnTo>
                  <a:pt x="132" y="1655"/>
                </a:lnTo>
                <a:lnTo>
                  <a:pt x="259" y="1568"/>
                </a:lnTo>
                <a:lnTo>
                  <a:pt x="382" y="1475"/>
                </a:lnTo>
                <a:lnTo>
                  <a:pt x="501" y="1377"/>
                </a:lnTo>
                <a:lnTo>
                  <a:pt x="614" y="1273"/>
                </a:lnTo>
                <a:lnTo>
                  <a:pt x="722" y="1164"/>
                </a:lnTo>
                <a:lnTo>
                  <a:pt x="825" y="1050"/>
                </a:lnTo>
                <a:lnTo>
                  <a:pt x="922" y="932"/>
                </a:lnTo>
                <a:lnTo>
                  <a:pt x="1013" y="810"/>
                </a:lnTo>
                <a:lnTo>
                  <a:pt x="1098" y="683"/>
                </a:lnTo>
                <a:lnTo>
                  <a:pt x="1177" y="553"/>
                </a:lnTo>
                <a:lnTo>
                  <a:pt x="1249" y="419"/>
                </a:lnTo>
                <a:lnTo>
                  <a:pt x="1315" y="282"/>
                </a:lnTo>
                <a:lnTo>
                  <a:pt x="1374" y="142"/>
                </a:lnTo>
                <a:lnTo>
                  <a:pt x="1426" y="0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608" name="Text Box 34"/>
          <p:cNvSpPr txBox="1">
            <a:spLocks noChangeArrowheads="1"/>
          </p:cNvSpPr>
          <p:nvPr/>
        </p:nvSpPr>
        <p:spPr bwMode="auto">
          <a:xfrm>
            <a:off x="842963" y="5345113"/>
            <a:ext cx="3095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FreeSerif" charset="0"/>
              </a:rPr>
              <a:t>a</a:t>
            </a:r>
          </a:p>
        </p:txBody>
      </p:sp>
      <p:sp>
        <p:nvSpPr>
          <p:cNvPr id="152609" name="Text Box 35"/>
          <p:cNvSpPr txBox="1">
            <a:spLocks noChangeArrowheads="1"/>
          </p:cNvSpPr>
          <p:nvPr/>
        </p:nvSpPr>
        <p:spPr bwMode="auto">
          <a:xfrm>
            <a:off x="2611438" y="5349875"/>
            <a:ext cx="1809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 dirty="0">
                <a:latin typeface="FreeSerif" charset="0"/>
              </a:rPr>
              <a:t>b</a:t>
            </a:r>
          </a:p>
        </p:txBody>
      </p:sp>
      <p:sp>
        <p:nvSpPr>
          <p:cNvPr id="152610" name="Text Box 36"/>
          <p:cNvSpPr txBox="1">
            <a:spLocks noChangeArrowheads="1"/>
          </p:cNvSpPr>
          <p:nvPr/>
        </p:nvSpPr>
        <p:spPr bwMode="auto">
          <a:xfrm>
            <a:off x="1738313" y="6173788"/>
            <a:ext cx="155575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FreeSerif" charset="0"/>
              </a:rPr>
              <a:t>d</a:t>
            </a:r>
          </a:p>
        </p:txBody>
      </p:sp>
      <p:sp>
        <p:nvSpPr>
          <p:cNvPr id="152613" name="Freeform 39"/>
          <p:cNvSpPr>
            <a:spLocks/>
          </p:cNvSpPr>
          <p:nvPr/>
        </p:nvSpPr>
        <p:spPr bwMode="auto">
          <a:xfrm>
            <a:off x="1458913" y="6419850"/>
            <a:ext cx="863600" cy="103188"/>
          </a:xfrm>
          <a:custGeom>
            <a:avLst/>
            <a:gdLst>
              <a:gd name="T0" fmla="*/ 0 w 2646"/>
              <a:gd name="T1" fmla="*/ 2147483647 h 312"/>
              <a:gd name="T2" fmla="*/ 2147483647 w 2646"/>
              <a:gd name="T3" fmla="*/ 2147483647 h 312"/>
              <a:gd name="T4" fmla="*/ 2147483647 w 2646"/>
              <a:gd name="T5" fmla="*/ 2147483647 h 312"/>
              <a:gd name="T6" fmla="*/ 2147483647 w 2646"/>
              <a:gd name="T7" fmla="*/ 2147483647 h 312"/>
              <a:gd name="T8" fmla="*/ 2147483647 w 2646"/>
              <a:gd name="T9" fmla="*/ 2147483647 h 312"/>
              <a:gd name="T10" fmla="*/ 2147483647 w 2646"/>
              <a:gd name="T11" fmla="*/ 2147483647 h 312"/>
              <a:gd name="T12" fmla="*/ 2147483647 w 2646"/>
              <a:gd name="T13" fmla="*/ 2147483647 h 312"/>
              <a:gd name="T14" fmla="*/ 2147483647 w 2646"/>
              <a:gd name="T15" fmla="*/ 2147483647 h 312"/>
              <a:gd name="T16" fmla="*/ 2147483647 w 2646"/>
              <a:gd name="T17" fmla="*/ 2147483647 h 312"/>
              <a:gd name="T18" fmla="*/ 2147483647 w 2646"/>
              <a:gd name="T19" fmla="*/ 2147483647 h 312"/>
              <a:gd name="T20" fmla="*/ 2147483647 w 2646"/>
              <a:gd name="T21" fmla="*/ 2147483647 h 312"/>
              <a:gd name="T22" fmla="*/ 2147483647 w 2646"/>
              <a:gd name="T23" fmla="*/ 2147483647 h 312"/>
              <a:gd name="T24" fmla="*/ 2147483647 w 2646"/>
              <a:gd name="T25" fmla="*/ 2147483647 h 312"/>
              <a:gd name="T26" fmla="*/ 2147483647 w 2646"/>
              <a:gd name="T27" fmla="*/ 2147483647 h 312"/>
              <a:gd name="T28" fmla="*/ 2147483647 w 2646"/>
              <a:gd name="T29" fmla="*/ 2147483647 h 312"/>
              <a:gd name="T30" fmla="*/ 2147483647 w 2646"/>
              <a:gd name="T31" fmla="*/ 0 h 31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46"/>
              <a:gd name="T49" fmla="*/ 0 h 312"/>
              <a:gd name="T50" fmla="*/ 2646 w 2646"/>
              <a:gd name="T51" fmla="*/ 312 h 31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46" h="312">
                <a:moveTo>
                  <a:pt x="0" y="81"/>
                </a:moveTo>
                <a:lnTo>
                  <a:pt x="170" y="142"/>
                </a:lnTo>
                <a:lnTo>
                  <a:pt x="343" y="194"/>
                </a:lnTo>
                <a:lnTo>
                  <a:pt x="520" y="237"/>
                </a:lnTo>
                <a:lnTo>
                  <a:pt x="698" y="270"/>
                </a:lnTo>
                <a:lnTo>
                  <a:pt x="878" y="293"/>
                </a:lnTo>
                <a:lnTo>
                  <a:pt x="1059" y="307"/>
                </a:lnTo>
                <a:lnTo>
                  <a:pt x="1240" y="311"/>
                </a:lnTo>
                <a:lnTo>
                  <a:pt x="1422" y="305"/>
                </a:lnTo>
                <a:lnTo>
                  <a:pt x="1603" y="290"/>
                </a:lnTo>
                <a:lnTo>
                  <a:pt x="1782" y="265"/>
                </a:lnTo>
                <a:lnTo>
                  <a:pt x="1960" y="231"/>
                </a:lnTo>
                <a:lnTo>
                  <a:pt x="2136" y="187"/>
                </a:lnTo>
                <a:lnTo>
                  <a:pt x="2309" y="134"/>
                </a:lnTo>
                <a:lnTo>
                  <a:pt x="2479" y="71"/>
                </a:lnTo>
                <a:lnTo>
                  <a:pt x="2645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614" name="Freeform 40"/>
          <p:cNvSpPr>
            <a:spLocks/>
          </p:cNvSpPr>
          <p:nvPr/>
        </p:nvSpPr>
        <p:spPr bwMode="auto">
          <a:xfrm>
            <a:off x="839788" y="5929313"/>
            <a:ext cx="573087" cy="517525"/>
          </a:xfrm>
          <a:custGeom>
            <a:avLst/>
            <a:gdLst>
              <a:gd name="T0" fmla="*/ 0 w 1754"/>
              <a:gd name="T1" fmla="*/ 0 h 1586"/>
              <a:gd name="T2" fmla="*/ 2147483647 w 1754"/>
              <a:gd name="T3" fmla="*/ 2147483647 h 1586"/>
              <a:gd name="T4" fmla="*/ 2147483647 w 1754"/>
              <a:gd name="T5" fmla="*/ 2147483647 h 1586"/>
              <a:gd name="T6" fmla="*/ 2147483647 w 1754"/>
              <a:gd name="T7" fmla="*/ 2147483647 h 1586"/>
              <a:gd name="T8" fmla="*/ 2147483647 w 1754"/>
              <a:gd name="T9" fmla="*/ 2147483647 h 1586"/>
              <a:gd name="T10" fmla="*/ 2147483647 w 1754"/>
              <a:gd name="T11" fmla="*/ 2147483647 h 1586"/>
              <a:gd name="T12" fmla="*/ 2147483647 w 1754"/>
              <a:gd name="T13" fmla="*/ 2147483647 h 1586"/>
              <a:gd name="T14" fmla="*/ 2147483647 w 1754"/>
              <a:gd name="T15" fmla="*/ 2147483647 h 1586"/>
              <a:gd name="T16" fmla="*/ 2147483647 w 1754"/>
              <a:gd name="T17" fmla="*/ 2147483647 h 1586"/>
              <a:gd name="T18" fmla="*/ 2147483647 w 1754"/>
              <a:gd name="T19" fmla="*/ 2147483647 h 1586"/>
              <a:gd name="T20" fmla="*/ 2147483647 w 1754"/>
              <a:gd name="T21" fmla="*/ 2147483647 h 1586"/>
              <a:gd name="T22" fmla="*/ 2147483647 w 1754"/>
              <a:gd name="T23" fmla="*/ 2147483647 h 1586"/>
              <a:gd name="T24" fmla="*/ 2147483647 w 1754"/>
              <a:gd name="T25" fmla="*/ 2147483647 h 1586"/>
              <a:gd name="T26" fmla="*/ 2147483647 w 1754"/>
              <a:gd name="T27" fmla="*/ 2147483647 h 1586"/>
              <a:gd name="T28" fmla="*/ 2147483647 w 1754"/>
              <a:gd name="T29" fmla="*/ 2147483647 h 1586"/>
              <a:gd name="T30" fmla="*/ 2147483647 w 1754"/>
              <a:gd name="T31" fmla="*/ 2147483647 h 158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754"/>
              <a:gd name="T49" fmla="*/ 0 h 1586"/>
              <a:gd name="T50" fmla="*/ 1754 w 1754"/>
              <a:gd name="T51" fmla="*/ 1586 h 158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754" h="1586">
                <a:moveTo>
                  <a:pt x="0" y="0"/>
                </a:moveTo>
                <a:lnTo>
                  <a:pt x="75" y="141"/>
                </a:lnTo>
                <a:lnTo>
                  <a:pt x="156" y="278"/>
                </a:lnTo>
                <a:lnTo>
                  <a:pt x="244" y="412"/>
                </a:lnTo>
                <a:lnTo>
                  <a:pt x="339" y="540"/>
                </a:lnTo>
                <a:lnTo>
                  <a:pt x="441" y="665"/>
                </a:lnTo>
                <a:lnTo>
                  <a:pt x="549" y="784"/>
                </a:lnTo>
                <a:lnTo>
                  <a:pt x="663" y="897"/>
                </a:lnTo>
                <a:lnTo>
                  <a:pt x="782" y="1006"/>
                </a:lnTo>
                <a:lnTo>
                  <a:pt x="907" y="1108"/>
                </a:lnTo>
                <a:lnTo>
                  <a:pt x="1037" y="1204"/>
                </a:lnTo>
                <a:lnTo>
                  <a:pt x="1172" y="1294"/>
                </a:lnTo>
                <a:lnTo>
                  <a:pt x="1312" y="1377"/>
                </a:lnTo>
                <a:lnTo>
                  <a:pt x="1455" y="1453"/>
                </a:lnTo>
                <a:lnTo>
                  <a:pt x="1602" y="1522"/>
                </a:lnTo>
                <a:lnTo>
                  <a:pt x="1753" y="1585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615" name="Freeform 41"/>
          <p:cNvSpPr>
            <a:spLocks/>
          </p:cNvSpPr>
          <p:nvPr/>
        </p:nvSpPr>
        <p:spPr bwMode="auto">
          <a:xfrm>
            <a:off x="736600" y="5153025"/>
            <a:ext cx="73025" cy="754063"/>
          </a:xfrm>
          <a:custGeom>
            <a:avLst/>
            <a:gdLst>
              <a:gd name="T0" fmla="*/ 2147483647 w 226"/>
              <a:gd name="T1" fmla="*/ 0 h 2308"/>
              <a:gd name="T2" fmla="*/ 2147483647 w 226"/>
              <a:gd name="T3" fmla="*/ 2147483647 h 2308"/>
              <a:gd name="T4" fmla="*/ 2147483647 w 226"/>
              <a:gd name="T5" fmla="*/ 2147483647 h 2308"/>
              <a:gd name="T6" fmla="*/ 2147483647 w 226"/>
              <a:gd name="T7" fmla="*/ 2147483647 h 2308"/>
              <a:gd name="T8" fmla="*/ 2147483647 w 226"/>
              <a:gd name="T9" fmla="*/ 2147483647 h 2308"/>
              <a:gd name="T10" fmla="*/ 2147483647 w 226"/>
              <a:gd name="T11" fmla="*/ 2147483647 h 2308"/>
              <a:gd name="T12" fmla="*/ 2147483647 w 226"/>
              <a:gd name="T13" fmla="*/ 2147483647 h 2308"/>
              <a:gd name="T14" fmla="*/ 0 w 226"/>
              <a:gd name="T15" fmla="*/ 2147483647 h 2308"/>
              <a:gd name="T16" fmla="*/ 0 w 226"/>
              <a:gd name="T17" fmla="*/ 2147483647 h 2308"/>
              <a:gd name="T18" fmla="*/ 2147483647 w 226"/>
              <a:gd name="T19" fmla="*/ 2147483647 h 2308"/>
              <a:gd name="T20" fmla="*/ 2147483647 w 226"/>
              <a:gd name="T21" fmla="*/ 2147483647 h 2308"/>
              <a:gd name="T22" fmla="*/ 2147483647 w 226"/>
              <a:gd name="T23" fmla="*/ 2147483647 h 2308"/>
              <a:gd name="T24" fmla="*/ 2147483647 w 226"/>
              <a:gd name="T25" fmla="*/ 2147483647 h 2308"/>
              <a:gd name="T26" fmla="*/ 2147483647 w 226"/>
              <a:gd name="T27" fmla="*/ 2147483647 h 2308"/>
              <a:gd name="T28" fmla="*/ 2147483647 w 226"/>
              <a:gd name="T29" fmla="*/ 2147483647 h 2308"/>
              <a:gd name="T30" fmla="*/ 2147483647 w 226"/>
              <a:gd name="T31" fmla="*/ 2147483647 h 230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26"/>
              <a:gd name="T49" fmla="*/ 0 h 2308"/>
              <a:gd name="T50" fmla="*/ 226 w 226"/>
              <a:gd name="T51" fmla="*/ 2308 h 230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26" h="2308">
                <a:moveTo>
                  <a:pt x="225" y="0"/>
                </a:moveTo>
                <a:lnTo>
                  <a:pt x="170" y="148"/>
                </a:lnTo>
                <a:lnTo>
                  <a:pt x="122" y="299"/>
                </a:lnTo>
                <a:lnTo>
                  <a:pt x="82" y="451"/>
                </a:lnTo>
                <a:lnTo>
                  <a:pt x="49" y="605"/>
                </a:lnTo>
                <a:lnTo>
                  <a:pt x="25" y="761"/>
                </a:lnTo>
                <a:lnTo>
                  <a:pt x="9" y="917"/>
                </a:lnTo>
                <a:lnTo>
                  <a:pt x="0" y="1075"/>
                </a:lnTo>
                <a:lnTo>
                  <a:pt x="0" y="1232"/>
                </a:lnTo>
                <a:lnTo>
                  <a:pt x="8" y="1389"/>
                </a:lnTo>
                <a:lnTo>
                  <a:pt x="23" y="1546"/>
                </a:lnTo>
                <a:lnTo>
                  <a:pt x="47" y="1701"/>
                </a:lnTo>
                <a:lnTo>
                  <a:pt x="79" y="1856"/>
                </a:lnTo>
                <a:lnTo>
                  <a:pt x="118" y="2008"/>
                </a:lnTo>
                <a:lnTo>
                  <a:pt x="166" y="2159"/>
                </a:lnTo>
                <a:lnTo>
                  <a:pt x="221" y="2307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616" name="Text Box 42"/>
          <p:cNvSpPr txBox="1">
            <a:spLocks noChangeArrowheads="1"/>
          </p:cNvSpPr>
          <p:nvPr/>
        </p:nvSpPr>
        <p:spPr bwMode="auto">
          <a:xfrm>
            <a:off x="1673225" y="4446588"/>
            <a:ext cx="2603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FreeSerif" charset="0"/>
              </a:rPr>
              <a:t>c</a:t>
            </a:r>
          </a:p>
        </p:txBody>
      </p:sp>
      <p:sp>
        <p:nvSpPr>
          <p:cNvPr id="152617" name="Text Box 43"/>
          <p:cNvSpPr txBox="1">
            <a:spLocks noChangeArrowheads="1"/>
          </p:cNvSpPr>
          <p:nvPr/>
        </p:nvSpPr>
        <p:spPr bwMode="auto">
          <a:xfrm>
            <a:off x="1743075" y="2887663"/>
            <a:ext cx="204788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 dirty="0">
                <a:solidFill>
                  <a:srgbClr val="FF0000"/>
                </a:solidFill>
                <a:latin typeface="FreeSerif" charset="0"/>
              </a:rPr>
              <a:t>P</a:t>
            </a:r>
          </a:p>
        </p:txBody>
      </p:sp>
      <p:sp>
        <p:nvSpPr>
          <p:cNvPr id="152618" name="Text Box 44"/>
          <p:cNvSpPr txBox="1">
            <a:spLocks noChangeArrowheads="1"/>
          </p:cNvSpPr>
          <p:nvPr/>
        </p:nvSpPr>
        <p:spPr bwMode="auto">
          <a:xfrm>
            <a:off x="1685925" y="5319713"/>
            <a:ext cx="268288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 dirty="0">
                <a:solidFill>
                  <a:srgbClr val="0000FF"/>
                </a:solidFill>
                <a:latin typeface="FreeSerif" charset="0"/>
              </a:rPr>
              <a:t>Q</a:t>
            </a:r>
          </a:p>
        </p:txBody>
      </p:sp>
      <p:sp>
        <p:nvSpPr>
          <p:cNvPr id="152619" name="Text Box 45"/>
          <p:cNvSpPr txBox="1">
            <a:spLocks noChangeArrowheads="1"/>
          </p:cNvSpPr>
          <p:nvPr/>
        </p:nvSpPr>
        <p:spPr bwMode="auto">
          <a:xfrm>
            <a:off x="6232525" y="4198938"/>
            <a:ext cx="309563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 dirty="0">
                <a:latin typeface="FreeSerif" charset="0"/>
              </a:rPr>
              <a:t>a</a:t>
            </a:r>
          </a:p>
        </p:txBody>
      </p:sp>
      <p:sp>
        <p:nvSpPr>
          <p:cNvPr id="152620" name="Text Box 46"/>
          <p:cNvSpPr txBox="1">
            <a:spLocks noChangeArrowheads="1"/>
          </p:cNvSpPr>
          <p:nvPr/>
        </p:nvSpPr>
        <p:spPr bwMode="auto">
          <a:xfrm>
            <a:off x="7351713" y="3186113"/>
            <a:ext cx="2603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FreeSerif" charset="0"/>
              </a:rPr>
              <a:t>b</a:t>
            </a:r>
          </a:p>
        </p:txBody>
      </p:sp>
      <p:sp>
        <p:nvSpPr>
          <p:cNvPr id="152621" name="Text Box 47"/>
          <p:cNvSpPr txBox="1">
            <a:spLocks noChangeArrowheads="1"/>
          </p:cNvSpPr>
          <p:nvPr/>
        </p:nvSpPr>
        <p:spPr bwMode="auto">
          <a:xfrm>
            <a:off x="8345488" y="4151313"/>
            <a:ext cx="1603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 dirty="0">
                <a:latin typeface="FreeSerif" charset="0"/>
              </a:rPr>
              <a:t>c</a:t>
            </a:r>
          </a:p>
        </p:txBody>
      </p:sp>
      <p:sp>
        <p:nvSpPr>
          <p:cNvPr id="152622" name="Text Box 48"/>
          <p:cNvSpPr txBox="1">
            <a:spLocks noChangeArrowheads="1"/>
          </p:cNvSpPr>
          <p:nvPr/>
        </p:nvSpPr>
        <p:spPr bwMode="auto">
          <a:xfrm>
            <a:off x="7264400" y="5145088"/>
            <a:ext cx="155575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FreeSerif" charset="0"/>
              </a:rPr>
              <a:t>d</a:t>
            </a:r>
          </a:p>
        </p:txBody>
      </p:sp>
      <p:sp>
        <p:nvSpPr>
          <p:cNvPr id="152623" name="Text Box 36"/>
          <p:cNvSpPr txBox="1">
            <a:spLocks noChangeArrowheads="1"/>
          </p:cNvSpPr>
          <p:nvPr/>
        </p:nvSpPr>
        <p:spPr bwMode="auto">
          <a:xfrm>
            <a:off x="1792288" y="3652838"/>
            <a:ext cx="1555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FreeSerif" charset="0"/>
              </a:rPr>
              <a:t>d</a:t>
            </a:r>
          </a:p>
        </p:txBody>
      </p:sp>
      <p:sp>
        <p:nvSpPr>
          <p:cNvPr id="48" name="Rectangle 2"/>
          <p:cNvSpPr txBox="1">
            <a:spLocks noChangeArrowheads="1"/>
          </p:cNvSpPr>
          <p:nvPr/>
        </p:nvSpPr>
        <p:spPr>
          <a:xfrm>
            <a:off x="76200" y="304800"/>
            <a:ext cx="8991600" cy="11461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>
              <a:lnSpc>
                <a:spcPct val="102000"/>
              </a:lnSpc>
              <a:buClr>
                <a:srgbClr val="000000"/>
              </a:buClr>
              <a:buSzPct val="45000"/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3500" dirty="0" smtClean="0">
                <a:solidFill>
                  <a:srgbClr val="0000FF"/>
                </a:solidFill>
                <a:latin typeface="+mn-lt"/>
              </a:rPr>
              <a:t>Blue</a:t>
            </a:r>
            <a:r>
              <a:rPr lang="en-GB" sz="3500" dirty="0" smtClean="0">
                <a:solidFill>
                  <a:srgbClr val="333333"/>
                </a:solidFill>
                <a:latin typeface="+mn-lt"/>
              </a:rPr>
              <a:t> and Black Edges in Breakpoint Graph Form…</a:t>
            </a:r>
            <a:endParaRPr lang="en-GB" sz="3500" dirty="0">
              <a:solidFill>
                <a:srgbClr val="333333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94878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525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525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525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525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525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525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81" grpId="0" animBg="1"/>
      <p:bldP spid="152582" grpId="0" animBg="1"/>
      <p:bldP spid="152583" grpId="0" animBg="1"/>
      <p:bldP spid="15258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91" name="Line 16"/>
          <p:cNvSpPr>
            <a:spLocks noChangeShapeType="1"/>
          </p:cNvSpPr>
          <p:nvPr/>
        </p:nvSpPr>
        <p:spPr bwMode="auto">
          <a:xfrm>
            <a:off x="6242050" y="4716463"/>
            <a:ext cx="1781175" cy="577850"/>
          </a:xfrm>
          <a:prstGeom prst="line">
            <a:avLst/>
          </a:prstGeom>
          <a:noFill/>
          <a:ln w="36000">
            <a:solidFill>
              <a:srgbClr val="0000FF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92" name="Line 17"/>
          <p:cNvSpPr>
            <a:spLocks noChangeShapeType="1"/>
          </p:cNvSpPr>
          <p:nvPr/>
        </p:nvSpPr>
        <p:spPr bwMode="auto">
          <a:xfrm flipH="1" flipV="1">
            <a:off x="6842125" y="3249613"/>
            <a:ext cx="12700" cy="2101850"/>
          </a:xfrm>
          <a:prstGeom prst="line">
            <a:avLst/>
          </a:prstGeom>
          <a:noFill/>
          <a:ln w="36000">
            <a:solidFill>
              <a:srgbClr val="0000FF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90" name="Line 15"/>
          <p:cNvSpPr>
            <a:spLocks noChangeShapeType="1"/>
          </p:cNvSpPr>
          <p:nvPr/>
        </p:nvSpPr>
        <p:spPr bwMode="auto">
          <a:xfrm>
            <a:off x="6248400" y="3886200"/>
            <a:ext cx="2257425" cy="781050"/>
          </a:xfrm>
          <a:prstGeom prst="line">
            <a:avLst/>
          </a:prstGeom>
          <a:noFill/>
          <a:ln w="36000">
            <a:solidFill>
              <a:srgbClr val="0000FF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85" name="Line 10"/>
          <p:cNvSpPr>
            <a:spLocks noChangeShapeType="1"/>
          </p:cNvSpPr>
          <p:nvPr/>
        </p:nvSpPr>
        <p:spPr bwMode="auto">
          <a:xfrm>
            <a:off x="7869238" y="3227388"/>
            <a:ext cx="606425" cy="636587"/>
          </a:xfrm>
          <a:prstGeom prst="line">
            <a:avLst/>
          </a:prstGeom>
          <a:noFill/>
          <a:ln w="36720">
            <a:solidFill>
              <a:srgbClr val="0000FF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86" name="Freeform 11"/>
          <p:cNvSpPr>
            <a:spLocks/>
          </p:cNvSpPr>
          <p:nvPr/>
        </p:nvSpPr>
        <p:spPr bwMode="auto">
          <a:xfrm>
            <a:off x="6911975" y="5276850"/>
            <a:ext cx="1155700" cy="192088"/>
          </a:xfrm>
          <a:custGeom>
            <a:avLst/>
            <a:gdLst>
              <a:gd name="T0" fmla="*/ 0 w 3540"/>
              <a:gd name="T1" fmla="*/ 2147483647 h 587"/>
              <a:gd name="T2" fmla="*/ 2147483647 w 3540"/>
              <a:gd name="T3" fmla="*/ 2147483647 h 587"/>
              <a:gd name="T4" fmla="*/ 2147483647 w 3540"/>
              <a:gd name="T5" fmla="*/ 2147483647 h 587"/>
              <a:gd name="T6" fmla="*/ 2147483647 w 3540"/>
              <a:gd name="T7" fmla="*/ 2147483647 h 587"/>
              <a:gd name="T8" fmla="*/ 2147483647 w 3540"/>
              <a:gd name="T9" fmla="*/ 2147483647 h 587"/>
              <a:gd name="T10" fmla="*/ 2147483647 w 3540"/>
              <a:gd name="T11" fmla="*/ 2147483647 h 587"/>
              <a:gd name="T12" fmla="*/ 2147483647 w 3540"/>
              <a:gd name="T13" fmla="*/ 2147483647 h 587"/>
              <a:gd name="T14" fmla="*/ 2147483647 w 3540"/>
              <a:gd name="T15" fmla="*/ 2147483647 h 587"/>
              <a:gd name="T16" fmla="*/ 2147483647 w 3540"/>
              <a:gd name="T17" fmla="*/ 2147483647 h 587"/>
              <a:gd name="T18" fmla="*/ 2147483647 w 3540"/>
              <a:gd name="T19" fmla="*/ 2147483647 h 587"/>
              <a:gd name="T20" fmla="*/ 2147483647 w 3540"/>
              <a:gd name="T21" fmla="*/ 2147483647 h 587"/>
              <a:gd name="T22" fmla="*/ 2147483647 w 3540"/>
              <a:gd name="T23" fmla="*/ 2147483647 h 587"/>
              <a:gd name="T24" fmla="*/ 2147483647 w 3540"/>
              <a:gd name="T25" fmla="*/ 2147483647 h 587"/>
              <a:gd name="T26" fmla="*/ 2147483647 w 3540"/>
              <a:gd name="T27" fmla="*/ 2147483647 h 587"/>
              <a:gd name="T28" fmla="*/ 2147483647 w 3540"/>
              <a:gd name="T29" fmla="*/ 2147483647 h 587"/>
              <a:gd name="T30" fmla="*/ 2147483647 w 3540"/>
              <a:gd name="T31" fmla="*/ 2147483647 h 587"/>
              <a:gd name="T32" fmla="*/ 2147483647 w 3540"/>
              <a:gd name="T33" fmla="*/ 2147483647 h 587"/>
              <a:gd name="T34" fmla="*/ 2147483647 w 3540"/>
              <a:gd name="T35" fmla="*/ 2147483647 h 587"/>
              <a:gd name="T36" fmla="*/ 2147483647 w 3540"/>
              <a:gd name="T37" fmla="*/ 2147483647 h 587"/>
              <a:gd name="T38" fmla="*/ 2147483647 w 3540"/>
              <a:gd name="T39" fmla="*/ 0 h 587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3540"/>
              <a:gd name="T61" fmla="*/ 0 h 587"/>
              <a:gd name="T62" fmla="*/ 3540 w 3540"/>
              <a:gd name="T63" fmla="*/ 587 h 587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3540" h="587">
                <a:moveTo>
                  <a:pt x="0" y="270"/>
                </a:moveTo>
                <a:lnTo>
                  <a:pt x="180" y="343"/>
                </a:lnTo>
                <a:lnTo>
                  <a:pt x="364" y="407"/>
                </a:lnTo>
                <a:lnTo>
                  <a:pt x="550" y="461"/>
                </a:lnTo>
                <a:lnTo>
                  <a:pt x="740" y="506"/>
                </a:lnTo>
                <a:lnTo>
                  <a:pt x="931" y="541"/>
                </a:lnTo>
                <a:lnTo>
                  <a:pt x="1124" y="566"/>
                </a:lnTo>
                <a:lnTo>
                  <a:pt x="1319" y="581"/>
                </a:lnTo>
                <a:lnTo>
                  <a:pt x="1513" y="586"/>
                </a:lnTo>
                <a:lnTo>
                  <a:pt x="1708" y="581"/>
                </a:lnTo>
                <a:lnTo>
                  <a:pt x="1902" y="566"/>
                </a:lnTo>
                <a:lnTo>
                  <a:pt x="2096" y="542"/>
                </a:lnTo>
                <a:lnTo>
                  <a:pt x="2287" y="507"/>
                </a:lnTo>
                <a:lnTo>
                  <a:pt x="2477" y="463"/>
                </a:lnTo>
                <a:lnTo>
                  <a:pt x="2664" y="409"/>
                </a:lnTo>
                <a:lnTo>
                  <a:pt x="2847" y="345"/>
                </a:lnTo>
                <a:lnTo>
                  <a:pt x="3027" y="273"/>
                </a:lnTo>
                <a:lnTo>
                  <a:pt x="3203" y="191"/>
                </a:lnTo>
                <a:lnTo>
                  <a:pt x="3374" y="100"/>
                </a:lnTo>
                <a:lnTo>
                  <a:pt x="3539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89" name="Freeform 14"/>
          <p:cNvSpPr>
            <a:spLocks/>
          </p:cNvSpPr>
          <p:nvPr/>
        </p:nvSpPr>
        <p:spPr bwMode="auto">
          <a:xfrm>
            <a:off x="8496300" y="3895725"/>
            <a:ext cx="73025" cy="766763"/>
          </a:xfrm>
          <a:custGeom>
            <a:avLst/>
            <a:gdLst>
              <a:gd name="T0" fmla="*/ 2147483647 w 226"/>
              <a:gd name="T1" fmla="*/ 2147483647 h 2344"/>
              <a:gd name="T2" fmla="*/ 2147483647 w 226"/>
              <a:gd name="T3" fmla="*/ 2147483647 h 2344"/>
              <a:gd name="T4" fmla="*/ 2147483647 w 226"/>
              <a:gd name="T5" fmla="*/ 2147483647 h 2344"/>
              <a:gd name="T6" fmla="*/ 2147483647 w 226"/>
              <a:gd name="T7" fmla="*/ 2147483647 h 2344"/>
              <a:gd name="T8" fmla="*/ 2147483647 w 226"/>
              <a:gd name="T9" fmla="*/ 2147483647 h 2344"/>
              <a:gd name="T10" fmla="*/ 2147483647 w 226"/>
              <a:gd name="T11" fmla="*/ 2147483647 h 2344"/>
              <a:gd name="T12" fmla="*/ 2147483647 w 226"/>
              <a:gd name="T13" fmla="*/ 2147483647 h 2344"/>
              <a:gd name="T14" fmla="*/ 2147483647 w 226"/>
              <a:gd name="T15" fmla="*/ 2147483647 h 2344"/>
              <a:gd name="T16" fmla="*/ 2147483647 w 226"/>
              <a:gd name="T17" fmla="*/ 2147483647 h 2344"/>
              <a:gd name="T18" fmla="*/ 2147483647 w 226"/>
              <a:gd name="T19" fmla="*/ 2147483647 h 2344"/>
              <a:gd name="T20" fmla="*/ 2147483647 w 226"/>
              <a:gd name="T21" fmla="*/ 2147483647 h 2344"/>
              <a:gd name="T22" fmla="*/ 2147483647 w 226"/>
              <a:gd name="T23" fmla="*/ 2147483647 h 2344"/>
              <a:gd name="T24" fmla="*/ 2147483647 w 226"/>
              <a:gd name="T25" fmla="*/ 2147483647 h 2344"/>
              <a:gd name="T26" fmla="*/ 2147483647 w 226"/>
              <a:gd name="T27" fmla="*/ 2147483647 h 2344"/>
              <a:gd name="T28" fmla="*/ 2147483647 w 226"/>
              <a:gd name="T29" fmla="*/ 2147483647 h 2344"/>
              <a:gd name="T30" fmla="*/ 0 w 226"/>
              <a:gd name="T31" fmla="*/ 0 h 2344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26"/>
              <a:gd name="T49" fmla="*/ 0 h 2344"/>
              <a:gd name="T50" fmla="*/ 226 w 226"/>
              <a:gd name="T51" fmla="*/ 2344 h 2344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26" h="2344">
                <a:moveTo>
                  <a:pt x="43" y="2343"/>
                </a:moveTo>
                <a:lnTo>
                  <a:pt x="90" y="2191"/>
                </a:lnTo>
                <a:lnTo>
                  <a:pt x="131" y="2036"/>
                </a:lnTo>
                <a:lnTo>
                  <a:pt x="164" y="1881"/>
                </a:lnTo>
                <a:lnTo>
                  <a:pt x="190" y="1723"/>
                </a:lnTo>
                <a:lnTo>
                  <a:pt x="209" y="1565"/>
                </a:lnTo>
                <a:lnTo>
                  <a:pt x="221" y="1407"/>
                </a:lnTo>
                <a:lnTo>
                  <a:pt x="225" y="1248"/>
                </a:lnTo>
                <a:lnTo>
                  <a:pt x="222" y="1089"/>
                </a:lnTo>
                <a:lnTo>
                  <a:pt x="212" y="930"/>
                </a:lnTo>
                <a:lnTo>
                  <a:pt x="195" y="772"/>
                </a:lnTo>
                <a:lnTo>
                  <a:pt x="170" y="614"/>
                </a:lnTo>
                <a:lnTo>
                  <a:pt x="138" y="458"/>
                </a:lnTo>
                <a:lnTo>
                  <a:pt x="99" y="304"/>
                </a:lnTo>
                <a:lnTo>
                  <a:pt x="53" y="151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88" name="Freeform 13"/>
          <p:cNvSpPr>
            <a:spLocks/>
          </p:cNvSpPr>
          <p:nvPr/>
        </p:nvSpPr>
        <p:spPr bwMode="auto">
          <a:xfrm>
            <a:off x="6886575" y="3127375"/>
            <a:ext cx="995363" cy="112713"/>
          </a:xfrm>
          <a:custGeom>
            <a:avLst/>
            <a:gdLst>
              <a:gd name="T0" fmla="*/ 2147483647 w 3045"/>
              <a:gd name="T1" fmla="*/ 2147483647 h 344"/>
              <a:gd name="T2" fmla="*/ 2147483647 w 3045"/>
              <a:gd name="T3" fmla="*/ 2147483647 h 344"/>
              <a:gd name="T4" fmla="*/ 2147483647 w 3045"/>
              <a:gd name="T5" fmla="*/ 2147483647 h 344"/>
              <a:gd name="T6" fmla="*/ 2147483647 w 3045"/>
              <a:gd name="T7" fmla="*/ 2147483647 h 344"/>
              <a:gd name="T8" fmla="*/ 2147483647 w 3045"/>
              <a:gd name="T9" fmla="*/ 2147483647 h 344"/>
              <a:gd name="T10" fmla="*/ 2147483647 w 3045"/>
              <a:gd name="T11" fmla="*/ 2147483647 h 344"/>
              <a:gd name="T12" fmla="*/ 2147483647 w 3045"/>
              <a:gd name="T13" fmla="*/ 2147483647 h 344"/>
              <a:gd name="T14" fmla="*/ 2147483647 w 3045"/>
              <a:gd name="T15" fmla="*/ 2147483647 h 344"/>
              <a:gd name="T16" fmla="*/ 2147483647 w 3045"/>
              <a:gd name="T17" fmla="*/ 0 h 344"/>
              <a:gd name="T18" fmla="*/ 2147483647 w 3045"/>
              <a:gd name="T19" fmla="*/ 2147483647 h 344"/>
              <a:gd name="T20" fmla="*/ 2147483647 w 3045"/>
              <a:gd name="T21" fmla="*/ 2147483647 h 344"/>
              <a:gd name="T22" fmla="*/ 2147483647 w 3045"/>
              <a:gd name="T23" fmla="*/ 2147483647 h 344"/>
              <a:gd name="T24" fmla="*/ 2147483647 w 3045"/>
              <a:gd name="T25" fmla="*/ 2147483647 h 344"/>
              <a:gd name="T26" fmla="*/ 2147483647 w 3045"/>
              <a:gd name="T27" fmla="*/ 2147483647 h 344"/>
              <a:gd name="T28" fmla="*/ 2147483647 w 3045"/>
              <a:gd name="T29" fmla="*/ 2147483647 h 344"/>
              <a:gd name="T30" fmla="*/ 2147483647 w 3045"/>
              <a:gd name="T31" fmla="*/ 2147483647 h 344"/>
              <a:gd name="T32" fmla="*/ 0 w 3045"/>
              <a:gd name="T33" fmla="*/ 2147483647 h 344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3045"/>
              <a:gd name="T52" fmla="*/ 0 h 344"/>
              <a:gd name="T53" fmla="*/ 3045 w 3045"/>
              <a:gd name="T54" fmla="*/ 344 h 344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3045" h="344">
                <a:moveTo>
                  <a:pt x="3044" y="295"/>
                </a:moveTo>
                <a:lnTo>
                  <a:pt x="2862" y="224"/>
                </a:lnTo>
                <a:lnTo>
                  <a:pt x="2677" y="163"/>
                </a:lnTo>
                <a:lnTo>
                  <a:pt x="2488" y="111"/>
                </a:lnTo>
                <a:lnTo>
                  <a:pt x="2297" y="69"/>
                </a:lnTo>
                <a:lnTo>
                  <a:pt x="2104" y="37"/>
                </a:lnTo>
                <a:lnTo>
                  <a:pt x="1909" y="15"/>
                </a:lnTo>
                <a:lnTo>
                  <a:pt x="1713" y="2"/>
                </a:lnTo>
                <a:lnTo>
                  <a:pt x="1517" y="0"/>
                </a:lnTo>
                <a:lnTo>
                  <a:pt x="1321" y="9"/>
                </a:lnTo>
                <a:lnTo>
                  <a:pt x="1126" y="27"/>
                </a:lnTo>
                <a:lnTo>
                  <a:pt x="932" y="55"/>
                </a:lnTo>
                <a:lnTo>
                  <a:pt x="740" y="93"/>
                </a:lnTo>
                <a:lnTo>
                  <a:pt x="550" y="141"/>
                </a:lnTo>
                <a:lnTo>
                  <a:pt x="363" y="199"/>
                </a:lnTo>
                <a:lnTo>
                  <a:pt x="179" y="266"/>
                </a:lnTo>
                <a:lnTo>
                  <a:pt x="0" y="343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87" name="Freeform 12"/>
          <p:cNvSpPr>
            <a:spLocks/>
          </p:cNvSpPr>
          <p:nvPr/>
        </p:nvSpPr>
        <p:spPr bwMode="auto">
          <a:xfrm>
            <a:off x="6157913" y="3911600"/>
            <a:ext cx="87312" cy="835025"/>
          </a:xfrm>
          <a:custGeom>
            <a:avLst/>
            <a:gdLst>
              <a:gd name="T0" fmla="*/ 2147483647 w 268"/>
              <a:gd name="T1" fmla="*/ 0 h 2557"/>
              <a:gd name="T2" fmla="*/ 2147483647 w 268"/>
              <a:gd name="T3" fmla="*/ 2147483647 h 2557"/>
              <a:gd name="T4" fmla="*/ 2147483647 w 268"/>
              <a:gd name="T5" fmla="*/ 2147483647 h 2557"/>
              <a:gd name="T6" fmla="*/ 2147483647 w 268"/>
              <a:gd name="T7" fmla="*/ 2147483647 h 2557"/>
              <a:gd name="T8" fmla="*/ 2147483647 w 268"/>
              <a:gd name="T9" fmla="*/ 2147483647 h 2557"/>
              <a:gd name="T10" fmla="*/ 2147483647 w 268"/>
              <a:gd name="T11" fmla="*/ 2147483647 h 2557"/>
              <a:gd name="T12" fmla="*/ 2147483647 w 268"/>
              <a:gd name="T13" fmla="*/ 2147483647 h 2557"/>
              <a:gd name="T14" fmla="*/ 2147483647 w 268"/>
              <a:gd name="T15" fmla="*/ 2147483647 h 2557"/>
              <a:gd name="T16" fmla="*/ 0 w 268"/>
              <a:gd name="T17" fmla="*/ 2147483647 h 2557"/>
              <a:gd name="T18" fmla="*/ 2147483647 w 268"/>
              <a:gd name="T19" fmla="*/ 2147483647 h 2557"/>
              <a:gd name="T20" fmla="*/ 2147483647 w 268"/>
              <a:gd name="T21" fmla="*/ 2147483647 h 2557"/>
              <a:gd name="T22" fmla="*/ 2147483647 w 268"/>
              <a:gd name="T23" fmla="*/ 2147483647 h 2557"/>
              <a:gd name="T24" fmla="*/ 2147483647 w 268"/>
              <a:gd name="T25" fmla="*/ 2147483647 h 2557"/>
              <a:gd name="T26" fmla="*/ 2147483647 w 268"/>
              <a:gd name="T27" fmla="*/ 2147483647 h 2557"/>
              <a:gd name="T28" fmla="*/ 2147483647 w 268"/>
              <a:gd name="T29" fmla="*/ 2147483647 h 2557"/>
              <a:gd name="T30" fmla="*/ 2147483647 w 268"/>
              <a:gd name="T31" fmla="*/ 2147483647 h 255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8"/>
              <a:gd name="T49" fmla="*/ 0 h 2557"/>
              <a:gd name="T50" fmla="*/ 268 w 268"/>
              <a:gd name="T51" fmla="*/ 2557 h 255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8" h="2557">
                <a:moveTo>
                  <a:pt x="267" y="0"/>
                </a:moveTo>
                <a:lnTo>
                  <a:pt x="204" y="163"/>
                </a:lnTo>
                <a:lnTo>
                  <a:pt x="149" y="329"/>
                </a:lnTo>
                <a:lnTo>
                  <a:pt x="103" y="497"/>
                </a:lnTo>
                <a:lnTo>
                  <a:pt x="65" y="668"/>
                </a:lnTo>
                <a:lnTo>
                  <a:pt x="36" y="840"/>
                </a:lnTo>
                <a:lnTo>
                  <a:pt x="15" y="1013"/>
                </a:lnTo>
                <a:lnTo>
                  <a:pt x="3" y="1187"/>
                </a:lnTo>
                <a:lnTo>
                  <a:pt x="0" y="1361"/>
                </a:lnTo>
                <a:lnTo>
                  <a:pt x="6" y="1535"/>
                </a:lnTo>
                <a:lnTo>
                  <a:pt x="20" y="1709"/>
                </a:lnTo>
                <a:lnTo>
                  <a:pt x="43" y="1882"/>
                </a:lnTo>
                <a:lnTo>
                  <a:pt x="74" y="2053"/>
                </a:lnTo>
                <a:lnTo>
                  <a:pt x="115" y="2223"/>
                </a:lnTo>
                <a:lnTo>
                  <a:pt x="163" y="2391"/>
                </a:lnTo>
                <a:lnTo>
                  <a:pt x="220" y="2556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612" name="Freeform 38"/>
          <p:cNvSpPr>
            <a:spLocks/>
          </p:cNvSpPr>
          <p:nvPr/>
        </p:nvSpPr>
        <p:spPr bwMode="auto">
          <a:xfrm>
            <a:off x="2797175" y="5041900"/>
            <a:ext cx="85725" cy="722313"/>
          </a:xfrm>
          <a:custGeom>
            <a:avLst/>
            <a:gdLst>
              <a:gd name="T0" fmla="*/ 2147483647 w 266"/>
              <a:gd name="T1" fmla="*/ 2147483647 h 2212"/>
              <a:gd name="T2" fmla="*/ 2147483647 w 266"/>
              <a:gd name="T3" fmla="*/ 2147483647 h 2212"/>
              <a:gd name="T4" fmla="*/ 2147483647 w 266"/>
              <a:gd name="T5" fmla="*/ 2147483647 h 2212"/>
              <a:gd name="T6" fmla="*/ 2147483647 w 266"/>
              <a:gd name="T7" fmla="*/ 2147483647 h 2212"/>
              <a:gd name="T8" fmla="*/ 2147483647 w 266"/>
              <a:gd name="T9" fmla="*/ 2147483647 h 2212"/>
              <a:gd name="T10" fmla="*/ 2147483647 w 266"/>
              <a:gd name="T11" fmla="*/ 2147483647 h 2212"/>
              <a:gd name="T12" fmla="*/ 2147483647 w 266"/>
              <a:gd name="T13" fmla="*/ 2147483647 h 2212"/>
              <a:gd name="T14" fmla="*/ 2147483647 w 266"/>
              <a:gd name="T15" fmla="*/ 2147483647 h 2212"/>
              <a:gd name="T16" fmla="*/ 2147483647 w 266"/>
              <a:gd name="T17" fmla="*/ 2147483647 h 2212"/>
              <a:gd name="T18" fmla="*/ 2147483647 w 266"/>
              <a:gd name="T19" fmla="*/ 2147483647 h 2212"/>
              <a:gd name="T20" fmla="*/ 2147483647 w 266"/>
              <a:gd name="T21" fmla="*/ 2147483647 h 2212"/>
              <a:gd name="T22" fmla="*/ 2147483647 w 266"/>
              <a:gd name="T23" fmla="*/ 2147483647 h 2212"/>
              <a:gd name="T24" fmla="*/ 2147483647 w 266"/>
              <a:gd name="T25" fmla="*/ 2147483647 h 2212"/>
              <a:gd name="T26" fmla="*/ 2147483647 w 266"/>
              <a:gd name="T27" fmla="*/ 2147483647 h 2212"/>
              <a:gd name="T28" fmla="*/ 2147483647 w 266"/>
              <a:gd name="T29" fmla="*/ 2147483647 h 2212"/>
              <a:gd name="T30" fmla="*/ 0 w 266"/>
              <a:gd name="T31" fmla="*/ 0 h 221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6"/>
              <a:gd name="T49" fmla="*/ 0 h 2212"/>
              <a:gd name="T50" fmla="*/ 266 w 266"/>
              <a:gd name="T51" fmla="*/ 2212 h 221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6" h="2212">
                <a:moveTo>
                  <a:pt x="113" y="2211"/>
                </a:moveTo>
                <a:lnTo>
                  <a:pt x="157" y="2066"/>
                </a:lnTo>
                <a:lnTo>
                  <a:pt x="193" y="1920"/>
                </a:lnTo>
                <a:lnTo>
                  <a:pt x="222" y="1772"/>
                </a:lnTo>
                <a:lnTo>
                  <a:pt x="244" y="1622"/>
                </a:lnTo>
                <a:lnTo>
                  <a:pt x="258" y="1472"/>
                </a:lnTo>
                <a:lnTo>
                  <a:pt x="265" y="1322"/>
                </a:lnTo>
                <a:lnTo>
                  <a:pt x="265" y="1171"/>
                </a:lnTo>
                <a:lnTo>
                  <a:pt x="257" y="1020"/>
                </a:lnTo>
                <a:lnTo>
                  <a:pt x="242" y="870"/>
                </a:lnTo>
                <a:lnTo>
                  <a:pt x="220" y="721"/>
                </a:lnTo>
                <a:lnTo>
                  <a:pt x="190" y="573"/>
                </a:lnTo>
                <a:lnTo>
                  <a:pt x="153" y="427"/>
                </a:lnTo>
                <a:lnTo>
                  <a:pt x="109" y="282"/>
                </a:lnTo>
                <a:lnTo>
                  <a:pt x="58" y="139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611" name="Freeform 37"/>
          <p:cNvSpPr>
            <a:spLocks/>
          </p:cNvSpPr>
          <p:nvPr/>
        </p:nvSpPr>
        <p:spPr bwMode="auto">
          <a:xfrm>
            <a:off x="1363663" y="4443413"/>
            <a:ext cx="850900" cy="98425"/>
          </a:xfrm>
          <a:custGeom>
            <a:avLst/>
            <a:gdLst>
              <a:gd name="T0" fmla="*/ 2147483647 w 2604"/>
              <a:gd name="T1" fmla="*/ 2147483647 h 305"/>
              <a:gd name="T2" fmla="*/ 2147483647 w 2604"/>
              <a:gd name="T3" fmla="*/ 2147483647 h 305"/>
              <a:gd name="T4" fmla="*/ 2147483647 w 2604"/>
              <a:gd name="T5" fmla="*/ 2147483647 h 305"/>
              <a:gd name="T6" fmla="*/ 2147483647 w 2604"/>
              <a:gd name="T7" fmla="*/ 2147483647 h 305"/>
              <a:gd name="T8" fmla="*/ 2147483647 w 2604"/>
              <a:gd name="T9" fmla="*/ 2147483647 h 305"/>
              <a:gd name="T10" fmla="*/ 2147483647 w 2604"/>
              <a:gd name="T11" fmla="*/ 2147483647 h 305"/>
              <a:gd name="T12" fmla="*/ 2147483647 w 2604"/>
              <a:gd name="T13" fmla="*/ 2147483647 h 305"/>
              <a:gd name="T14" fmla="*/ 2147483647 w 2604"/>
              <a:gd name="T15" fmla="*/ 0 h 305"/>
              <a:gd name="T16" fmla="*/ 2147483647 w 2604"/>
              <a:gd name="T17" fmla="*/ 2147483647 h 305"/>
              <a:gd name="T18" fmla="*/ 2147483647 w 2604"/>
              <a:gd name="T19" fmla="*/ 2147483647 h 305"/>
              <a:gd name="T20" fmla="*/ 2147483647 w 2604"/>
              <a:gd name="T21" fmla="*/ 2147483647 h 305"/>
              <a:gd name="T22" fmla="*/ 2147483647 w 2604"/>
              <a:gd name="T23" fmla="*/ 2147483647 h 305"/>
              <a:gd name="T24" fmla="*/ 2147483647 w 2604"/>
              <a:gd name="T25" fmla="*/ 2147483647 h 305"/>
              <a:gd name="T26" fmla="*/ 2147483647 w 2604"/>
              <a:gd name="T27" fmla="*/ 2147483647 h 305"/>
              <a:gd name="T28" fmla="*/ 2147483647 w 2604"/>
              <a:gd name="T29" fmla="*/ 2147483647 h 305"/>
              <a:gd name="T30" fmla="*/ 0 w 2604"/>
              <a:gd name="T31" fmla="*/ 2147483647 h 30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04"/>
              <a:gd name="T49" fmla="*/ 0 h 305"/>
              <a:gd name="T50" fmla="*/ 2604 w 2604"/>
              <a:gd name="T51" fmla="*/ 305 h 305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04" h="305">
                <a:moveTo>
                  <a:pt x="2603" y="219"/>
                </a:moveTo>
                <a:lnTo>
                  <a:pt x="2435" y="160"/>
                </a:lnTo>
                <a:lnTo>
                  <a:pt x="2264" y="111"/>
                </a:lnTo>
                <a:lnTo>
                  <a:pt x="2090" y="70"/>
                </a:lnTo>
                <a:lnTo>
                  <a:pt x="1915" y="39"/>
                </a:lnTo>
                <a:lnTo>
                  <a:pt x="1738" y="16"/>
                </a:lnTo>
                <a:lnTo>
                  <a:pt x="1560" y="4"/>
                </a:lnTo>
                <a:lnTo>
                  <a:pt x="1382" y="0"/>
                </a:lnTo>
                <a:lnTo>
                  <a:pt x="1203" y="6"/>
                </a:lnTo>
                <a:lnTo>
                  <a:pt x="1025" y="21"/>
                </a:lnTo>
                <a:lnTo>
                  <a:pt x="849" y="46"/>
                </a:lnTo>
                <a:lnTo>
                  <a:pt x="674" y="79"/>
                </a:lnTo>
                <a:lnTo>
                  <a:pt x="501" y="122"/>
                </a:lnTo>
                <a:lnTo>
                  <a:pt x="330" y="174"/>
                </a:lnTo>
                <a:lnTo>
                  <a:pt x="163" y="235"/>
                </a:lnTo>
                <a:lnTo>
                  <a:pt x="0" y="304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601" name="Freeform 27"/>
          <p:cNvSpPr>
            <a:spLocks/>
          </p:cNvSpPr>
          <p:nvPr/>
        </p:nvSpPr>
        <p:spPr bwMode="auto">
          <a:xfrm>
            <a:off x="1466850" y="3948113"/>
            <a:ext cx="973138" cy="160337"/>
          </a:xfrm>
          <a:custGeom>
            <a:avLst/>
            <a:gdLst>
              <a:gd name="T0" fmla="*/ 0 w 2983"/>
              <a:gd name="T1" fmla="*/ 2147483647 h 492"/>
              <a:gd name="T2" fmla="*/ 2147483647 w 2983"/>
              <a:gd name="T3" fmla="*/ 2147483647 h 492"/>
              <a:gd name="T4" fmla="*/ 2147483647 w 2983"/>
              <a:gd name="T5" fmla="*/ 2147483647 h 492"/>
              <a:gd name="T6" fmla="*/ 2147483647 w 2983"/>
              <a:gd name="T7" fmla="*/ 2147483647 h 492"/>
              <a:gd name="T8" fmla="*/ 2147483647 w 2983"/>
              <a:gd name="T9" fmla="*/ 2147483647 h 492"/>
              <a:gd name="T10" fmla="*/ 2147483647 w 2983"/>
              <a:gd name="T11" fmla="*/ 2147483647 h 492"/>
              <a:gd name="T12" fmla="*/ 2147483647 w 2983"/>
              <a:gd name="T13" fmla="*/ 2147483647 h 492"/>
              <a:gd name="T14" fmla="*/ 2147483647 w 2983"/>
              <a:gd name="T15" fmla="*/ 2147483647 h 492"/>
              <a:gd name="T16" fmla="*/ 2147483647 w 2983"/>
              <a:gd name="T17" fmla="*/ 2147483647 h 492"/>
              <a:gd name="T18" fmla="*/ 2147483647 w 2983"/>
              <a:gd name="T19" fmla="*/ 2147483647 h 492"/>
              <a:gd name="T20" fmla="*/ 2147483647 w 2983"/>
              <a:gd name="T21" fmla="*/ 2147483647 h 492"/>
              <a:gd name="T22" fmla="*/ 2147483647 w 2983"/>
              <a:gd name="T23" fmla="*/ 2147483647 h 492"/>
              <a:gd name="T24" fmla="*/ 2147483647 w 2983"/>
              <a:gd name="T25" fmla="*/ 2147483647 h 492"/>
              <a:gd name="T26" fmla="*/ 2147483647 w 2983"/>
              <a:gd name="T27" fmla="*/ 2147483647 h 492"/>
              <a:gd name="T28" fmla="*/ 2147483647 w 2983"/>
              <a:gd name="T29" fmla="*/ 2147483647 h 492"/>
              <a:gd name="T30" fmla="*/ 2147483647 w 2983"/>
              <a:gd name="T31" fmla="*/ 2147483647 h 492"/>
              <a:gd name="T32" fmla="*/ 2147483647 w 2983"/>
              <a:gd name="T33" fmla="*/ 2147483647 h 492"/>
              <a:gd name="T34" fmla="*/ 2147483647 w 2983"/>
              <a:gd name="T35" fmla="*/ 2147483647 h 492"/>
              <a:gd name="T36" fmla="*/ 2147483647 w 2983"/>
              <a:gd name="T37" fmla="*/ 0 h 49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983"/>
              <a:gd name="T58" fmla="*/ 0 h 492"/>
              <a:gd name="T59" fmla="*/ 2983 w 2983"/>
              <a:gd name="T60" fmla="*/ 492 h 492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983" h="492">
                <a:moveTo>
                  <a:pt x="0" y="261"/>
                </a:moveTo>
                <a:lnTo>
                  <a:pt x="162" y="319"/>
                </a:lnTo>
                <a:lnTo>
                  <a:pt x="326" y="369"/>
                </a:lnTo>
                <a:lnTo>
                  <a:pt x="494" y="411"/>
                </a:lnTo>
                <a:lnTo>
                  <a:pt x="663" y="444"/>
                </a:lnTo>
                <a:lnTo>
                  <a:pt x="834" y="468"/>
                </a:lnTo>
                <a:lnTo>
                  <a:pt x="1006" y="484"/>
                </a:lnTo>
                <a:lnTo>
                  <a:pt x="1178" y="491"/>
                </a:lnTo>
                <a:lnTo>
                  <a:pt x="1351" y="489"/>
                </a:lnTo>
                <a:lnTo>
                  <a:pt x="1523" y="478"/>
                </a:lnTo>
                <a:lnTo>
                  <a:pt x="1695" y="459"/>
                </a:lnTo>
                <a:lnTo>
                  <a:pt x="1865" y="431"/>
                </a:lnTo>
                <a:lnTo>
                  <a:pt x="2034" y="394"/>
                </a:lnTo>
                <a:lnTo>
                  <a:pt x="2200" y="349"/>
                </a:lnTo>
                <a:lnTo>
                  <a:pt x="2363" y="295"/>
                </a:lnTo>
                <a:lnTo>
                  <a:pt x="2524" y="233"/>
                </a:lnTo>
                <a:lnTo>
                  <a:pt x="2681" y="163"/>
                </a:lnTo>
                <a:lnTo>
                  <a:pt x="2834" y="86"/>
                </a:lnTo>
                <a:lnTo>
                  <a:pt x="2982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600" name="Freeform 26"/>
          <p:cNvSpPr>
            <a:spLocks/>
          </p:cNvSpPr>
          <p:nvPr/>
        </p:nvSpPr>
        <p:spPr bwMode="auto">
          <a:xfrm>
            <a:off x="2819400" y="2717800"/>
            <a:ext cx="85725" cy="722312"/>
          </a:xfrm>
          <a:custGeom>
            <a:avLst/>
            <a:gdLst>
              <a:gd name="T0" fmla="*/ 2147483647 w 266"/>
              <a:gd name="T1" fmla="*/ 2147483647 h 2212"/>
              <a:gd name="T2" fmla="*/ 2147483647 w 266"/>
              <a:gd name="T3" fmla="*/ 2147483647 h 2212"/>
              <a:gd name="T4" fmla="*/ 2147483647 w 266"/>
              <a:gd name="T5" fmla="*/ 2147483647 h 2212"/>
              <a:gd name="T6" fmla="*/ 2147483647 w 266"/>
              <a:gd name="T7" fmla="*/ 2147483647 h 2212"/>
              <a:gd name="T8" fmla="*/ 2147483647 w 266"/>
              <a:gd name="T9" fmla="*/ 2147483647 h 2212"/>
              <a:gd name="T10" fmla="*/ 2147483647 w 266"/>
              <a:gd name="T11" fmla="*/ 2147483647 h 2212"/>
              <a:gd name="T12" fmla="*/ 2147483647 w 266"/>
              <a:gd name="T13" fmla="*/ 2147483647 h 2212"/>
              <a:gd name="T14" fmla="*/ 2147483647 w 266"/>
              <a:gd name="T15" fmla="*/ 2147483647 h 2212"/>
              <a:gd name="T16" fmla="*/ 2147483647 w 266"/>
              <a:gd name="T17" fmla="*/ 2147483647 h 2212"/>
              <a:gd name="T18" fmla="*/ 2147483647 w 266"/>
              <a:gd name="T19" fmla="*/ 2147483647 h 2212"/>
              <a:gd name="T20" fmla="*/ 2147483647 w 266"/>
              <a:gd name="T21" fmla="*/ 2147483647 h 2212"/>
              <a:gd name="T22" fmla="*/ 2147483647 w 266"/>
              <a:gd name="T23" fmla="*/ 2147483647 h 2212"/>
              <a:gd name="T24" fmla="*/ 2147483647 w 266"/>
              <a:gd name="T25" fmla="*/ 2147483647 h 2212"/>
              <a:gd name="T26" fmla="*/ 2147483647 w 266"/>
              <a:gd name="T27" fmla="*/ 2147483647 h 2212"/>
              <a:gd name="T28" fmla="*/ 2147483647 w 266"/>
              <a:gd name="T29" fmla="*/ 2147483647 h 2212"/>
              <a:gd name="T30" fmla="*/ 0 w 266"/>
              <a:gd name="T31" fmla="*/ 0 h 221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6"/>
              <a:gd name="T49" fmla="*/ 0 h 2212"/>
              <a:gd name="T50" fmla="*/ 266 w 266"/>
              <a:gd name="T51" fmla="*/ 2212 h 221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6" h="2212">
                <a:moveTo>
                  <a:pt x="113" y="2211"/>
                </a:moveTo>
                <a:lnTo>
                  <a:pt x="157" y="2066"/>
                </a:lnTo>
                <a:lnTo>
                  <a:pt x="193" y="1920"/>
                </a:lnTo>
                <a:lnTo>
                  <a:pt x="222" y="1772"/>
                </a:lnTo>
                <a:lnTo>
                  <a:pt x="244" y="1622"/>
                </a:lnTo>
                <a:lnTo>
                  <a:pt x="258" y="1472"/>
                </a:lnTo>
                <a:lnTo>
                  <a:pt x="265" y="1322"/>
                </a:lnTo>
                <a:lnTo>
                  <a:pt x="265" y="1171"/>
                </a:lnTo>
                <a:lnTo>
                  <a:pt x="257" y="1020"/>
                </a:lnTo>
                <a:lnTo>
                  <a:pt x="242" y="870"/>
                </a:lnTo>
                <a:lnTo>
                  <a:pt x="220" y="721"/>
                </a:lnTo>
                <a:lnTo>
                  <a:pt x="190" y="573"/>
                </a:lnTo>
                <a:lnTo>
                  <a:pt x="153" y="427"/>
                </a:lnTo>
                <a:lnTo>
                  <a:pt x="109" y="282"/>
                </a:lnTo>
                <a:lnTo>
                  <a:pt x="58" y="139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99" name="Freeform 25"/>
          <p:cNvSpPr>
            <a:spLocks/>
          </p:cNvSpPr>
          <p:nvPr/>
        </p:nvSpPr>
        <p:spPr bwMode="auto">
          <a:xfrm>
            <a:off x="1414463" y="2028825"/>
            <a:ext cx="850900" cy="100013"/>
          </a:xfrm>
          <a:custGeom>
            <a:avLst/>
            <a:gdLst>
              <a:gd name="T0" fmla="*/ 2147483647 w 2604"/>
              <a:gd name="T1" fmla="*/ 2147483647 h 305"/>
              <a:gd name="T2" fmla="*/ 2147483647 w 2604"/>
              <a:gd name="T3" fmla="*/ 2147483647 h 305"/>
              <a:gd name="T4" fmla="*/ 2147483647 w 2604"/>
              <a:gd name="T5" fmla="*/ 2147483647 h 305"/>
              <a:gd name="T6" fmla="*/ 2147483647 w 2604"/>
              <a:gd name="T7" fmla="*/ 2147483647 h 305"/>
              <a:gd name="T8" fmla="*/ 2147483647 w 2604"/>
              <a:gd name="T9" fmla="*/ 2147483647 h 305"/>
              <a:gd name="T10" fmla="*/ 2147483647 w 2604"/>
              <a:gd name="T11" fmla="*/ 2147483647 h 305"/>
              <a:gd name="T12" fmla="*/ 2147483647 w 2604"/>
              <a:gd name="T13" fmla="*/ 2147483647 h 305"/>
              <a:gd name="T14" fmla="*/ 2147483647 w 2604"/>
              <a:gd name="T15" fmla="*/ 0 h 305"/>
              <a:gd name="T16" fmla="*/ 2147483647 w 2604"/>
              <a:gd name="T17" fmla="*/ 2147483647 h 305"/>
              <a:gd name="T18" fmla="*/ 2147483647 w 2604"/>
              <a:gd name="T19" fmla="*/ 2147483647 h 305"/>
              <a:gd name="T20" fmla="*/ 2147483647 w 2604"/>
              <a:gd name="T21" fmla="*/ 2147483647 h 305"/>
              <a:gd name="T22" fmla="*/ 2147483647 w 2604"/>
              <a:gd name="T23" fmla="*/ 2147483647 h 305"/>
              <a:gd name="T24" fmla="*/ 2147483647 w 2604"/>
              <a:gd name="T25" fmla="*/ 2147483647 h 305"/>
              <a:gd name="T26" fmla="*/ 2147483647 w 2604"/>
              <a:gd name="T27" fmla="*/ 2147483647 h 305"/>
              <a:gd name="T28" fmla="*/ 2147483647 w 2604"/>
              <a:gd name="T29" fmla="*/ 2147483647 h 305"/>
              <a:gd name="T30" fmla="*/ 0 w 2604"/>
              <a:gd name="T31" fmla="*/ 2147483647 h 30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04"/>
              <a:gd name="T49" fmla="*/ 0 h 305"/>
              <a:gd name="T50" fmla="*/ 2604 w 2604"/>
              <a:gd name="T51" fmla="*/ 305 h 305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04" h="305">
                <a:moveTo>
                  <a:pt x="2603" y="219"/>
                </a:moveTo>
                <a:lnTo>
                  <a:pt x="2435" y="160"/>
                </a:lnTo>
                <a:lnTo>
                  <a:pt x="2264" y="111"/>
                </a:lnTo>
                <a:lnTo>
                  <a:pt x="2090" y="70"/>
                </a:lnTo>
                <a:lnTo>
                  <a:pt x="1915" y="39"/>
                </a:lnTo>
                <a:lnTo>
                  <a:pt x="1738" y="16"/>
                </a:lnTo>
                <a:lnTo>
                  <a:pt x="1560" y="4"/>
                </a:lnTo>
                <a:lnTo>
                  <a:pt x="1382" y="0"/>
                </a:lnTo>
                <a:lnTo>
                  <a:pt x="1203" y="6"/>
                </a:lnTo>
                <a:lnTo>
                  <a:pt x="1025" y="21"/>
                </a:lnTo>
                <a:lnTo>
                  <a:pt x="849" y="46"/>
                </a:lnTo>
                <a:lnTo>
                  <a:pt x="674" y="79"/>
                </a:lnTo>
                <a:lnTo>
                  <a:pt x="501" y="122"/>
                </a:lnTo>
                <a:lnTo>
                  <a:pt x="330" y="174"/>
                </a:lnTo>
                <a:lnTo>
                  <a:pt x="163" y="235"/>
                </a:lnTo>
                <a:lnTo>
                  <a:pt x="0" y="304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603" name="Freeform 29"/>
          <p:cNvSpPr>
            <a:spLocks/>
          </p:cNvSpPr>
          <p:nvPr/>
        </p:nvSpPr>
        <p:spPr bwMode="auto">
          <a:xfrm>
            <a:off x="749300" y="2733675"/>
            <a:ext cx="73025" cy="752475"/>
          </a:xfrm>
          <a:custGeom>
            <a:avLst/>
            <a:gdLst>
              <a:gd name="T0" fmla="*/ 2147483647 w 226"/>
              <a:gd name="T1" fmla="*/ 0 h 2308"/>
              <a:gd name="T2" fmla="*/ 2147483647 w 226"/>
              <a:gd name="T3" fmla="*/ 2147483647 h 2308"/>
              <a:gd name="T4" fmla="*/ 2147483647 w 226"/>
              <a:gd name="T5" fmla="*/ 2147483647 h 2308"/>
              <a:gd name="T6" fmla="*/ 2147483647 w 226"/>
              <a:gd name="T7" fmla="*/ 2147483647 h 2308"/>
              <a:gd name="T8" fmla="*/ 2147483647 w 226"/>
              <a:gd name="T9" fmla="*/ 2147483647 h 2308"/>
              <a:gd name="T10" fmla="*/ 2147483647 w 226"/>
              <a:gd name="T11" fmla="*/ 2147483647 h 2308"/>
              <a:gd name="T12" fmla="*/ 2147483647 w 226"/>
              <a:gd name="T13" fmla="*/ 2147483647 h 2308"/>
              <a:gd name="T14" fmla="*/ 0 w 226"/>
              <a:gd name="T15" fmla="*/ 2147483647 h 2308"/>
              <a:gd name="T16" fmla="*/ 0 w 226"/>
              <a:gd name="T17" fmla="*/ 2147483647 h 2308"/>
              <a:gd name="T18" fmla="*/ 2147483647 w 226"/>
              <a:gd name="T19" fmla="*/ 2147483647 h 2308"/>
              <a:gd name="T20" fmla="*/ 2147483647 w 226"/>
              <a:gd name="T21" fmla="*/ 2147483647 h 2308"/>
              <a:gd name="T22" fmla="*/ 2147483647 w 226"/>
              <a:gd name="T23" fmla="*/ 2147483647 h 2308"/>
              <a:gd name="T24" fmla="*/ 2147483647 w 226"/>
              <a:gd name="T25" fmla="*/ 2147483647 h 2308"/>
              <a:gd name="T26" fmla="*/ 2147483647 w 226"/>
              <a:gd name="T27" fmla="*/ 2147483647 h 2308"/>
              <a:gd name="T28" fmla="*/ 2147483647 w 226"/>
              <a:gd name="T29" fmla="*/ 2147483647 h 2308"/>
              <a:gd name="T30" fmla="*/ 2147483647 w 226"/>
              <a:gd name="T31" fmla="*/ 2147483647 h 230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26"/>
              <a:gd name="T49" fmla="*/ 0 h 2308"/>
              <a:gd name="T50" fmla="*/ 226 w 226"/>
              <a:gd name="T51" fmla="*/ 2308 h 230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26" h="2308">
                <a:moveTo>
                  <a:pt x="225" y="0"/>
                </a:moveTo>
                <a:lnTo>
                  <a:pt x="170" y="148"/>
                </a:lnTo>
                <a:lnTo>
                  <a:pt x="122" y="299"/>
                </a:lnTo>
                <a:lnTo>
                  <a:pt x="82" y="451"/>
                </a:lnTo>
                <a:lnTo>
                  <a:pt x="49" y="605"/>
                </a:lnTo>
                <a:lnTo>
                  <a:pt x="25" y="761"/>
                </a:lnTo>
                <a:lnTo>
                  <a:pt x="9" y="917"/>
                </a:lnTo>
                <a:lnTo>
                  <a:pt x="0" y="1075"/>
                </a:lnTo>
                <a:lnTo>
                  <a:pt x="0" y="1232"/>
                </a:lnTo>
                <a:lnTo>
                  <a:pt x="8" y="1389"/>
                </a:lnTo>
                <a:lnTo>
                  <a:pt x="23" y="1546"/>
                </a:lnTo>
                <a:lnTo>
                  <a:pt x="47" y="1701"/>
                </a:lnTo>
                <a:lnTo>
                  <a:pt x="79" y="1856"/>
                </a:lnTo>
                <a:lnTo>
                  <a:pt x="118" y="2008"/>
                </a:lnTo>
                <a:lnTo>
                  <a:pt x="166" y="2159"/>
                </a:lnTo>
                <a:lnTo>
                  <a:pt x="221" y="2307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78" name="Line 3"/>
          <p:cNvSpPr>
            <a:spLocks noChangeShapeType="1"/>
          </p:cNvSpPr>
          <p:nvPr/>
        </p:nvSpPr>
        <p:spPr bwMode="auto">
          <a:xfrm>
            <a:off x="3789363" y="3163888"/>
            <a:ext cx="1449387" cy="306387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79" name="Line 4"/>
          <p:cNvSpPr>
            <a:spLocks noChangeShapeType="1"/>
          </p:cNvSpPr>
          <p:nvPr/>
        </p:nvSpPr>
        <p:spPr bwMode="auto">
          <a:xfrm flipV="1">
            <a:off x="3832225" y="5016500"/>
            <a:ext cx="1462088" cy="490538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80" name="Text Box 5"/>
          <p:cNvSpPr txBox="1">
            <a:spLocks noChangeArrowheads="1"/>
          </p:cNvSpPr>
          <p:nvPr/>
        </p:nvSpPr>
        <p:spPr bwMode="auto">
          <a:xfrm>
            <a:off x="5389563" y="2254250"/>
            <a:ext cx="3881437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414338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14338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14338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14338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14338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800" i="1" dirty="0" err="1" smtClean="0">
                <a:solidFill>
                  <a:srgbClr val="000000"/>
                </a:solidFill>
                <a:latin typeface="+mn-lt"/>
              </a:rPr>
              <a:t>BreakpointGraph</a:t>
            </a:r>
            <a:r>
              <a:rPr lang="en-GB" sz="2800" i="1" dirty="0" smtClean="0">
                <a:solidFill>
                  <a:srgbClr val="000000"/>
                </a:solidFill>
                <a:latin typeface="+mn-lt"/>
              </a:rPr>
              <a:t>(</a:t>
            </a:r>
            <a:r>
              <a:rPr lang="en-GB" sz="2800" i="1" dirty="0" smtClean="0">
                <a:solidFill>
                  <a:srgbClr val="FF0000"/>
                </a:solidFill>
                <a:latin typeface="+mn-lt"/>
              </a:rPr>
              <a:t>P</a:t>
            </a:r>
            <a:r>
              <a:rPr lang="en-GB" sz="2800" i="1" dirty="0" smtClean="0">
                <a:solidFill>
                  <a:srgbClr val="000000"/>
                </a:solidFill>
                <a:latin typeface="+mn-lt"/>
              </a:rPr>
              <a:t>,</a:t>
            </a:r>
            <a:r>
              <a:rPr lang="en-GB" sz="2800" i="1" dirty="0" smtClean="0">
                <a:solidFill>
                  <a:srgbClr val="0000FF"/>
                </a:solidFill>
                <a:latin typeface="+mn-lt"/>
              </a:rPr>
              <a:t>Q</a:t>
            </a:r>
            <a:r>
              <a:rPr lang="en-GB" sz="2800" i="1" dirty="0" smtClean="0">
                <a:solidFill>
                  <a:srgbClr val="000000"/>
                </a:solidFill>
                <a:latin typeface="+mn-lt"/>
              </a:rPr>
              <a:t>)</a:t>
            </a:r>
            <a:r>
              <a:rPr lang="en-GB" sz="2800" i="1" dirty="0">
                <a:solidFill>
                  <a:srgbClr val="000000"/>
                </a:solidFill>
                <a:latin typeface="+mn-lt"/>
              </a:rPr>
              <a:t/>
            </a:r>
            <a:br>
              <a:rPr lang="en-GB" sz="2800" i="1" dirty="0">
                <a:solidFill>
                  <a:srgbClr val="000000"/>
                </a:solidFill>
                <a:latin typeface="+mn-lt"/>
              </a:rPr>
            </a:br>
            <a:endParaRPr lang="en-GB" sz="2800" i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52581" name="Freeform 6"/>
          <p:cNvSpPr>
            <a:spLocks/>
          </p:cNvSpPr>
          <p:nvPr/>
        </p:nvSpPr>
        <p:spPr bwMode="auto">
          <a:xfrm>
            <a:off x="7877175" y="3238500"/>
            <a:ext cx="604838" cy="622300"/>
          </a:xfrm>
          <a:custGeom>
            <a:avLst/>
            <a:gdLst>
              <a:gd name="T0" fmla="*/ 2147483647 w 1851"/>
              <a:gd name="T1" fmla="*/ 2147483647 h 1905"/>
              <a:gd name="T2" fmla="*/ 2147483647 w 1851"/>
              <a:gd name="T3" fmla="*/ 2147483647 h 1905"/>
              <a:gd name="T4" fmla="*/ 2147483647 w 1851"/>
              <a:gd name="T5" fmla="*/ 2147483647 h 1905"/>
              <a:gd name="T6" fmla="*/ 2147483647 w 1851"/>
              <a:gd name="T7" fmla="*/ 2147483647 h 1905"/>
              <a:gd name="T8" fmla="*/ 2147483647 w 1851"/>
              <a:gd name="T9" fmla="*/ 2147483647 h 1905"/>
              <a:gd name="T10" fmla="*/ 2147483647 w 1851"/>
              <a:gd name="T11" fmla="*/ 2147483647 h 1905"/>
              <a:gd name="T12" fmla="*/ 2147483647 w 1851"/>
              <a:gd name="T13" fmla="*/ 2147483647 h 1905"/>
              <a:gd name="T14" fmla="*/ 2147483647 w 1851"/>
              <a:gd name="T15" fmla="*/ 2147483647 h 1905"/>
              <a:gd name="T16" fmla="*/ 2147483647 w 1851"/>
              <a:gd name="T17" fmla="*/ 2147483647 h 1905"/>
              <a:gd name="T18" fmla="*/ 2147483647 w 1851"/>
              <a:gd name="T19" fmla="*/ 2147483647 h 1905"/>
              <a:gd name="T20" fmla="*/ 2147483647 w 1851"/>
              <a:gd name="T21" fmla="*/ 2147483647 h 1905"/>
              <a:gd name="T22" fmla="*/ 2147483647 w 1851"/>
              <a:gd name="T23" fmla="*/ 2147483647 h 1905"/>
              <a:gd name="T24" fmla="*/ 2147483647 w 1851"/>
              <a:gd name="T25" fmla="*/ 2147483647 h 1905"/>
              <a:gd name="T26" fmla="*/ 2147483647 w 1851"/>
              <a:gd name="T27" fmla="*/ 2147483647 h 1905"/>
              <a:gd name="T28" fmla="*/ 2147483647 w 1851"/>
              <a:gd name="T29" fmla="*/ 2147483647 h 1905"/>
              <a:gd name="T30" fmla="*/ 0 w 1851"/>
              <a:gd name="T31" fmla="*/ 0 h 190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51"/>
              <a:gd name="T49" fmla="*/ 0 h 1905"/>
              <a:gd name="T50" fmla="*/ 1851 w 1851"/>
              <a:gd name="T51" fmla="*/ 1905 h 1905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51" h="1905">
                <a:moveTo>
                  <a:pt x="1850" y="1904"/>
                </a:moveTo>
                <a:lnTo>
                  <a:pt x="1777" y="1740"/>
                </a:lnTo>
                <a:lnTo>
                  <a:pt x="1696" y="1579"/>
                </a:lnTo>
                <a:lnTo>
                  <a:pt x="1607" y="1423"/>
                </a:lnTo>
                <a:lnTo>
                  <a:pt x="1510" y="1272"/>
                </a:lnTo>
                <a:lnTo>
                  <a:pt x="1405" y="1125"/>
                </a:lnTo>
                <a:lnTo>
                  <a:pt x="1292" y="984"/>
                </a:lnTo>
                <a:lnTo>
                  <a:pt x="1173" y="848"/>
                </a:lnTo>
                <a:lnTo>
                  <a:pt x="1047" y="718"/>
                </a:lnTo>
                <a:lnTo>
                  <a:pt x="914" y="594"/>
                </a:lnTo>
                <a:lnTo>
                  <a:pt x="775" y="477"/>
                </a:lnTo>
                <a:lnTo>
                  <a:pt x="630" y="367"/>
                </a:lnTo>
                <a:lnTo>
                  <a:pt x="480" y="264"/>
                </a:lnTo>
                <a:lnTo>
                  <a:pt x="325" y="168"/>
                </a:lnTo>
                <a:lnTo>
                  <a:pt x="164" y="80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82" name="Freeform 7"/>
          <p:cNvSpPr>
            <a:spLocks/>
          </p:cNvSpPr>
          <p:nvPr/>
        </p:nvSpPr>
        <p:spPr bwMode="auto">
          <a:xfrm>
            <a:off x="6237288" y="3238500"/>
            <a:ext cx="609600" cy="633413"/>
          </a:xfrm>
          <a:custGeom>
            <a:avLst/>
            <a:gdLst>
              <a:gd name="T0" fmla="*/ 2147483647 w 1864"/>
              <a:gd name="T1" fmla="*/ 0 h 1936"/>
              <a:gd name="T2" fmla="*/ 2147483647 w 1864"/>
              <a:gd name="T3" fmla="*/ 2147483647 h 1936"/>
              <a:gd name="T4" fmla="*/ 2147483647 w 1864"/>
              <a:gd name="T5" fmla="*/ 2147483647 h 1936"/>
              <a:gd name="T6" fmla="*/ 2147483647 w 1864"/>
              <a:gd name="T7" fmla="*/ 2147483647 h 1936"/>
              <a:gd name="T8" fmla="*/ 2147483647 w 1864"/>
              <a:gd name="T9" fmla="*/ 2147483647 h 1936"/>
              <a:gd name="T10" fmla="*/ 2147483647 w 1864"/>
              <a:gd name="T11" fmla="*/ 2147483647 h 1936"/>
              <a:gd name="T12" fmla="*/ 2147483647 w 1864"/>
              <a:gd name="T13" fmla="*/ 2147483647 h 1936"/>
              <a:gd name="T14" fmla="*/ 2147483647 w 1864"/>
              <a:gd name="T15" fmla="*/ 2147483647 h 1936"/>
              <a:gd name="T16" fmla="*/ 2147483647 w 1864"/>
              <a:gd name="T17" fmla="*/ 2147483647 h 1936"/>
              <a:gd name="T18" fmla="*/ 2147483647 w 1864"/>
              <a:gd name="T19" fmla="*/ 2147483647 h 1936"/>
              <a:gd name="T20" fmla="*/ 2147483647 w 1864"/>
              <a:gd name="T21" fmla="*/ 2147483647 h 1936"/>
              <a:gd name="T22" fmla="*/ 2147483647 w 1864"/>
              <a:gd name="T23" fmla="*/ 2147483647 h 1936"/>
              <a:gd name="T24" fmla="*/ 2147483647 w 1864"/>
              <a:gd name="T25" fmla="*/ 2147483647 h 1936"/>
              <a:gd name="T26" fmla="*/ 2147483647 w 1864"/>
              <a:gd name="T27" fmla="*/ 2147483647 h 1936"/>
              <a:gd name="T28" fmla="*/ 2147483647 w 1864"/>
              <a:gd name="T29" fmla="*/ 2147483647 h 1936"/>
              <a:gd name="T30" fmla="*/ 0 w 1864"/>
              <a:gd name="T31" fmla="*/ 2147483647 h 19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64"/>
              <a:gd name="T49" fmla="*/ 0 h 1936"/>
              <a:gd name="T50" fmla="*/ 1864 w 1864"/>
              <a:gd name="T51" fmla="*/ 1936 h 19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64" h="1936">
                <a:moveTo>
                  <a:pt x="1863" y="0"/>
                </a:moveTo>
                <a:lnTo>
                  <a:pt x="1696" y="81"/>
                </a:lnTo>
                <a:lnTo>
                  <a:pt x="1534" y="170"/>
                </a:lnTo>
                <a:lnTo>
                  <a:pt x="1377" y="268"/>
                </a:lnTo>
                <a:lnTo>
                  <a:pt x="1225" y="372"/>
                </a:lnTo>
                <a:lnTo>
                  <a:pt x="1079" y="484"/>
                </a:lnTo>
                <a:lnTo>
                  <a:pt x="939" y="603"/>
                </a:lnTo>
                <a:lnTo>
                  <a:pt x="805" y="729"/>
                </a:lnTo>
                <a:lnTo>
                  <a:pt x="678" y="861"/>
                </a:lnTo>
                <a:lnTo>
                  <a:pt x="558" y="999"/>
                </a:lnTo>
                <a:lnTo>
                  <a:pt x="445" y="1143"/>
                </a:lnTo>
                <a:lnTo>
                  <a:pt x="340" y="1292"/>
                </a:lnTo>
                <a:lnTo>
                  <a:pt x="242" y="1447"/>
                </a:lnTo>
                <a:lnTo>
                  <a:pt x="153" y="1605"/>
                </a:lnTo>
                <a:lnTo>
                  <a:pt x="72" y="1768"/>
                </a:lnTo>
                <a:lnTo>
                  <a:pt x="0" y="1935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83" name="Freeform 8"/>
          <p:cNvSpPr>
            <a:spLocks/>
          </p:cNvSpPr>
          <p:nvPr/>
        </p:nvSpPr>
        <p:spPr bwMode="auto">
          <a:xfrm>
            <a:off x="7986713" y="4660900"/>
            <a:ext cx="522287" cy="638175"/>
          </a:xfrm>
          <a:custGeom>
            <a:avLst/>
            <a:gdLst>
              <a:gd name="T0" fmla="*/ 0 w 1601"/>
              <a:gd name="T1" fmla="*/ 2147483647 h 1956"/>
              <a:gd name="T2" fmla="*/ 2147483647 w 1601"/>
              <a:gd name="T3" fmla="*/ 2147483647 h 1956"/>
              <a:gd name="T4" fmla="*/ 2147483647 w 1601"/>
              <a:gd name="T5" fmla="*/ 2147483647 h 1956"/>
              <a:gd name="T6" fmla="*/ 2147483647 w 1601"/>
              <a:gd name="T7" fmla="*/ 2147483647 h 1956"/>
              <a:gd name="T8" fmla="*/ 2147483647 w 1601"/>
              <a:gd name="T9" fmla="*/ 2147483647 h 1956"/>
              <a:gd name="T10" fmla="*/ 2147483647 w 1601"/>
              <a:gd name="T11" fmla="*/ 2147483647 h 1956"/>
              <a:gd name="T12" fmla="*/ 2147483647 w 1601"/>
              <a:gd name="T13" fmla="*/ 2147483647 h 1956"/>
              <a:gd name="T14" fmla="*/ 2147483647 w 1601"/>
              <a:gd name="T15" fmla="*/ 2147483647 h 1956"/>
              <a:gd name="T16" fmla="*/ 2147483647 w 1601"/>
              <a:gd name="T17" fmla="*/ 2147483647 h 1956"/>
              <a:gd name="T18" fmla="*/ 2147483647 w 1601"/>
              <a:gd name="T19" fmla="*/ 2147483647 h 1956"/>
              <a:gd name="T20" fmla="*/ 2147483647 w 1601"/>
              <a:gd name="T21" fmla="*/ 2147483647 h 1956"/>
              <a:gd name="T22" fmla="*/ 2147483647 w 1601"/>
              <a:gd name="T23" fmla="*/ 2147483647 h 1956"/>
              <a:gd name="T24" fmla="*/ 2147483647 w 1601"/>
              <a:gd name="T25" fmla="*/ 2147483647 h 1956"/>
              <a:gd name="T26" fmla="*/ 2147483647 w 1601"/>
              <a:gd name="T27" fmla="*/ 2147483647 h 1956"/>
              <a:gd name="T28" fmla="*/ 2147483647 w 1601"/>
              <a:gd name="T29" fmla="*/ 2147483647 h 1956"/>
              <a:gd name="T30" fmla="*/ 2147483647 w 1601"/>
              <a:gd name="T31" fmla="*/ 0 h 195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01"/>
              <a:gd name="T49" fmla="*/ 0 h 1956"/>
              <a:gd name="T50" fmla="*/ 1601 w 1601"/>
              <a:gd name="T51" fmla="*/ 1956 h 195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01" h="1956">
                <a:moveTo>
                  <a:pt x="0" y="1955"/>
                </a:moveTo>
                <a:lnTo>
                  <a:pt x="148" y="1864"/>
                </a:lnTo>
                <a:lnTo>
                  <a:pt x="291" y="1765"/>
                </a:lnTo>
                <a:lnTo>
                  <a:pt x="429" y="1661"/>
                </a:lnTo>
                <a:lnTo>
                  <a:pt x="562" y="1550"/>
                </a:lnTo>
                <a:lnTo>
                  <a:pt x="689" y="1433"/>
                </a:lnTo>
                <a:lnTo>
                  <a:pt x="810" y="1311"/>
                </a:lnTo>
                <a:lnTo>
                  <a:pt x="926" y="1183"/>
                </a:lnTo>
                <a:lnTo>
                  <a:pt x="1035" y="1050"/>
                </a:lnTo>
                <a:lnTo>
                  <a:pt x="1137" y="912"/>
                </a:lnTo>
                <a:lnTo>
                  <a:pt x="1232" y="769"/>
                </a:lnTo>
                <a:lnTo>
                  <a:pt x="1321" y="622"/>
                </a:lnTo>
                <a:lnTo>
                  <a:pt x="1402" y="472"/>
                </a:lnTo>
                <a:lnTo>
                  <a:pt x="1475" y="318"/>
                </a:lnTo>
                <a:lnTo>
                  <a:pt x="1542" y="160"/>
                </a:lnTo>
                <a:lnTo>
                  <a:pt x="1600" y="0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84" name="Freeform 9"/>
          <p:cNvSpPr>
            <a:spLocks/>
          </p:cNvSpPr>
          <p:nvPr/>
        </p:nvSpPr>
        <p:spPr bwMode="auto">
          <a:xfrm>
            <a:off x="6237288" y="4719638"/>
            <a:ext cx="635000" cy="646112"/>
          </a:xfrm>
          <a:custGeom>
            <a:avLst/>
            <a:gdLst>
              <a:gd name="T0" fmla="*/ 0 w 1942"/>
              <a:gd name="T1" fmla="*/ 0 h 1981"/>
              <a:gd name="T2" fmla="*/ 2147483647 w 1942"/>
              <a:gd name="T3" fmla="*/ 2147483647 h 1981"/>
              <a:gd name="T4" fmla="*/ 2147483647 w 1942"/>
              <a:gd name="T5" fmla="*/ 2147483647 h 1981"/>
              <a:gd name="T6" fmla="*/ 2147483647 w 1942"/>
              <a:gd name="T7" fmla="*/ 2147483647 h 1981"/>
              <a:gd name="T8" fmla="*/ 2147483647 w 1942"/>
              <a:gd name="T9" fmla="*/ 2147483647 h 1981"/>
              <a:gd name="T10" fmla="*/ 2147483647 w 1942"/>
              <a:gd name="T11" fmla="*/ 2147483647 h 1981"/>
              <a:gd name="T12" fmla="*/ 2147483647 w 1942"/>
              <a:gd name="T13" fmla="*/ 2147483647 h 1981"/>
              <a:gd name="T14" fmla="*/ 2147483647 w 1942"/>
              <a:gd name="T15" fmla="*/ 2147483647 h 1981"/>
              <a:gd name="T16" fmla="*/ 2147483647 w 1942"/>
              <a:gd name="T17" fmla="*/ 2147483647 h 1981"/>
              <a:gd name="T18" fmla="*/ 2147483647 w 1942"/>
              <a:gd name="T19" fmla="*/ 2147483647 h 1981"/>
              <a:gd name="T20" fmla="*/ 2147483647 w 1942"/>
              <a:gd name="T21" fmla="*/ 2147483647 h 1981"/>
              <a:gd name="T22" fmla="*/ 2147483647 w 1942"/>
              <a:gd name="T23" fmla="*/ 2147483647 h 1981"/>
              <a:gd name="T24" fmla="*/ 2147483647 w 1942"/>
              <a:gd name="T25" fmla="*/ 2147483647 h 1981"/>
              <a:gd name="T26" fmla="*/ 2147483647 w 1942"/>
              <a:gd name="T27" fmla="*/ 2147483647 h 1981"/>
              <a:gd name="T28" fmla="*/ 2147483647 w 1942"/>
              <a:gd name="T29" fmla="*/ 2147483647 h 1981"/>
              <a:gd name="T30" fmla="*/ 2147483647 w 1942"/>
              <a:gd name="T31" fmla="*/ 2147483647 h 198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2"/>
              <a:gd name="T49" fmla="*/ 0 h 1981"/>
              <a:gd name="T50" fmla="*/ 1942 w 1942"/>
              <a:gd name="T51" fmla="*/ 1981 h 198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2" h="1981">
                <a:moveTo>
                  <a:pt x="0" y="0"/>
                </a:moveTo>
                <a:lnTo>
                  <a:pt x="74" y="172"/>
                </a:lnTo>
                <a:lnTo>
                  <a:pt x="158" y="341"/>
                </a:lnTo>
                <a:lnTo>
                  <a:pt x="250" y="505"/>
                </a:lnTo>
                <a:lnTo>
                  <a:pt x="351" y="664"/>
                </a:lnTo>
                <a:lnTo>
                  <a:pt x="460" y="818"/>
                </a:lnTo>
                <a:lnTo>
                  <a:pt x="578" y="966"/>
                </a:lnTo>
                <a:lnTo>
                  <a:pt x="703" y="1108"/>
                </a:lnTo>
                <a:lnTo>
                  <a:pt x="836" y="1243"/>
                </a:lnTo>
                <a:lnTo>
                  <a:pt x="975" y="1372"/>
                </a:lnTo>
                <a:lnTo>
                  <a:pt x="1122" y="1493"/>
                </a:lnTo>
                <a:lnTo>
                  <a:pt x="1275" y="1607"/>
                </a:lnTo>
                <a:lnTo>
                  <a:pt x="1434" y="1712"/>
                </a:lnTo>
                <a:lnTo>
                  <a:pt x="1598" y="1810"/>
                </a:lnTo>
                <a:lnTo>
                  <a:pt x="1767" y="1899"/>
                </a:lnTo>
                <a:lnTo>
                  <a:pt x="1941" y="1980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94" name="Freeform 19"/>
          <p:cNvSpPr>
            <a:spLocks/>
          </p:cNvSpPr>
          <p:nvPr/>
        </p:nvSpPr>
        <p:spPr bwMode="auto">
          <a:xfrm>
            <a:off x="2281238" y="2127250"/>
            <a:ext cx="538162" cy="552450"/>
          </a:xfrm>
          <a:custGeom>
            <a:avLst/>
            <a:gdLst>
              <a:gd name="T0" fmla="*/ 2147483647 w 1649"/>
              <a:gd name="T1" fmla="*/ 2147483647 h 1692"/>
              <a:gd name="T2" fmla="*/ 2147483647 w 1649"/>
              <a:gd name="T3" fmla="*/ 2147483647 h 1692"/>
              <a:gd name="T4" fmla="*/ 2147483647 w 1649"/>
              <a:gd name="T5" fmla="*/ 2147483647 h 1692"/>
              <a:gd name="T6" fmla="*/ 2147483647 w 1649"/>
              <a:gd name="T7" fmla="*/ 2147483647 h 1692"/>
              <a:gd name="T8" fmla="*/ 2147483647 w 1649"/>
              <a:gd name="T9" fmla="*/ 2147483647 h 1692"/>
              <a:gd name="T10" fmla="*/ 2147483647 w 1649"/>
              <a:gd name="T11" fmla="*/ 2147483647 h 1692"/>
              <a:gd name="T12" fmla="*/ 2147483647 w 1649"/>
              <a:gd name="T13" fmla="*/ 2147483647 h 1692"/>
              <a:gd name="T14" fmla="*/ 2147483647 w 1649"/>
              <a:gd name="T15" fmla="*/ 2147483647 h 1692"/>
              <a:gd name="T16" fmla="*/ 2147483647 w 1649"/>
              <a:gd name="T17" fmla="*/ 2147483647 h 1692"/>
              <a:gd name="T18" fmla="*/ 2147483647 w 1649"/>
              <a:gd name="T19" fmla="*/ 2147483647 h 1692"/>
              <a:gd name="T20" fmla="*/ 2147483647 w 1649"/>
              <a:gd name="T21" fmla="*/ 2147483647 h 1692"/>
              <a:gd name="T22" fmla="*/ 2147483647 w 1649"/>
              <a:gd name="T23" fmla="*/ 2147483647 h 1692"/>
              <a:gd name="T24" fmla="*/ 2147483647 w 1649"/>
              <a:gd name="T25" fmla="*/ 2147483647 h 1692"/>
              <a:gd name="T26" fmla="*/ 2147483647 w 1649"/>
              <a:gd name="T27" fmla="*/ 2147483647 h 1692"/>
              <a:gd name="T28" fmla="*/ 2147483647 w 1649"/>
              <a:gd name="T29" fmla="*/ 2147483647 h 1692"/>
              <a:gd name="T30" fmla="*/ 0 w 1649"/>
              <a:gd name="T31" fmla="*/ 0 h 169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49"/>
              <a:gd name="T49" fmla="*/ 0 h 1692"/>
              <a:gd name="T50" fmla="*/ 1649 w 1649"/>
              <a:gd name="T51" fmla="*/ 1692 h 169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49" h="1692">
                <a:moveTo>
                  <a:pt x="1648" y="1691"/>
                </a:moveTo>
                <a:lnTo>
                  <a:pt x="1583" y="1545"/>
                </a:lnTo>
                <a:lnTo>
                  <a:pt x="1511" y="1403"/>
                </a:lnTo>
                <a:lnTo>
                  <a:pt x="1432" y="1264"/>
                </a:lnTo>
                <a:lnTo>
                  <a:pt x="1345" y="1130"/>
                </a:lnTo>
                <a:lnTo>
                  <a:pt x="1251" y="999"/>
                </a:lnTo>
                <a:lnTo>
                  <a:pt x="1151" y="874"/>
                </a:lnTo>
                <a:lnTo>
                  <a:pt x="1045" y="753"/>
                </a:lnTo>
                <a:lnTo>
                  <a:pt x="932" y="638"/>
                </a:lnTo>
                <a:lnTo>
                  <a:pt x="814" y="528"/>
                </a:lnTo>
                <a:lnTo>
                  <a:pt x="690" y="424"/>
                </a:lnTo>
                <a:lnTo>
                  <a:pt x="561" y="326"/>
                </a:lnTo>
                <a:lnTo>
                  <a:pt x="428" y="235"/>
                </a:lnTo>
                <a:lnTo>
                  <a:pt x="289" y="150"/>
                </a:lnTo>
                <a:lnTo>
                  <a:pt x="147" y="72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95" name="Freeform 20"/>
          <p:cNvSpPr>
            <a:spLocks/>
          </p:cNvSpPr>
          <p:nvPr/>
        </p:nvSpPr>
        <p:spPr bwMode="auto">
          <a:xfrm>
            <a:off x="822325" y="2127250"/>
            <a:ext cx="542925" cy="561975"/>
          </a:xfrm>
          <a:custGeom>
            <a:avLst/>
            <a:gdLst>
              <a:gd name="T0" fmla="*/ 2147483647 w 1661"/>
              <a:gd name="T1" fmla="*/ 0 h 1719"/>
              <a:gd name="T2" fmla="*/ 2147483647 w 1661"/>
              <a:gd name="T3" fmla="*/ 2147483647 h 1719"/>
              <a:gd name="T4" fmla="*/ 2147483647 w 1661"/>
              <a:gd name="T5" fmla="*/ 2147483647 h 1719"/>
              <a:gd name="T6" fmla="*/ 2147483647 w 1661"/>
              <a:gd name="T7" fmla="*/ 2147483647 h 1719"/>
              <a:gd name="T8" fmla="*/ 2147483647 w 1661"/>
              <a:gd name="T9" fmla="*/ 2147483647 h 1719"/>
              <a:gd name="T10" fmla="*/ 2147483647 w 1661"/>
              <a:gd name="T11" fmla="*/ 2147483647 h 1719"/>
              <a:gd name="T12" fmla="*/ 2147483647 w 1661"/>
              <a:gd name="T13" fmla="*/ 2147483647 h 1719"/>
              <a:gd name="T14" fmla="*/ 2147483647 w 1661"/>
              <a:gd name="T15" fmla="*/ 2147483647 h 1719"/>
              <a:gd name="T16" fmla="*/ 2147483647 w 1661"/>
              <a:gd name="T17" fmla="*/ 2147483647 h 1719"/>
              <a:gd name="T18" fmla="*/ 2147483647 w 1661"/>
              <a:gd name="T19" fmla="*/ 2147483647 h 1719"/>
              <a:gd name="T20" fmla="*/ 2147483647 w 1661"/>
              <a:gd name="T21" fmla="*/ 2147483647 h 1719"/>
              <a:gd name="T22" fmla="*/ 2147483647 w 1661"/>
              <a:gd name="T23" fmla="*/ 2147483647 h 1719"/>
              <a:gd name="T24" fmla="*/ 2147483647 w 1661"/>
              <a:gd name="T25" fmla="*/ 2147483647 h 1719"/>
              <a:gd name="T26" fmla="*/ 2147483647 w 1661"/>
              <a:gd name="T27" fmla="*/ 2147483647 h 1719"/>
              <a:gd name="T28" fmla="*/ 2147483647 w 1661"/>
              <a:gd name="T29" fmla="*/ 2147483647 h 1719"/>
              <a:gd name="T30" fmla="*/ 0 w 1661"/>
              <a:gd name="T31" fmla="*/ 2147483647 h 171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61"/>
              <a:gd name="T49" fmla="*/ 0 h 1719"/>
              <a:gd name="T50" fmla="*/ 1661 w 1661"/>
              <a:gd name="T51" fmla="*/ 1719 h 171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61" h="1719">
                <a:moveTo>
                  <a:pt x="1660" y="0"/>
                </a:moveTo>
                <a:lnTo>
                  <a:pt x="1512" y="72"/>
                </a:lnTo>
                <a:lnTo>
                  <a:pt x="1367" y="152"/>
                </a:lnTo>
                <a:lnTo>
                  <a:pt x="1227" y="238"/>
                </a:lnTo>
                <a:lnTo>
                  <a:pt x="1092" y="331"/>
                </a:lnTo>
                <a:lnTo>
                  <a:pt x="962" y="430"/>
                </a:lnTo>
                <a:lnTo>
                  <a:pt x="837" y="536"/>
                </a:lnTo>
                <a:lnTo>
                  <a:pt x="717" y="648"/>
                </a:lnTo>
                <a:lnTo>
                  <a:pt x="604" y="765"/>
                </a:lnTo>
                <a:lnTo>
                  <a:pt x="497" y="888"/>
                </a:lnTo>
                <a:lnTo>
                  <a:pt x="396" y="1015"/>
                </a:lnTo>
                <a:lnTo>
                  <a:pt x="303" y="1148"/>
                </a:lnTo>
                <a:lnTo>
                  <a:pt x="216" y="1285"/>
                </a:lnTo>
                <a:lnTo>
                  <a:pt x="137" y="1426"/>
                </a:lnTo>
                <a:lnTo>
                  <a:pt x="65" y="1570"/>
                </a:lnTo>
                <a:lnTo>
                  <a:pt x="0" y="1718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96" name="Freeform 21"/>
          <p:cNvSpPr>
            <a:spLocks/>
          </p:cNvSpPr>
          <p:nvPr/>
        </p:nvSpPr>
        <p:spPr bwMode="auto">
          <a:xfrm>
            <a:off x="2379663" y="3389313"/>
            <a:ext cx="465137" cy="566737"/>
          </a:xfrm>
          <a:custGeom>
            <a:avLst/>
            <a:gdLst>
              <a:gd name="T0" fmla="*/ 0 w 1427"/>
              <a:gd name="T1" fmla="*/ 2147483647 h 1737"/>
              <a:gd name="T2" fmla="*/ 2147483647 w 1427"/>
              <a:gd name="T3" fmla="*/ 2147483647 h 1737"/>
              <a:gd name="T4" fmla="*/ 2147483647 w 1427"/>
              <a:gd name="T5" fmla="*/ 2147483647 h 1737"/>
              <a:gd name="T6" fmla="*/ 2147483647 w 1427"/>
              <a:gd name="T7" fmla="*/ 2147483647 h 1737"/>
              <a:gd name="T8" fmla="*/ 2147483647 w 1427"/>
              <a:gd name="T9" fmla="*/ 2147483647 h 1737"/>
              <a:gd name="T10" fmla="*/ 2147483647 w 1427"/>
              <a:gd name="T11" fmla="*/ 2147483647 h 1737"/>
              <a:gd name="T12" fmla="*/ 2147483647 w 1427"/>
              <a:gd name="T13" fmla="*/ 2147483647 h 1737"/>
              <a:gd name="T14" fmla="*/ 2147483647 w 1427"/>
              <a:gd name="T15" fmla="*/ 2147483647 h 1737"/>
              <a:gd name="T16" fmla="*/ 2147483647 w 1427"/>
              <a:gd name="T17" fmla="*/ 2147483647 h 1737"/>
              <a:gd name="T18" fmla="*/ 2147483647 w 1427"/>
              <a:gd name="T19" fmla="*/ 2147483647 h 1737"/>
              <a:gd name="T20" fmla="*/ 2147483647 w 1427"/>
              <a:gd name="T21" fmla="*/ 2147483647 h 1737"/>
              <a:gd name="T22" fmla="*/ 2147483647 w 1427"/>
              <a:gd name="T23" fmla="*/ 2147483647 h 1737"/>
              <a:gd name="T24" fmla="*/ 2147483647 w 1427"/>
              <a:gd name="T25" fmla="*/ 2147483647 h 1737"/>
              <a:gd name="T26" fmla="*/ 2147483647 w 1427"/>
              <a:gd name="T27" fmla="*/ 2147483647 h 1737"/>
              <a:gd name="T28" fmla="*/ 2147483647 w 1427"/>
              <a:gd name="T29" fmla="*/ 2147483647 h 1737"/>
              <a:gd name="T30" fmla="*/ 2147483647 w 1427"/>
              <a:gd name="T31" fmla="*/ 0 h 173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427"/>
              <a:gd name="T49" fmla="*/ 0 h 1737"/>
              <a:gd name="T50" fmla="*/ 1427 w 1427"/>
              <a:gd name="T51" fmla="*/ 1737 h 173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427" h="1737">
                <a:moveTo>
                  <a:pt x="0" y="1736"/>
                </a:moveTo>
                <a:lnTo>
                  <a:pt x="132" y="1655"/>
                </a:lnTo>
                <a:lnTo>
                  <a:pt x="259" y="1568"/>
                </a:lnTo>
                <a:lnTo>
                  <a:pt x="382" y="1475"/>
                </a:lnTo>
                <a:lnTo>
                  <a:pt x="501" y="1377"/>
                </a:lnTo>
                <a:lnTo>
                  <a:pt x="614" y="1273"/>
                </a:lnTo>
                <a:lnTo>
                  <a:pt x="722" y="1164"/>
                </a:lnTo>
                <a:lnTo>
                  <a:pt x="825" y="1050"/>
                </a:lnTo>
                <a:lnTo>
                  <a:pt x="922" y="932"/>
                </a:lnTo>
                <a:lnTo>
                  <a:pt x="1013" y="810"/>
                </a:lnTo>
                <a:lnTo>
                  <a:pt x="1098" y="683"/>
                </a:lnTo>
                <a:lnTo>
                  <a:pt x="1177" y="553"/>
                </a:lnTo>
                <a:lnTo>
                  <a:pt x="1249" y="419"/>
                </a:lnTo>
                <a:lnTo>
                  <a:pt x="1315" y="282"/>
                </a:lnTo>
                <a:lnTo>
                  <a:pt x="1374" y="142"/>
                </a:lnTo>
                <a:lnTo>
                  <a:pt x="1426" y="0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97" name="Text Box 22"/>
          <p:cNvSpPr txBox="1">
            <a:spLocks noChangeArrowheads="1"/>
          </p:cNvSpPr>
          <p:nvPr/>
        </p:nvSpPr>
        <p:spPr bwMode="auto">
          <a:xfrm>
            <a:off x="857250" y="2930525"/>
            <a:ext cx="309563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FreeSerif" charset="0"/>
              </a:rPr>
              <a:t>a</a:t>
            </a:r>
          </a:p>
        </p:txBody>
      </p:sp>
      <p:sp>
        <p:nvSpPr>
          <p:cNvPr id="152598" name="Text Box 23"/>
          <p:cNvSpPr txBox="1">
            <a:spLocks noChangeArrowheads="1"/>
          </p:cNvSpPr>
          <p:nvPr/>
        </p:nvSpPr>
        <p:spPr bwMode="auto">
          <a:xfrm>
            <a:off x="2627313" y="2916238"/>
            <a:ext cx="1603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FreeSerif" charset="0"/>
              </a:rPr>
              <a:t>c</a:t>
            </a:r>
          </a:p>
        </p:txBody>
      </p:sp>
      <p:sp>
        <p:nvSpPr>
          <p:cNvPr id="152602" name="Freeform 28"/>
          <p:cNvSpPr>
            <a:spLocks/>
          </p:cNvSpPr>
          <p:nvPr/>
        </p:nvSpPr>
        <p:spPr bwMode="auto">
          <a:xfrm>
            <a:off x="833438" y="3471863"/>
            <a:ext cx="592137" cy="560387"/>
          </a:xfrm>
          <a:custGeom>
            <a:avLst/>
            <a:gdLst>
              <a:gd name="T0" fmla="*/ 0 w 1814"/>
              <a:gd name="T1" fmla="*/ 0 h 1716"/>
              <a:gd name="T2" fmla="*/ 2147483647 w 1814"/>
              <a:gd name="T3" fmla="*/ 2147483647 h 1716"/>
              <a:gd name="T4" fmla="*/ 2147483647 w 1814"/>
              <a:gd name="T5" fmla="*/ 2147483647 h 1716"/>
              <a:gd name="T6" fmla="*/ 2147483647 w 1814"/>
              <a:gd name="T7" fmla="*/ 2147483647 h 1716"/>
              <a:gd name="T8" fmla="*/ 2147483647 w 1814"/>
              <a:gd name="T9" fmla="*/ 2147483647 h 1716"/>
              <a:gd name="T10" fmla="*/ 2147483647 w 1814"/>
              <a:gd name="T11" fmla="*/ 2147483647 h 1716"/>
              <a:gd name="T12" fmla="*/ 2147483647 w 1814"/>
              <a:gd name="T13" fmla="*/ 2147483647 h 1716"/>
              <a:gd name="T14" fmla="*/ 2147483647 w 1814"/>
              <a:gd name="T15" fmla="*/ 2147483647 h 1716"/>
              <a:gd name="T16" fmla="*/ 2147483647 w 1814"/>
              <a:gd name="T17" fmla="*/ 2147483647 h 1716"/>
              <a:gd name="T18" fmla="*/ 2147483647 w 1814"/>
              <a:gd name="T19" fmla="*/ 2147483647 h 1716"/>
              <a:gd name="T20" fmla="*/ 2147483647 w 1814"/>
              <a:gd name="T21" fmla="*/ 2147483647 h 1716"/>
              <a:gd name="T22" fmla="*/ 2147483647 w 1814"/>
              <a:gd name="T23" fmla="*/ 2147483647 h 1716"/>
              <a:gd name="T24" fmla="*/ 2147483647 w 1814"/>
              <a:gd name="T25" fmla="*/ 2147483647 h 1716"/>
              <a:gd name="T26" fmla="*/ 2147483647 w 1814"/>
              <a:gd name="T27" fmla="*/ 2147483647 h 1716"/>
              <a:gd name="T28" fmla="*/ 2147483647 w 1814"/>
              <a:gd name="T29" fmla="*/ 2147483647 h 1716"/>
              <a:gd name="T30" fmla="*/ 2147483647 w 1814"/>
              <a:gd name="T31" fmla="*/ 2147483647 h 171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14"/>
              <a:gd name="T49" fmla="*/ 0 h 1716"/>
              <a:gd name="T50" fmla="*/ 1814 w 1814"/>
              <a:gd name="T51" fmla="*/ 1716 h 171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14" h="1716">
                <a:moveTo>
                  <a:pt x="0" y="0"/>
                </a:moveTo>
                <a:lnTo>
                  <a:pt x="72" y="153"/>
                </a:lnTo>
                <a:lnTo>
                  <a:pt x="152" y="301"/>
                </a:lnTo>
                <a:lnTo>
                  <a:pt x="240" y="446"/>
                </a:lnTo>
                <a:lnTo>
                  <a:pt x="336" y="586"/>
                </a:lnTo>
                <a:lnTo>
                  <a:pt x="439" y="721"/>
                </a:lnTo>
                <a:lnTo>
                  <a:pt x="550" y="850"/>
                </a:lnTo>
                <a:lnTo>
                  <a:pt x="667" y="974"/>
                </a:lnTo>
                <a:lnTo>
                  <a:pt x="792" y="1091"/>
                </a:lnTo>
                <a:lnTo>
                  <a:pt x="922" y="1202"/>
                </a:lnTo>
                <a:lnTo>
                  <a:pt x="1058" y="1306"/>
                </a:lnTo>
                <a:lnTo>
                  <a:pt x="1200" y="1403"/>
                </a:lnTo>
                <a:lnTo>
                  <a:pt x="1346" y="1492"/>
                </a:lnTo>
                <a:lnTo>
                  <a:pt x="1498" y="1574"/>
                </a:lnTo>
                <a:lnTo>
                  <a:pt x="1653" y="1648"/>
                </a:lnTo>
                <a:lnTo>
                  <a:pt x="1813" y="1715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604" name="Text Box 30"/>
          <p:cNvSpPr txBox="1">
            <a:spLocks noChangeArrowheads="1"/>
          </p:cNvSpPr>
          <p:nvPr/>
        </p:nvSpPr>
        <p:spPr bwMode="auto">
          <a:xfrm>
            <a:off x="1770063" y="2060575"/>
            <a:ext cx="260350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FreeSerif" charset="0"/>
              </a:rPr>
              <a:t>b</a:t>
            </a:r>
          </a:p>
        </p:txBody>
      </p:sp>
      <p:sp>
        <p:nvSpPr>
          <p:cNvPr id="152605" name="Freeform 31"/>
          <p:cNvSpPr>
            <a:spLocks/>
          </p:cNvSpPr>
          <p:nvPr/>
        </p:nvSpPr>
        <p:spPr bwMode="auto">
          <a:xfrm>
            <a:off x="2266950" y="4540250"/>
            <a:ext cx="538163" cy="554038"/>
          </a:xfrm>
          <a:custGeom>
            <a:avLst/>
            <a:gdLst>
              <a:gd name="T0" fmla="*/ 2147483647 w 1649"/>
              <a:gd name="T1" fmla="*/ 2147483647 h 1692"/>
              <a:gd name="T2" fmla="*/ 2147483647 w 1649"/>
              <a:gd name="T3" fmla="*/ 2147483647 h 1692"/>
              <a:gd name="T4" fmla="*/ 2147483647 w 1649"/>
              <a:gd name="T5" fmla="*/ 2147483647 h 1692"/>
              <a:gd name="T6" fmla="*/ 2147483647 w 1649"/>
              <a:gd name="T7" fmla="*/ 2147483647 h 1692"/>
              <a:gd name="T8" fmla="*/ 2147483647 w 1649"/>
              <a:gd name="T9" fmla="*/ 2147483647 h 1692"/>
              <a:gd name="T10" fmla="*/ 2147483647 w 1649"/>
              <a:gd name="T11" fmla="*/ 2147483647 h 1692"/>
              <a:gd name="T12" fmla="*/ 2147483647 w 1649"/>
              <a:gd name="T13" fmla="*/ 2147483647 h 1692"/>
              <a:gd name="T14" fmla="*/ 2147483647 w 1649"/>
              <a:gd name="T15" fmla="*/ 2147483647 h 1692"/>
              <a:gd name="T16" fmla="*/ 2147483647 w 1649"/>
              <a:gd name="T17" fmla="*/ 2147483647 h 1692"/>
              <a:gd name="T18" fmla="*/ 2147483647 w 1649"/>
              <a:gd name="T19" fmla="*/ 2147483647 h 1692"/>
              <a:gd name="T20" fmla="*/ 2147483647 w 1649"/>
              <a:gd name="T21" fmla="*/ 2147483647 h 1692"/>
              <a:gd name="T22" fmla="*/ 2147483647 w 1649"/>
              <a:gd name="T23" fmla="*/ 2147483647 h 1692"/>
              <a:gd name="T24" fmla="*/ 2147483647 w 1649"/>
              <a:gd name="T25" fmla="*/ 2147483647 h 1692"/>
              <a:gd name="T26" fmla="*/ 2147483647 w 1649"/>
              <a:gd name="T27" fmla="*/ 2147483647 h 1692"/>
              <a:gd name="T28" fmla="*/ 2147483647 w 1649"/>
              <a:gd name="T29" fmla="*/ 2147483647 h 1692"/>
              <a:gd name="T30" fmla="*/ 0 w 1649"/>
              <a:gd name="T31" fmla="*/ 0 h 169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49"/>
              <a:gd name="T49" fmla="*/ 0 h 1692"/>
              <a:gd name="T50" fmla="*/ 1649 w 1649"/>
              <a:gd name="T51" fmla="*/ 1692 h 169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49" h="1692">
                <a:moveTo>
                  <a:pt x="1648" y="1691"/>
                </a:moveTo>
                <a:lnTo>
                  <a:pt x="1583" y="1545"/>
                </a:lnTo>
                <a:lnTo>
                  <a:pt x="1511" y="1403"/>
                </a:lnTo>
                <a:lnTo>
                  <a:pt x="1432" y="1264"/>
                </a:lnTo>
                <a:lnTo>
                  <a:pt x="1345" y="1130"/>
                </a:lnTo>
                <a:lnTo>
                  <a:pt x="1251" y="999"/>
                </a:lnTo>
                <a:lnTo>
                  <a:pt x="1151" y="874"/>
                </a:lnTo>
                <a:lnTo>
                  <a:pt x="1045" y="753"/>
                </a:lnTo>
                <a:lnTo>
                  <a:pt x="932" y="638"/>
                </a:lnTo>
                <a:lnTo>
                  <a:pt x="814" y="528"/>
                </a:lnTo>
                <a:lnTo>
                  <a:pt x="690" y="424"/>
                </a:lnTo>
                <a:lnTo>
                  <a:pt x="561" y="326"/>
                </a:lnTo>
                <a:lnTo>
                  <a:pt x="428" y="235"/>
                </a:lnTo>
                <a:lnTo>
                  <a:pt x="289" y="150"/>
                </a:lnTo>
                <a:lnTo>
                  <a:pt x="147" y="72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606" name="Freeform 32"/>
          <p:cNvSpPr>
            <a:spLocks/>
          </p:cNvSpPr>
          <p:nvPr/>
        </p:nvSpPr>
        <p:spPr bwMode="auto">
          <a:xfrm>
            <a:off x="808038" y="4540250"/>
            <a:ext cx="542925" cy="561975"/>
          </a:xfrm>
          <a:custGeom>
            <a:avLst/>
            <a:gdLst>
              <a:gd name="T0" fmla="*/ 2147483647 w 1661"/>
              <a:gd name="T1" fmla="*/ 0 h 1719"/>
              <a:gd name="T2" fmla="*/ 2147483647 w 1661"/>
              <a:gd name="T3" fmla="*/ 2147483647 h 1719"/>
              <a:gd name="T4" fmla="*/ 2147483647 w 1661"/>
              <a:gd name="T5" fmla="*/ 2147483647 h 1719"/>
              <a:gd name="T6" fmla="*/ 2147483647 w 1661"/>
              <a:gd name="T7" fmla="*/ 2147483647 h 1719"/>
              <a:gd name="T8" fmla="*/ 2147483647 w 1661"/>
              <a:gd name="T9" fmla="*/ 2147483647 h 1719"/>
              <a:gd name="T10" fmla="*/ 2147483647 w 1661"/>
              <a:gd name="T11" fmla="*/ 2147483647 h 1719"/>
              <a:gd name="T12" fmla="*/ 2147483647 w 1661"/>
              <a:gd name="T13" fmla="*/ 2147483647 h 1719"/>
              <a:gd name="T14" fmla="*/ 2147483647 w 1661"/>
              <a:gd name="T15" fmla="*/ 2147483647 h 1719"/>
              <a:gd name="T16" fmla="*/ 2147483647 w 1661"/>
              <a:gd name="T17" fmla="*/ 2147483647 h 1719"/>
              <a:gd name="T18" fmla="*/ 2147483647 w 1661"/>
              <a:gd name="T19" fmla="*/ 2147483647 h 1719"/>
              <a:gd name="T20" fmla="*/ 2147483647 w 1661"/>
              <a:gd name="T21" fmla="*/ 2147483647 h 1719"/>
              <a:gd name="T22" fmla="*/ 2147483647 w 1661"/>
              <a:gd name="T23" fmla="*/ 2147483647 h 1719"/>
              <a:gd name="T24" fmla="*/ 2147483647 w 1661"/>
              <a:gd name="T25" fmla="*/ 2147483647 h 1719"/>
              <a:gd name="T26" fmla="*/ 2147483647 w 1661"/>
              <a:gd name="T27" fmla="*/ 2147483647 h 1719"/>
              <a:gd name="T28" fmla="*/ 2147483647 w 1661"/>
              <a:gd name="T29" fmla="*/ 2147483647 h 1719"/>
              <a:gd name="T30" fmla="*/ 0 w 1661"/>
              <a:gd name="T31" fmla="*/ 2147483647 h 171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61"/>
              <a:gd name="T49" fmla="*/ 0 h 1719"/>
              <a:gd name="T50" fmla="*/ 1661 w 1661"/>
              <a:gd name="T51" fmla="*/ 1719 h 171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61" h="1719">
                <a:moveTo>
                  <a:pt x="1660" y="0"/>
                </a:moveTo>
                <a:lnTo>
                  <a:pt x="1512" y="72"/>
                </a:lnTo>
                <a:lnTo>
                  <a:pt x="1367" y="152"/>
                </a:lnTo>
                <a:lnTo>
                  <a:pt x="1227" y="238"/>
                </a:lnTo>
                <a:lnTo>
                  <a:pt x="1092" y="331"/>
                </a:lnTo>
                <a:lnTo>
                  <a:pt x="962" y="430"/>
                </a:lnTo>
                <a:lnTo>
                  <a:pt x="837" y="536"/>
                </a:lnTo>
                <a:lnTo>
                  <a:pt x="717" y="648"/>
                </a:lnTo>
                <a:lnTo>
                  <a:pt x="604" y="765"/>
                </a:lnTo>
                <a:lnTo>
                  <a:pt x="497" y="888"/>
                </a:lnTo>
                <a:lnTo>
                  <a:pt x="396" y="1015"/>
                </a:lnTo>
                <a:lnTo>
                  <a:pt x="303" y="1148"/>
                </a:lnTo>
                <a:lnTo>
                  <a:pt x="216" y="1285"/>
                </a:lnTo>
                <a:lnTo>
                  <a:pt x="137" y="1426"/>
                </a:lnTo>
                <a:lnTo>
                  <a:pt x="65" y="1570"/>
                </a:lnTo>
                <a:lnTo>
                  <a:pt x="0" y="1718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607" name="Freeform 33"/>
          <p:cNvSpPr>
            <a:spLocks/>
          </p:cNvSpPr>
          <p:nvPr/>
        </p:nvSpPr>
        <p:spPr bwMode="auto">
          <a:xfrm>
            <a:off x="2363788" y="5803900"/>
            <a:ext cx="466725" cy="566738"/>
          </a:xfrm>
          <a:custGeom>
            <a:avLst/>
            <a:gdLst>
              <a:gd name="T0" fmla="*/ 0 w 1427"/>
              <a:gd name="T1" fmla="*/ 2147483647 h 1737"/>
              <a:gd name="T2" fmla="*/ 2147483647 w 1427"/>
              <a:gd name="T3" fmla="*/ 2147483647 h 1737"/>
              <a:gd name="T4" fmla="*/ 2147483647 w 1427"/>
              <a:gd name="T5" fmla="*/ 2147483647 h 1737"/>
              <a:gd name="T6" fmla="*/ 2147483647 w 1427"/>
              <a:gd name="T7" fmla="*/ 2147483647 h 1737"/>
              <a:gd name="T8" fmla="*/ 2147483647 w 1427"/>
              <a:gd name="T9" fmla="*/ 2147483647 h 1737"/>
              <a:gd name="T10" fmla="*/ 2147483647 w 1427"/>
              <a:gd name="T11" fmla="*/ 2147483647 h 1737"/>
              <a:gd name="T12" fmla="*/ 2147483647 w 1427"/>
              <a:gd name="T13" fmla="*/ 2147483647 h 1737"/>
              <a:gd name="T14" fmla="*/ 2147483647 w 1427"/>
              <a:gd name="T15" fmla="*/ 2147483647 h 1737"/>
              <a:gd name="T16" fmla="*/ 2147483647 w 1427"/>
              <a:gd name="T17" fmla="*/ 2147483647 h 1737"/>
              <a:gd name="T18" fmla="*/ 2147483647 w 1427"/>
              <a:gd name="T19" fmla="*/ 2147483647 h 1737"/>
              <a:gd name="T20" fmla="*/ 2147483647 w 1427"/>
              <a:gd name="T21" fmla="*/ 2147483647 h 1737"/>
              <a:gd name="T22" fmla="*/ 2147483647 w 1427"/>
              <a:gd name="T23" fmla="*/ 2147483647 h 1737"/>
              <a:gd name="T24" fmla="*/ 2147483647 w 1427"/>
              <a:gd name="T25" fmla="*/ 2147483647 h 1737"/>
              <a:gd name="T26" fmla="*/ 2147483647 w 1427"/>
              <a:gd name="T27" fmla="*/ 2147483647 h 1737"/>
              <a:gd name="T28" fmla="*/ 2147483647 w 1427"/>
              <a:gd name="T29" fmla="*/ 2147483647 h 1737"/>
              <a:gd name="T30" fmla="*/ 2147483647 w 1427"/>
              <a:gd name="T31" fmla="*/ 0 h 173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427"/>
              <a:gd name="T49" fmla="*/ 0 h 1737"/>
              <a:gd name="T50" fmla="*/ 1427 w 1427"/>
              <a:gd name="T51" fmla="*/ 1737 h 173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427" h="1737">
                <a:moveTo>
                  <a:pt x="0" y="1736"/>
                </a:moveTo>
                <a:lnTo>
                  <a:pt x="132" y="1655"/>
                </a:lnTo>
                <a:lnTo>
                  <a:pt x="259" y="1568"/>
                </a:lnTo>
                <a:lnTo>
                  <a:pt x="382" y="1475"/>
                </a:lnTo>
                <a:lnTo>
                  <a:pt x="501" y="1377"/>
                </a:lnTo>
                <a:lnTo>
                  <a:pt x="614" y="1273"/>
                </a:lnTo>
                <a:lnTo>
                  <a:pt x="722" y="1164"/>
                </a:lnTo>
                <a:lnTo>
                  <a:pt x="825" y="1050"/>
                </a:lnTo>
                <a:lnTo>
                  <a:pt x="922" y="932"/>
                </a:lnTo>
                <a:lnTo>
                  <a:pt x="1013" y="810"/>
                </a:lnTo>
                <a:lnTo>
                  <a:pt x="1098" y="683"/>
                </a:lnTo>
                <a:lnTo>
                  <a:pt x="1177" y="553"/>
                </a:lnTo>
                <a:lnTo>
                  <a:pt x="1249" y="419"/>
                </a:lnTo>
                <a:lnTo>
                  <a:pt x="1315" y="282"/>
                </a:lnTo>
                <a:lnTo>
                  <a:pt x="1374" y="142"/>
                </a:lnTo>
                <a:lnTo>
                  <a:pt x="1426" y="0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608" name="Text Box 34"/>
          <p:cNvSpPr txBox="1">
            <a:spLocks noChangeArrowheads="1"/>
          </p:cNvSpPr>
          <p:nvPr/>
        </p:nvSpPr>
        <p:spPr bwMode="auto">
          <a:xfrm>
            <a:off x="842963" y="5345113"/>
            <a:ext cx="3095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FreeSerif" charset="0"/>
              </a:rPr>
              <a:t>a</a:t>
            </a:r>
          </a:p>
        </p:txBody>
      </p:sp>
      <p:sp>
        <p:nvSpPr>
          <p:cNvPr id="152609" name="Text Box 35"/>
          <p:cNvSpPr txBox="1">
            <a:spLocks noChangeArrowheads="1"/>
          </p:cNvSpPr>
          <p:nvPr/>
        </p:nvSpPr>
        <p:spPr bwMode="auto">
          <a:xfrm>
            <a:off x="2611438" y="5349875"/>
            <a:ext cx="1809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 dirty="0">
                <a:latin typeface="FreeSerif" charset="0"/>
              </a:rPr>
              <a:t>b</a:t>
            </a:r>
          </a:p>
        </p:txBody>
      </p:sp>
      <p:sp>
        <p:nvSpPr>
          <p:cNvPr id="152610" name="Text Box 36"/>
          <p:cNvSpPr txBox="1">
            <a:spLocks noChangeArrowheads="1"/>
          </p:cNvSpPr>
          <p:nvPr/>
        </p:nvSpPr>
        <p:spPr bwMode="auto">
          <a:xfrm>
            <a:off x="1738313" y="6173788"/>
            <a:ext cx="155575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FreeSerif" charset="0"/>
              </a:rPr>
              <a:t>d</a:t>
            </a:r>
          </a:p>
        </p:txBody>
      </p:sp>
      <p:sp>
        <p:nvSpPr>
          <p:cNvPr id="152613" name="Freeform 39"/>
          <p:cNvSpPr>
            <a:spLocks/>
          </p:cNvSpPr>
          <p:nvPr/>
        </p:nvSpPr>
        <p:spPr bwMode="auto">
          <a:xfrm>
            <a:off x="1458913" y="6419850"/>
            <a:ext cx="863600" cy="103188"/>
          </a:xfrm>
          <a:custGeom>
            <a:avLst/>
            <a:gdLst>
              <a:gd name="T0" fmla="*/ 0 w 2646"/>
              <a:gd name="T1" fmla="*/ 2147483647 h 312"/>
              <a:gd name="T2" fmla="*/ 2147483647 w 2646"/>
              <a:gd name="T3" fmla="*/ 2147483647 h 312"/>
              <a:gd name="T4" fmla="*/ 2147483647 w 2646"/>
              <a:gd name="T5" fmla="*/ 2147483647 h 312"/>
              <a:gd name="T6" fmla="*/ 2147483647 w 2646"/>
              <a:gd name="T7" fmla="*/ 2147483647 h 312"/>
              <a:gd name="T8" fmla="*/ 2147483647 w 2646"/>
              <a:gd name="T9" fmla="*/ 2147483647 h 312"/>
              <a:gd name="T10" fmla="*/ 2147483647 w 2646"/>
              <a:gd name="T11" fmla="*/ 2147483647 h 312"/>
              <a:gd name="T12" fmla="*/ 2147483647 w 2646"/>
              <a:gd name="T13" fmla="*/ 2147483647 h 312"/>
              <a:gd name="T14" fmla="*/ 2147483647 w 2646"/>
              <a:gd name="T15" fmla="*/ 2147483647 h 312"/>
              <a:gd name="T16" fmla="*/ 2147483647 w 2646"/>
              <a:gd name="T17" fmla="*/ 2147483647 h 312"/>
              <a:gd name="T18" fmla="*/ 2147483647 w 2646"/>
              <a:gd name="T19" fmla="*/ 2147483647 h 312"/>
              <a:gd name="T20" fmla="*/ 2147483647 w 2646"/>
              <a:gd name="T21" fmla="*/ 2147483647 h 312"/>
              <a:gd name="T22" fmla="*/ 2147483647 w 2646"/>
              <a:gd name="T23" fmla="*/ 2147483647 h 312"/>
              <a:gd name="T24" fmla="*/ 2147483647 w 2646"/>
              <a:gd name="T25" fmla="*/ 2147483647 h 312"/>
              <a:gd name="T26" fmla="*/ 2147483647 w 2646"/>
              <a:gd name="T27" fmla="*/ 2147483647 h 312"/>
              <a:gd name="T28" fmla="*/ 2147483647 w 2646"/>
              <a:gd name="T29" fmla="*/ 2147483647 h 312"/>
              <a:gd name="T30" fmla="*/ 2147483647 w 2646"/>
              <a:gd name="T31" fmla="*/ 0 h 31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46"/>
              <a:gd name="T49" fmla="*/ 0 h 312"/>
              <a:gd name="T50" fmla="*/ 2646 w 2646"/>
              <a:gd name="T51" fmla="*/ 312 h 31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46" h="312">
                <a:moveTo>
                  <a:pt x="0" y="81"/>
                </a:moveTo>
                <a:lnTo>
                  <a:pt x="170" y="142"/>
                </a:lnTo>
                <a:lnTo>
                  <a:pt x="343" y="194"/>
                </a:lnTo>
                <a:lnTo>
                  <a:pt x="520" y="237"/>
                </a:lnTo>
                <a:lnTo>
                  <a:pt x="698" y="270"/>
                </a:lnTo>
                <a:lnTo>
                  <a:pt x="878" y="293"/>
                </a:lnTo>
                <a:lnTo>
                  <a:pt x="1059" y="307"/>
                </a:lnTo>
                <a:lnTo>
                  <a:pt x="1240" y="311"/>
                </a:lnTo>
                <a:lnTo>
                  <a:pt x="1422" y="305"/>
                </a:lnTo>
                <a:lnTo>
                  <a:pt x="1603" y="290"/>
                </a:lnTo>
                <a:lnTo>
                  <a:pt x="1782" y="265"/>
                </a:lnTo>
                <a:lnTo>
                  <a:pt x="1960" y="231"/>
                </a:lnTo>
                <a:lnTo>
                  <a:pt x="2136" y="187"/>
                </a:lnTo>
                <a:lnTo>
                  <a:pt x="2309" y="134"/>
                </a:lnTo>
                <a:lnTo>
                  <a:pt x="2479" y="71"/>
                </a:lnTo>
                <a:lnTo>
                  <a:pt x="2645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614" name="Freeform 40"/>
          <p:cNvSpPr>
            <a:spLocks/>
          </p:cNvSpPr>
          <p:nvPr/>
        </p:nvSpPr>
        <p:spPr bwMode="auto">
          <a:xfrm>
            <a:off x="839788" y="5929313"/>
            <a:ext cx="573087" cy="517525"/>
          </a:xfrm>
          <a:custGeom>
            <a:avLst/>
            <a:gdLst>
              <a:gd name="T0" fmla="*/ 0 w 1754"/>
              <a:gd name="T1" fmla="*/ 0 h 1586"/>
              <a:gd name="T2" fmla="*/ 2147483647 w 1754"/>
              <a:gd name="T3" fmla="*/ 2147483647 h 1586"/>
              <a:gd name="T4" fmla="*/ 2147483647 w 1754"/>
              <a:gd name="T5" fmla="*/ 2147483647 h 1586"/>
              <a:gd name="T6" fmla="*/ 2147483647 w 1754"/>
              <a:gd name="T7" fmla="*/ 2147483647 h 1586"/>
              <a:gd name="T8" fmla="*/ 2147483647 w 1754"/>
              <a:gd name="T9" fmla="*/ 2147483647 h 1586"/>
              <a:gd name="T10" fmla="*/ 2147483647 w 1754"/>
              <a:gd name="T11" fmla="*/ 2147483647 h 1586"/>
              <a:gd name="T12" fmla="*/ 2147483647 w 1754"/>
              <a:gd name="T13" fmla="*/ 2147483647 h 1586"/>
              <a:gd name="T14" fmla="*/ 2147483647 w 1754"/>
              <a:gd name="T15" fmla="*/ 2147483647 h 1586"/>
              <a:gd name="T16" fmla="*/ 2147483647 w 1754"/>
              <a:gd name="T17" fmla="*/ 2147483647 h 1586"/>
              <a:gd name="T18" fmla="*/ 2147483647 w 1754"/>
              <a:gd name="T19" fmla="*/ 2147483647 h 1586"/>
              <a:gd name="T20" fmla="*/ 2147483647 w 1754"/>
              <a:gd name="T21" fmla="*/ 2147483647 h 1586"/>
              <a:gd name="T22" fmla="*/ 2147483647 w 1754"/>
              <a:gd name="T23" fmla="*/ 2147483647 h 1586"/>
              <a:gd name="T24" fmla="*/ 2147483647 w 1754"/>
              <a:gd name="T25" fmla="*/ 2147483647 h 1586"/>
              <a:gd name="T26" fmla="*/ 2147483647 w 1754"/>
              <a:gd name="T27" fmla="*/ 2147483647 h 1586"/>
              <a:gd name="T28" fmla="*/ 2147483647 w 1754"/>
              <a:gd name="T29" fmla="*/ 2147483647 h 1586"/>
              <a:gd name="T30" fmla="*/ 2147483647 w 1754"/>
              <a:gd name="T31" fmla="*/ 2147483647 h 158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754"/>
              <a:gd name="T49" fmla="*/ 0 h 1586"/>
              <a:gd name="T50" fmla="*/ 1754 w 1754"/>
              <a:gd name="T51" fmla="*/ 1586 h 158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754" h="1586">
                <a:moveTo>
                  <a:pt x="0" y="0"/>
                </a:moveTo>
                <a:lnTo>
                  <a:pt x="75" y="141"/>
                </a:lnTo>
                <a:lnTo>
                  <a:pt x="156" y="278"/>
                </a:lnTo>
                <a:lnTo>
                  <a:pt x="244" y="412"/>
                </a:lnTo>
                <a:lnTo>
                  <a:pt x="339" y="540"/>
                </a:lnTo>
                <a:lnTo>
                  <a:pt x="441" y="665"/>
                </a:lnTo>
                <a:lnTo>
                  <a:pt x="549" y="784"/>
                </a:lnTo>
                <a:lnTo>
                  <a:pt x="663" y="897"/>
                </a:lnTo>
                <a:lnTo>
                  <a:pt x="782" y="1006"/>
                </a:lnTo>
                <a:lnTo>
                  <a:pt x="907" y="1108"/>
                </a:lnTo>
                <a:lnTo>
                  <a:pt x="1037" y="1204"/>
                </a:lnTo>
                <a:lnTo>
                  <a:pt x="1172" y="1294"/>
                </a:lnTo>
                <a:lnTo>
                  <a:pt x="1312" y="1377"/>
                </a:lnTo>
                <a:lnTo>
                  <a:pt x="1455" y="1453"/>
                </a:lnTo>
                <a:lnTo>
                  <a:pt x="1602" y="1522"/>
                </a:lnTo>
                <a:lnTo>
                  <a:pt x="1753" y="1585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615" name="Freeform 41"/>
          <p:cNvSpPr>
            <a:spLocks/>
          </p:cNvSpPr>
          <p:nvPr/>
        </p:nvSpPr>
        <p:spPr bwMode="auto">
          <a:xfrm>
            <a:off x="736600" y="5153025"/>
            <a:ext cx="73025" cy="754063"/>
          </a:xfrm>
          <a:custGeom>
            <a:avLst/>
            <a:gdLst>
              <a:gd name="T0" fmla="*/ 2147483647 w 226"/>
              <a:gd name="T1" fmla="*/ 0 h 2308"/>
              <a:gd name="T2" fmla="*/ 2147483647 w 226"/>
              <a:gd name="T3" fmla="*/ 2147483647 h 2308"/>
              <a:gd name="T4" fmla="*/ 2147483647 w 226"/>
              <a:gd name="T5" fmla="*/ 2147483647 h 2308"/>
              <a:gd name="T6" fmla="*/ 2147483647 w 226"/>
              <a:gd name="T7" fmla="*/ 2147483647 h 2308"/>
              <a:gd name="T8" fmla="*/ 2147483647 w 226"/>
              <a:gd name="T9" fmla="*/ 2147483647 h 2308"/>
              <a:gd name="T10" fmla="*/ 2147483647 w 226"/>
              <a:gd name="T11" fmla="*/ 2147483647 h 2308"/>
              <a:gd name="T12" fmla="*/ 2147483647 w 226"/>
              <a:gd name="T13" fmla="*/ 2147483647 h 2308"/>
              <a:gd name="T14" fmla="*/ 0 w 226"/>
              <a:gd name="T15" fmla="*/ 2147483647 h 2308"/>
              <a:gd name="T16" fmla="*/ 0 w 226"/>
              <a:gd name="T17" fmla="*/ 2147483647 h 2308"/>
              <a:gd name="T18" fmla="*/ 2147483647 w 226"/>
              <a:gd name="T19" fmla="*/ 2147483647 h 2308"/>
              <a:gd name="T20" fmla="*/ 2147483647 w 226"/>
              <a:gd name="T21" fmla="*/ 2147483647 h 2308"/>
              <a:gd name="T22" fmla="*/ 2147483647 w 226"/>
              <a:gd name="T23" fmla="*/ 2147483647 h 2308"/>
              <a:gd name="T24" fmla="*/ 2147483647 w 226"/>
              <a:gd name="T25" fmla="*/ 2147483647 h 2308"/>
              <a:gd name="T26" fmla="*/ 2147483647 w 226"/>
              <a:gd name="T27" fmla="*/ 2147483647 h 2308"/>
              <a:gd name="T28" fmla="*/ 2147483647 w 226"/>
              <a:gd name="T29" fmla="*/ 2147483647 h 2308"/>
              <a:gd name="T30" fmla="*/ 2147483647 w 226"/>
              <a:gd name="T31" fmla="*/ 2147483647 h 230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26"/>
              <a:gd name="T49" fmla="*/ 0 h 2308"/>
              <a:gd name="T50" fmla="*/ 226 w 226"/>
              <a:gd name="T51" fmla="*/ 2308 h 230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26" h="2308">
                <a:moveTo>
                  <a:pt x="225" y="0"/>
                </a:moveTo>
                <a:lnTo>
                  <a:pt x="170" y="148"/>
                </a:lnTo>
                <a:lnTo>
                  <a:pt x="122" y="299"/>
                </a:lnTo>
                <a:lnTo>
                  <a:pt x="82" y="451"/>
                </a:lnTo>
                <a:lnTo>
                  <a:pt x="49" y="605"/>
                </a:lnTo>
                <a:lnTo>
                  <a:pt x="25" y="761"/>
                </a:lnTo>
                <a:lnTo>
                  <a:pt x="9" y="917"/>
                </a:lnTo>
                <a:lnTo>
                  <a:pt x="0" y="1075"/>
                </a:lnTo>
                <a:lnTo>
                  <a:pt x="0" y="1232"/>
                </a:lnTo>
                <a:lnTo>
                  <a:pt x="8" y="1389"/>
                </a:lnTo>
                <a:lnTo>
                  <a:pt x="23" y="1546"/>
                </a:lnTo>
                <a:lnTo>
                  <a:pt x="47" y="1701"/>
                </a:lnTo>
                <a:lnTo>
                  <a:pt x="79" y="1856"/>
                </a:lnTo>
                <a:lnTo>
                  <a:pt x="118" y="2008"/>
                </a:lnTo>
                <a:lnTo>
                  <a:pt x="166" y="2159"/>
                </a:lnTo>
                <a:lnTo>
                  <a:pt x="221" y="2307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616" name="Text Box 42"/>
          <p:cNvSpPr txBox="1">
            <a:spLocks noChangeArrowheads="1"/>
          </p:cNvSpPr>
          <p:nvPr/>
        </p:nvSpPr>
        <p:spPr bwMode="auto">
          <a:xfrm>
            <a:off x="1673225" y="4446588"/>
            <a:ext cx="2603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FreeSerif" charset="0"/>
              </a:rPr>
              <a:t>c</a:t>
            </a:r>
          </a:p>
        </p:txBody>
      </p:sp>
      <p:sp>
        <p:nvSpPr>
          <p:cNvPr id="152617" name="Text Box 43"/>
          <p:cNvSpPr txBox="1">
            <a:spLocks noChangeArrowheads="1"/>
          </p:cNvSpPr>
          <p:nvPr/>
        </p:nvSpPr>
        <p:spPr bwMode="auto">
          <a:xfrm>
            <a:off x="1743075" y="2887663"/>
            <a:ext cx="204788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 dirty="0">
                <a:solidFill>
                  <a:srgbClr val="FF0000"/>
                </a:solidFill>
                <a:latin typeface="FreeSerif" charset="0"/>
              </a:rPr>
              <a:t>P</a:t>
            </a:r>
          </a:p>
        </p:txBody>
      </p:sp>
      <p:sp>
        <p:nvSpPr>
          <p:cNvPr id="152618" name="Text Box 44"/>
          <p:cNvSpPr txBox="1">
            <a:spLocks noChangeArrowheads="1"/>
          </p:cNvSpPr>
          <p:nvPr/>
        </p:nvSpPr>
        <p:spPr bwMode="auto">
          <a:xfrm>
            <a:off x="1685925" y="5319713"/>
            <a:ext cx="268288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 dirty="0">
                <a:solidFill>
                  <a:srgbClr val="0000FF"/>
                </a:solidFill>
                <a:latin typeface="FreeSerif" charset="0"/>
              </a:rPr>
              <a:t>Q</a:t>
            </a:r>
          </a:p>
        </p:txBody>
      </p:sp>
      <p:sp>
        <p:nvSpPr>
          <p:cNvPr id="152619" name="Text Box 45"/>
          <p:cNvSpPr txBox="1">
            <a:spLocks noChangeArrowheads="1"/>
          </p:cNvSpPr>
          <p:nvPr/>
        </p:nvSpPr>
        <p:spPr bwMode="auto">
          <a:xfrm>
            <a:off x="6232525" y="4198938"/>
            <a:ext cx="309563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 dirty="0">
                <a:latin typeface="FreeSerif" charset="0"/>
              </a:rPr>
              <a:t>a</a:t>
            </a:r>
          </a:p>
        </p:txBody>
      </p:sp>
      <p:sp>
        <p:nvSpPr>
          <p:cNvPr id="152620" name="Text Box 46"/>
          <p:cNvSpPr txBox="1">
            <a:spLocks noChangeArrowheads="1"/>
          </p:cNvSpPr>
          <p:nvPr/>
        </p:nvSpPr>
        <p:spPr bwMode="auto">
          <a:xfrm>
            <a:off x="7351713" y="3186113"/>
            <a:ext cx="2603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FreeSerif" charset="0"/>
              </a:rPr>
              <a:t>b</a:t>
            </a:r>
          </a:p>
        </p:txBody>
      </p:sp>
      <p:sp>
        <p:nvSpPr>
          <p:cNvPr id="152621" name="Text Box 47"/>
          <p:cNvSpPr txBox="1">
            <a:spLocks noChangeArrowheads="1"/>
          </p:cNvSpPr>
          <p:nvPr/>
        </p:nvSpPr>
        <p:spPr bwMode="auto">
          <a:xfrm>
            <a:off x="8345488" y="4151313"/>
            <a:ext cx="1603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 dirty="0">
                <a:latin typeface="FreeSerif" charset="0"/>
              </a:rPr>
              <a:t>c</a:t>
            </a:r>
          </a:p>
        </p:txBody>
      </p:sp>
      <p:sp>
        <p:nvSpPr>
          <p:cNvPr id="152622" name="Text Box 48"/>
          <p:cNvSpPr txBox="1">
            <a:spLocks noChangeArrowheads="1"/>
          </p:cNvSpPr>
          <p:nvPr/>
        </p:nvSpPr>
        <p:spPr bwMode="auto">
          <a:xfrm>
            <a:off x="7264400" y="5145088"/>
            <a:ext cx="155575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FreeSerif" charset="0"/>
              </a:rPr>
              <a:t>d</a:t>
            </a:r>
          </a:p>
        </p:txBody>
      </p:sp>
      <p:sp>
        <p:nvSpPr>
          <p:cNvPr id="152623" name="Text Box 36"/>
          <p:cNvSpPr txBox="1">
            <a:spLocks noChangeArrowheads="1"/>
          </p:cNvSpPr>
          <p:nvPr/>
        </p:nvSpPr>
        <p:spPr bwMode="auto">
          <a:xfrm>
            <a:off x="1792288" y="3652838"/>
            <a:ext cx="1555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FreeSerif" charset="0"/>
              </a:rPr>
              <a:t>d</a:t>
            </a:r>
          </a:p>
        </p:txBody>
      </p:sp>
      <p:sp>
        <p:nvSpPr>
          <p:cNvPr id="48" name="Rectangle 2"/>
          <p:cNvSpPr txBox="1">
            <a:spLocks noChangeArrowheads="1"/>
          </p:cNvSpPr>
          <p:nvPr/>
        </p:nvSpPr>
        <p:spPr>
          <a:xfrm>
            <a:off x="152400" y="304800"/>
            <a:ext cx="8839200" cy="11461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>
              <a:lnSpc>
                <a:spcPct val="102000"/>
              </a:lnSpc>
              <a:buClr>
                <a:srgbClr val="000000"/>
              </a:buClr>
              <a:buSzPct val="45000"/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dirty="0" smtClean="0">
                <a:latin typeface="+mn-lt"/>
              </a:rPr>
              <a:t>What About </a:t>
            </a:r>
            <a:r>
              <a:rPr lang="en-GB" dirty="0" smtClean="0">
                <a:solidFill>
                  <a:srgbClr val="FF0000"/>
                </a:solidFill>
                <a:latin typeface="+mn-lt"/>
              </a:rPr>
              <a:t>Red</a:t>
            </a:r>
            <a:r>
              <a:rPr lang="en-GB" dirty="0" smtClean="0">
                <a:solidFill>
                  <a:srgbClr val="333333"/>
                </a:solidFill>
                <a:latin typeface="+mn-lt"/>
              </a:rPr>
              <a:t> and </a:t>
            </a:r>
            <a:r>
              <a:rPr lang="en-GB" dirty="0" smtClean="0">
                <a:solidFill>
                  <a:srgbClr val="0000FF"/>
                </a:solidFill>
                <a:latin typeface="+mn-lt"/>
              </a:rPr>
              <a:t>Blue</a:t>
            </a:r>
            <a:r>
              <a:rPr lang="en-GB" dirty="0" smtClean="0">
                <a:solidFill>
                  <a:srgbClr val="333333"/>
                </a:solidFill>
                <a:latin typeface="+mn-lt"/>
              </a:rPr>
              <a:t> Edges???</a:t>
            </a:r>
            <a:endParaRPr lang="en-GB" dirty="0">
              <a:solidFill>
                <a:srgbClr val="333333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343574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525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525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525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525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525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525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52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52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86" grpId="0" animBg="1"/>
      <p:bldP spid="152589" grpId="0" animBg="1"/>
      <p:bldP spid="152588" grpId="0" animBg="1"/>
      <p:bldP spid="15258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91" name="Line 16"/>
          <p:cNvSpPr>
            <a:spLocks noChangeShapeType="1"/>
          </p:cNvSpPr>
          <p:nvPr/>
        </p:nvSpPr>
        <p:spPr bwMode="auto">
          <a:xfrm>
            <a:off x="6242050" y="4716463"/>
            <a:ext cx="1781175" cy="577850"/>
          </a:xfrm>
          <a:prstGeom prst="line">
            <a:avLst/>
          </a:prstGeom>
          <a:noFill/>
          <a:ln w="36000">
            <a:solidFill>
              <a:srgbClr val="0000FF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92" name="Line 17"/>
          <p:cNvSpPr>
            <a:spLocks noChangeShapeType="1"/>
          </p:cNvSpPr>
          <p:nvPr/>
        </p:nvSpPr>
        <p:spPr bwMode="auto">
          <a:xfrm flipH="1" flipV="1">
            <a:off x="6842125" y="3249613"/>
            <a:ext cx="12700" cy="2101850"/>
          </a:xfrm>
          <a:prstGeom prst="line">
            <a:avLst/>
          </a:prstGeom>
          <a:noFill/>
          <a:ln w="36000">
            <a:solidFill>
              <a:srgbClr val="0000FF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90" name="Line 15"/>
          <p:cNvSpPr>
            <a:spLocks noChangeShapeType="1"/>
          </p:cNvSpPr>
          <p:nvPr/>
        </p:nvSpPr>
        <p:spPr bwMode="auto">
          <a:xfrm>
            <a:off x="6248400" y="3886200"/>
            <a:ext cx="2257425" cy="781050"/>
          </a:xfrm>
          <a:prstGeom prst="line">
            <a:avLst/>
          </a:prstGeom>
          <a:noFill/>
          <a:ln w="36000">
            <a:solidFill>
              <a:srgbClr val="0000FF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85" name="Line 10"/>
          <p:cNvSpPr>
            <a:spLocks noChangeShapeType="1"/>
          </p:cNvSpPr>
          <p:nvPr/>
        </p:nvSpPr>
        <p:spPr bwMode="auto">
          <a:xfrm>
            <a:off x="7869238" y="3227388"/>
            <a:ext cx="606425" cy="636587"/>
          </a:xfrm>
          <a:prstGeom prst="line">
            <a:avLst/>
          </a:prstGeom>
          <a:noFill/>
          <a:ln w="36720">
            <a:solidFill>
              <a:srgbClr val="0000FF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80" name="Text Box 5"/>
          <p:cNvSpPr txBox="1">
            <a:spLocks noChangeArrowheads="1"/>
          </p:cNvSpPr>
          <p:nvPr/>
        </p:nvSpPr>
        <p:spPr bwMode="auto">
          <a:xfrm>
            <a:off x="5389563" y="2254250"/>
            <a:ext cx="3881437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414338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14338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14338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14338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14338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800" i="1" dirty="0" err="1" smtClean="0">
                <a:solidFill>
                  <a:srgbClr val="000000"/>
                </a:solidFill>
                <a:latin typeface="+mn-lt"/>
              </a:rPr>
              <a:t>BreakpointGraph</a:t>
            </a:r>
            <a:r>
              <a:rPr lang="en-GB" sz="2800" i="1" dirty="0" smtClean="0">
                <a:solidFill>
                  <a:srgbClr val="000000"/>
                </a:solidFill>
                <a:latin typeface="+mn-lt"/>
              </a:rPr>
              <a:t>(</a:t>
            </a:r>
            <a:r>
              <a:rPr lang="en-GB" sz="2800" i="1" dirty="0" smtClean="0">
                <a:solidFill>
                  <a:srgbClr val="FF0000"/>
                </a:solidFill>
                <a:latin typeface="+mn-lt"/>
              </a:rPr>
              <a:t>P</a:t>
            </a:r>
            <a:r>
              <a:rPr lang="en-GB" sz="2800" i="1" dirty="0" smtClean="0">
                <a:solidFill>
                  <a:srgbClr val="000000"/>
                </a:solidFill>
                <a:latin typeface="+mn-lt"/>
              </a:rPr>
              <a:t>,</a:t>
            </a:r>
            <a:r>
              <a:rPr lang="en-GB" sz="2800" i="1" dirty="0" smtClean="0">
                <a:solidFill>
                  <a:srgbClr val="0000FF"/>
                </a:solidFill>
                <a:latin typeface="+mn-lt"/>
              </a:rPr>
              <a:t>Q</a:t>
            </a:r>
            <a:r>
              <a:rPr lang="en-GB" sz="2800" i="1" dirty="0" smtClean="0">
                <a:solidFill>
                  <a:srgbClr val="000000"/>
                </a:solidFill>
                <a:latin typeface="+mn-lt"/>
              </a:rPr>
              <a:t>)</a:t>
            </a:r>
            <a:r>
              <a:rPr lang="en-GB" sz="2800" i="1" dirty="0">
                <a:solidFill>
                  <a:srgbClr val="000000"/>
                </a:solidFill>
                <a:latin typeface="+mn-lt"/>
              </a:rPr>
              <a:t/>
            </a:r>
            <a:br>
              <a:rPr lang="en-GB" sz="2800" i="1" dirty="0">
                <a:solidFill>
                  <a:srgbClr val="000000"/>
                </a:solidFill>
                <a:latin typeface="+mn-lt"/>
              </a:rPr>
            </a:br>
            <a:endParaRPr lang="en-GB" sz="2800" i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52581" name="Freeform 6"/>
          <p:cNvSpPr>
            <a:spLocks/>
          </p:cNvSpPr>
          <p:nvPr/>
        </p:nvSpPr>
        <p:spPr bwMode="auto">
          <a:xfrm>
            <a:off x="7877175" y="3238500"/>
            <a:ext cx="604838" cy="622300"/>
          </a:xfrm>
          <a:custGeom>
            <a:avLst/>
            <a:gdLst>
              <a:gd name="T0" fmla="*/ 2147483647 w 1851"/>
              <a:gd name="T1" fmla="*/ 2147483647 h 1905"/>
              <a:gd name="T2" fmla="*/ 2147483647 w 1851"/>
              <a:gd name="T3" fmla="*/ 2147483647 h 1905"/>
              <a:gd name="T4" fmla="*/ 2147483647 w 1851"/>
              <a:gd name="T5" fmla="*/ 2147483647 h 1905"/>
              <a:gd name="T6" fmla="*/ 2147483647 w 1851"/>
              <a:gd name="T7" fmla="*/ 2147483647 h 1905"/>
              <a:gd name="T8" fmla="*/ 2147483647 w 1851"/>
              <a:gd name="T9" fmla="*/ 2147483647 h 1905"/>
              <a:gd name="T10" fmla="*/ 2147483647 w 1851"/>
              <a:gd name="T11" fmla="*/ 2147483647 h 1905"/>
              <a:gd name="T12" fmla="*/ 2147483647 w 1851"/>
              <a:gd name="T13" fmla="*/ 2147483647 h 1905"/>
              <a:gd name="T14" fmla="*/ 2147483647 w 1851"/>
              <a:gd name="T15" fmla="*/ 2147483647 h 1905"/>
              <a:gd name="T16" fmla="*/ 2147483647 w 1851"/>
              <a:gd name="T17" fmla="*/ 2147483647 h 1905"/>
              <a:gd name="T18" fmla="*/ 2147483647 w 1851"/>
              <a:gd name="T19" fmla="*/ 2147483647 h 1905"/>
              <a:gd name="T20" fmla="*/ 2147483647 w 1851"/>
              <a:gd name="T21" fmla="*/ 2147483647 h 1905"/>
              <a:gd name="T22" fmla="*/ 2147483647 w 1851"/>
              <a:gd name="T23" fmla="*/ 2147483647 h 1905"/>
              <a:gd name="T24" fmla="*/ 2147483647 w 1851"/>
              <a:gd name="T25" fmla="*/ 2147483647 h 1905"/>
              <a:gd name="T26" fmla="*/ 2147483647 w 1851"/>
              <a:gd name="T27" fmla="*/ 2147483647 h 1905"/>
              <a:gd name="T28" fmla="*/ 2147483647 w 1851"/>
              <a:gd name="T29" fmla="*/ 2147483647 h 1905"/>
              <a:gd name="T30" fmla="*/ 0 w 1851"/>
              <a:gd name="T31" fmla="*/ 0 h 190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51"/>
              <a:gd name="T49" fmla="*/ 0 h 1905"/>
              <a:gd name="T50" fmla="*/ 1851 w 1851"/>
              <a:gd name="T51" fmla="*/ 1905 h 1905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51" h="1905">
                <a:moveTo>
                  <a:pt x="1850" y="1904"/>
                </a:moveTo>
                <a:lnTo>
                  <a:pt x="1777" y="1740"/>
                </a:lnTo>
                <a:lnTo>
                  <a:pt x="1696" y="1579"/>
                </a:lnTo>
                <a:lnTo>
                  <a:pt x="1607" y="1423"/>
                </a:lnTo>
                <a:lnTo>
                  <a:pt x="1510" y="1272"/>
                </a:lnTo>
                <a:lnTo>
                  <a:pt x="1405" y="1125"/>
                </a:lnTo>
                <a:lnTo>
                  <a:pt x="1292" y="984"/>
                </a:lnTo>
                <a:lnTo>
                  <a:pt x="1173" y="848"/>
                </a:lnTo>
                <a:lnTo>
                  <a:pt x="1047" y="718"/>
                </a:lnTo>
                <a:lnTo>
                  <a:pt x="914" y="594"/>
                </a:lnTo>
                <a:lnTo>
                  <a:pt x="775" y="477"/>
                </a:lnTo>
                <a:lnTo>
                  <a:pt x="630" y="367"/>
                </a:lnTo>
                <a:lnTo>
                  <a:pt x="480" y="264"/>
                </a:lnTo>
                <a:lnTo>
                  <a:pt x="325" y="168"/>
                </a:lnTo>
                <a:lnTo>
                  <a:pt x="164" y="80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82" name="Freeform 7"/>
          <p:cNvSpPr>
            <a:spLocks/>
          </p:cNvSpPr>
          <p:nvPr/>
        </p:nvSpPr>
        <p:spPr bwMode="auto">
          <a:xfrm>
            <a:off x="6237288" y="3238500"/>
            <a:ext cx="609600" cy="633413"/>
          </a:xfrm>
          <a:custGeom>
            <a:avLst/>
            <a:gdLst>
              <a:gd name="T0" fmla="*/ 2147483647 w 1864"/>
              <a:gd name="T1" fmla="*/ 0 h 1936"/>
              <a:gd name="T2" fmla="*/ 2147483647 w 1864"/>
              <a:gd name="T3" fmla="*/ 2147483647 h 1936"/>
              <a:gd name="T4" fmla="*/ 2147483647 w 1864"/>
              <a:gd name="T5" fmla="*/ 2147483647 h 1936"/>
              <a:gd name="T6" fmla="*/ 2147483647 w 1864"/>
              <a:gd name="T7" fmla="*/ 2147483647 h 1936"/>
              <a:gd name="T8" fmla="*/ 2147483647 w 1864"/>
              <a:gd name="T9" fmla="*/ 2147483647 h 1936"/>
              <a:gd name="T10" fmla="*/ 2147483647 w 1864"/>
              <a:gd name="T11" fmla="*/ 2147483647 h 1936"/>
              <a:gd name="T12" fmla="*/ 2147483647 w 1864"/>
              <a:gd name="T13" fmla="*/ 2147483647 h 1936"/>
              <a:gd name="T14" fmla="*/ 2147483647 w 1864"/>
              <a:gd name="T15" fmla="*/ 2147483647 h 1936"/>
              <a:gd name="T16" fmla="*/ 2147483647 w 1864"/>
              <a:gd name="T17" fmla="*/ 2147483647 h 1936"/>
              <a:gd name="T18" fmla="*/ 2147483647 w 1864"/>
              <a:gd name="T19" fmla="*/ 2147483647 h 1936"/>
              <a:gd name="T20" fmla="*/ 2147483647 w 1864"/>
              <a:gd name="T21" fmla="*/ 2147483647 h 1936"/>
              <a:gd name="T22" fmla="*/ 2147483647 w 1864"/>
              <a:gd name="T23" fmla="*/ 2147483647 h 1936"/>
              <a:gd name="T24" fmla="*/ 2147483647 w 1864"/>
              <a:gd name="T25" fmla="*/ 2147483647 h 1936"/>
              <a:gd name="T26" fmla="*/ 2147483647 w 1864"/>
              <a:gd name="T27" fmla="*/ 2147483647 h 1936"/>
              <a:gd name="T28" fmla="*/ 2147483647 w 1864"/>
              <a:gd name="T29" fmla="*/ 2147483647 h 1936"/>
              <a:gd name="T30" fmla="*/ 0 w 1864"/>
              <a:gd name="T31" fmla="*/ 2147483647 h 19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64"/>
              <a:gd name="T49" fmla="*/ 0 h 1936"/>
              <a:gd name="T50" fmla="*/ 1864 w 1864"/>
              <a:gd name="T51" fmla="*/ 1936 h 19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64" h="1936">
                <a:moveTo>
                  <a:pt x="1863" y="0"/>
                </a:moveTo>
                <a:lnTo>
                  <a:pt x="1696" y="81"/>
                </a:lnTo>
                <a:lnTo>
                  <a:pt x="1534" y="170"/>
                </a:lnTo>
                <a:lnTo>
                  <a:pt x="1377" y="268"/>
                </a:lnTo>
                <a:lnTo>
                  <a:pt x="1225" y="372"/>
                </a:lnTo>
                <a:lnTo>
                  <a:pt x="1079" y="484"/>
                </a:lnTo>
                <a:lnTo>
                  <a:pt x="939" y="603"/>
                </a:lnTo>
                <a:lnTo>
                  <a:pt x="805" y="729"/>
                </a:lnTo>
                <a:lnTo>
                  <a:pt x="678" y="861"/>
                </a:lnTo>
                <a:lnTo>
                  <a:pt x="558" y="999"/>
                </a:lnTo>
                <a:lnTo>
                  <a:pt x="445" y="1143"/>
                </a:lnTo>
                <a:lnTo>
                  <a:pt x="340" y="1292"/>
                </a:lnTo>
                <a:lnTo>
                  <a:pt x="242" y="1447"/>
                </a:lnTo>
                <a:lnTo>
                  <a:pt x="153" y="1605"/>
                </a:lnTo>
                <a:lnTo>
                  <a:pt x="72" y="1768"/>
                </a:lnTo>
                <a:lnTo>
                  <a:pt x="0" y="1935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83" name="Freeform 8"/>
          <p:cNvSpPr>
            <a:spLocks/>
          </p:cNvSpPr>
          <p:nvPr/>
        </p:nvSpPr>
        <p:spPr bwMode="auto">
          <a:xfrm>
            <a:off x="7986713" y="4660900"/>
            <a:ext cx="522287" cy="638175"/>
          </a:xfrm>
          <a:custGeom>
            <a:avLst/>
            <a:gdLst>
              <a:gd name="T0" fmla="*/ 0 w 1601"/>
              <a:gd name="T1" fmla="*/ 2147483647 h 1956"/>
              <a:gd name="T2" fmla="*/ 2147483647 w 1601"/>
              <a:gd name="T3" fmla="*/ 2147483647 h 1956"/>
              <a:gd name="T4" fmla="*/ 2147483647 w 1601"/>
              <a:gd name="T5" fmla="*/ 2147483647 h 1956"/>
              <a:gd name="T6" fmla="*/ 2147483647 w 1601"/>
              <a:gd name="T7" fmla="*/ 2147483647 h 1956"/>
              <a:gd name="T8" fmla="*/ 2147483647 w 1601"/>
              <a:gd name="T9" fmla="*/ 2147483647 h 1956"/>
              <a:gd name="T10" fmla="*/ 2147483647 w 1601"/>
              <a:gd name="T11" fmla="*/ 2147483647 h 1956"/>
              <a:gd name="T12" fmla="*/ 2147483647 w 1601"/>
              <a:gd name="T13" fmla="*/ 2147483647 h 1956"/>
              <a:gd name="T14" fmla="*/ 2147483647 w 1601"/>
              <a:gd name="T15" fmla="*/ 2147483647 h 1956"/>
              <a:gd name="T16" fmla="*/ 2147483647 w 1601"/>
              <a:gd name="T17" fmla="*/ 2147483647 h 1956"/>
              <a:gd name="T18" fmla="*/ 2147483647 w 1601"/>
              <a:gd name="T19" fmla="*/ 2147483647 h 1956"/>
              <a:gd name="T20" fmla="*/ 2147483647 w 1601"/>
              <a:gd name="T21" fmla="*/ 2147483647 h 1956"/>
              <a:gd name="T22" fmla="*/ 2147483647 w 1601"/>
              <a:gd name="T23" fmla="*/ 2147483647 h 1956"/>
              <a:gd name="T24" fmla="*/ 2147483647 w 1601"/>
              <a:gd name="T25" fmla="*/ 2147483647 h 1956"/>
              <a:gd name="T26" fmla="*/ 2147483647 w 1601"/>
              <a:gd name="T27" fmla="*/ 2147483647 h 1956"/>
              <a:gd name="T28" fmla="*/ 2147483647 w 1601"/>
              <a:gd name="T29" fmla="*/ 2147483647 h 1956"/>
              <a:gd name="T30" fmla="*/ 2147483647 w 1601"/>
              <a:gd name="T31" fmla="*/ 0 h 195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01"/>
              <a:gd name="T49" fmla="*/ 0 h 1956"/>
              <a:gd name="T50" fmla="*/ 1601 w 1601"/>
              <a:gd name="T51" fmla="*/ 1956 h 195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01" h="1956">
                <a:moveTo>
                  <a:pt x="0" y="1955"/>
                </a:moveTo>
                <a:lnTo>
                  <a:pt x="148" y="1864"/>
                </a:lnTo>
                <a:lnTo>
                  <a:pt x="291" y="1765"/>
                </a:lnTo>
                <a:lnTo>
                  <a:pt x="429" y="1661"/>
                </a:lnTo>
                <a:lnTo>
                  <a:pt x="562" y="1550"/>
                </a:lnTo>
                <a:lnTo>
                  <a:pt x="689" y="1433"/>
                </a:lnTo>
                <a:lnTo>
                  <a:pt x="810" y="1311"/>
                </a:lnTo>
                <a:lnTo>
                  <a:pt x="926" y="1183"/>
                </a:lnTo>
                <a:lnTo>
                  <a:pt x="1035" y="1050"/>
                </a:lnTo>
                <a:lnTo>
                  <a:pt x="1137" y="912"/>
                </a:lnTo>
                <a:lnTo>
                  <a:pt x="1232" y="769"/>
                </a:lnTo>
                <a:lnTo>
                  <a:pt x="1321" y="622"/>
                </a:lnTo>
                <a:lnTo>
                  <a:pt x="1402" y="472"/>
                </a:lnTo>
                <a:lnTo>
                  <a:pt x="1475" y="318"/>
                </a:lnTo>
                <a:lnTo>
                  <a:pt x="1542" y="160"/>
                </a:lnTo>
                <a:lnTo>
                  <a:pt x="1600" y="0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584" name="Freeform 9"/>
          <p:cNvSpPr>
            <a:spLocks/>
          </p:cNvSpPr>
          <p:nvPr/>
        </p:nvSpPr>
        <p:spPr bwMode="auto">
          <a:xfrm>
            <a:off x="6237288" y="4719638"/>
            <a:ext cx="635000" cy="646112"/>
          </a:xfrm>
          <a:custGeom>
            <a:avLst/>
            <a:gdLst>
              <a:gd name="T0" fmla="*/ 0 w 1942"/>
              <a:gd name="T1" fmla="*/ 0 h 1981"/>
              <a:gd name="T2" fmla="*/ 2147483647 w 1942"/>
              <a:gd name="T3" fmla="*/ 2147483647 h 1981"/>
              <a:gd name="T4" fmla="*/ 2147483647 w 1942"/>
              <a:gd name="T5" fmla="*/ 2147483647 h 1981"/>
              <a:gd name="T6" fmla="*/ 2147483647 w 1942"/>
              <a:gd name="T7" fmla="*/ 2147483647 h 1981"/>
              <a:gd name="T8" fmla="*/ 2147483647 w 1942"/>
              <a:gd name="T9" fmla="*/ 2147483647 h 1981"/>
              <a:gd name="T10" fmla="*/ 2147483647 w 1942"/>
              <a:gd name="T11" fmla="*/ 2147483647 h 1981"/>
              <a:gd name="T12" fmla="*/ 2147483647 w 1942"/>
              <a:gd name="T13" fmla="*/ 2147483647 h 1981"/>
              <a:gd name="T14" fmla="*/ 2147483647 w 1942"/>
              <a:gd name="T15" fmla="*/ 2147483647 h 1981"/>
              <a:gd name="T16" fmla="*/ 2147483647 w 1942"/>
              <a:gd name="T17" fmla="*/ 2147483647 h 1981"/>
              <a:gd name="T18" fmla="*/ 2147483647 w 1942"/>
              <a:gd name="T19" fmla="*/ 2147483647 h 1981"/>
              <a:gd name="T20" fmla="*/ 2147483647 w 1942"/>
              <a:gd name="T21" fmla="*/ 2147483647 h 1981"/>
              <a:gd name="T22" fmla="*/ 2147483647 w 1942"/>
              <a:gd name="T23" fmla="*/ 2147483647 h 1981"/>
              <a:gd name="T24" fmla="*/ 2147483647 w 1942"/>
              <a:gd name="T25" fmla="*/ 2147483647 h 1981"/>
              <a:gd name="T26" fmla="*/ 2147483647 w 1942"/>
              <a:gd name="T27" fmla="*/ 2147483647 h 1981"/>
              <a:gd name="T28" fmla="*/ 2147483647 w 1942"/>
              <a:gd name="T29" fmla="*/ 2147483647 h 1981"/>
              <a:gd name="T30" fmla="*/ 2147483647 w 1942"/>
              <a:gd name="T31" fmla="*/ 2147483647 h 198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2"/>
              <a:gd name="T49" fmla="*/ 0 h 1981"/>
              <a:gd name="T50" fmla="*/ 1942 w 1942"/>
              <a:gd name="T51" fmla="*/ 1981 h 198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2" h="1981">
                <a:moveTo>
                  <a:pt x="0" y="0"/>
                </a:moveTo>
                <a:lnTo>
                  <a:pt x="74" y="172"/>
                </a:lnTo>
                <a:lnTo>
                  <a:pt x="158" y="341"/>
                </a:lnTo>
                <a:lnTo>
                  <a:pt x="250" y="505"/>
                </a:lnTo>
                <a:lnTo>
                  <a:pt x="351" y="664"/>
                </a:lnTo>
                <a:lnTo>
                  <a:pt x="460" y="818"/>
                </a:lnTo>
                <a:lnTo>
                  <a:pt x="578" y="966"/>
                </a:lnTo>
                <a:lnTo>
                  <a:pt x="703" y="1108"/>
                </a:lnTo>
                <a:lnTo>
                  <a:pt x="836" y="1243"/>
                </a:lnTo>
                <a:lnTo>
                  <a:pt x="975" y="1372"/>
                </a:lnTo>
                <a:lnTo>
                  <a:pt x="1122" y="1493"/>
                </a:lnTo>
                <a:lnTo>
                  <a:pt x="1275" y="1607"/>
                </a:lnTo>
                <a:lnTo>
                  <a:pt x="1434" y="1712"/>
                </a:lnTo>
                <a:lnTo>
                  <a:pt x="1598" y="1810"/>
                </a:lnTo>
                <a:lnTo>
                  <a:pt x="1767" y="1899"/>
                </a:lnTo>
                <a:lnTo>
                  <a:pt x="1941" y="1980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152619" name="Text Box 45"/>
          <p:cNvSpPr txBox="1">
            <a:spLocks noChangeArrowheads="1"/>
          </p:cNvSpPr>
          <p:nvPr/>
        </p:nvSpPr>
        <p:spPr bwMode="auto">
          <a:xfrm>
            <a:off x="6232525" y="4198938"/>
            <a:ext cx="309563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 dirty="0">
                <a:latin typeface="FreeSerif" charset="0"/>
              </a:rPr>
              <a:t>a</a:t>
            </a:r>
          </a:p>
        </p:txBody>
      </p:sp>
      <p:sp>
        <p:nvSpPr>
          <p:cNvPr id="152620" name="Text Box 46"/>
          <p:cNvSpPr txBox="1">
            <a:spLocks noChangeArrowheads="1"/>
          </p:cNvSpPr>
          <p:nvPr/>
        </p:nvSpPr>
        <p:spPr bwMode="auto">
          <a:xfrm>
            <a:off x="7351713" y="3186113"/>
            <a:ext cx="2603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FreeSerif" charset="0"/>
              </a:rPr>
              <a:t>b</a:t>
            </a:r>
          </a:p>
        </p:txBody>
      </p:sp>
      <p:sp>
        <p:nvSpPr>
          <p:cNvPr id="152621" name="Text Box 47"/>
          <p:cNvSpPr txBox="1">
            <a:spLocks noChangeArrowheads="1"/>
          </p:cNvSpPr>
          <p:nvPr/>
        </p:nvSpPr>
        <p:spPr bwMode="auto">
          <a:xfrm>
            <a:off x="8345488" y="4151313"/>
            <a:ext cx="1603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 dirty="0">
                <a:latin typeface="FreeSerif" charset="0"/>
              </a:rPr>
              <a:t>c</a:t>
            </a:r>
          </a:p>
        </p:txBody>
      </p:sp>
      <p:sp>
        <p:nvSpPr>
          <p:cNvPr id="152622" name="Text Box 48"/>
          <p:cNvSpPr txBox="1">
            <a:spLocks noChangeArrowheads="1"/>
          </p:cNvSpPr>
          <p:nvPr/>
        </p:nvSpPr>
        <p:spPr bwMode="auto">
          <a:xfrm>
            <a:off x="7264400" y="5145088"/>
            <a:ext cx="155575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FreeSerif" charset="0"/>
              </a:rPr>
              <a:t>d</a:t>
            </a:r>
          </a:p>
        </p:txBody>
      </p:sp>
      <p:sp>
        <p:nvSpPr>
          <p:cNvPr id="49" name="Rectangle 2"/>
          <p:cNvSpPr txBox="1">
            <a:spLocks noChangeArrowheads="1"/>
          </p:cNvSpPr>
          <p:nvPr/>
        </p:nvSpPr>
        <p:spPr>
          <a:xfrm>
            <a:off x="152400" y="304800"/>
            <a:ext cx="8839200" cy="11461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>
              <a:lnSpc>
                <a:spcPct val="102000"/>
              </a:lnSpc>
              <a:buClr>
                <a:srgbClr val="000000"/>
              </a:buClr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dirty="0" smtClean="0">
                <a:solidFill>
                  <a:srgbClr val="000000"/>
                </a:solidFill>
                <a:latin typeface="+mn-lt"/>
              </a:rPr>
              <a:t>Alternating</a:t>
            </a:r>
            <a:r>
              <a:rPr lang="en-GB" dirty="0" smtClean="0">
                <a:solidFill>
                  <a:srgbClr val="FF0000"/>
                </a:solidFill>
                <a:latin typeface="+mn-lt"/>
              </a:rPr>
              <a:t> Red</a:t>
            </a:r>
            <a:r>
              <a:rPr lang="en-GB" dirty="0" smtClean="0">
                <a:solidFill>
                  <a:srgbClr val="333333"/>
                </a:solidFill>
                <a:latin typeface="+mn-lt"/>
              </a:rPr>
              <a:t>-</a:t>
            </a:r>
            <a:r>
              <a:rPr lang="en-GB" dirty="0" smtClean="0">
                <a:solidFill>
                  <a:srgbClr val="0000FF"/>
                </a:solidFill>
                <a:latin typeface="+mn-lt"/>
              </a:rPr>
              <a:t>Blue</a:t>
            </a:r>
            <a:r>
              <a:rPr lang="en-GB" dirty="0" smtClean="0">
                <a:solidFill>
                  <a:srgbClr val="20DF29"/>
                </a:solidFill>
                <a:latin typeface="+mn-lt"/>
              </a:rPr>
              <a:t> </a:t>
            </a:r>
            <a:r>
              <a:rPr lang="en-GB" dirty="0" smtClean="0">
                <a:latin typeface="+mn-lt"/>
              </a:rPr>
              <a:t>Cycles</a:t>
            </a:r>
            <a:endParaRPr lang="en-GB" dirty="0"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" y="3962400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GB" sz="2800" dirty="0" smtClean="0">
                <a:solidFill>
                  <a:srgbClr val="FF0000"/>
                </a:solidFill>
              </a:rPr>
              <a:t>Red</a:t>
            </a:r>
            <a:r>
              <a:rPr lang="en-GB" sz="2800" dirty="0" smtClean="0">
                <a:solidFill>
                  <a:srgbClr val="20DF29"/>
                </a:solidFill>
              </a:rPr>
              <a:t> </a:t>
            </a:r>
            <a:r>
              <a:rPr lang="en-GB" sz="2800" dirty="0" smtClean="0"/>
              <a:t>and </a:t>
            </a:r>
            <a:r>
              <a:rPr lang="en-GB" sz="2800" dirty="0" smtClean="0">
                <a:solidFill>
                  <a:srgbClr val="0000FF"/>
                </a:solidFill>
              </a:rPr>
              <a:t>blue</a:t>
            </a:r>
            <a:r>
              <a:rPr lang="en-GB" sz="2800" dirty="0" smtClean="0">
                <a:solidFill>
                  <a:srgbClr val="000000"/>
                </a:solidFill>
              </a:rPr>
              <a:t> edges </a:t>
            </a:r>
            <a:r>
              <a:rPr lang="en-GB" sz="2800" dirty="0">
                <a:solidFill>
                  <a:srgbClr val="000000"/>
                </a:solidFill>
              </a:rPr>
              <a:t>form </a:t>
            </a:r>
            <a:endParaRPr lang="en-GB" sz="2800" dirty="0" smtClean="0">
              <a:solidFill>
                <a:srgbClr val="000000"/>
              </a:solidFill>
            </a:endParaRPr>
          </a:p>
          <a:p>
            <a:pPr marL="0" lvl="1"/>
            <a:r>
              <a:rPr lang="en-GB" sz="2800" b="1" dirty="0" smtClean="0">
                <a:solidFill>
                  <a:srgbClr val="000000"/>
                </a:solidFill>
              </a:rPr>
              <a:t>alternating </a:t>
            </a:r>
            <a:r>
              <a:rPr lang="en-GB" sz="2800" b="1" dirty="0" smtClean="0">
                <a:solidFill>
                  <a:srgbClr val="FF0000"/>
                </a:solidFill>
              </a:rPr>
              <a:t>red</a:t>
            </a:r>
            <a:r>
              <a:rPr lang="en-GB" sz="2800" b="1" dirty="0" smtClean="0">
                <a:solidFill>
                  <a:srgbClr val="000000"/>
                </a:solidFill>
              </a:rPr>
              <a:t>-</a:t>
            </a:r>
            <a:r>
              <a:rPr lang="en-GB" sz="2800" b="1" dirty="0" smtClean="0">
                <a:solidFill>
                  <a:srgbClr val="0000FF"/>
                </a:solidFill>
              </a:rPr>
              <a:t>blue</a:t>
            </a:r>
            <a:r>
              <a:rPr lang="en-GB" sz="2800" b="1" dirty="0" smtClean="0">
                <a:solidFill>
                  <a:srgbClr val="000000"/>
                </a:solidFill>
              </a:rPr>
              <a:t> cycles</a:t>
            </a:r>
            <a:r>
              <a:rPr lang="en-GB" sz="2800" i="1" dirty="0" smtClean="0"/>
              <a:t>.</a:t>
            </a:r>
            <a:endParaRPr lang="en-GB" sz="2800" i="1" dirty="0"/>
          </a:p>
        </p:txBody>
      </p:sp>
      <p:sp>
        <p:nvSpPr>
          <p:cNvPr id="21" name="TextBox 20"/>
          <p:cNvSpPr txBox="1"/>
          <p:nvPr/>
        </p:nvSpPr>
        <p:spPr>
          <a:xfrm>
            <a:off x="304800" y="5715000"/>
            <a:ext cx="8458200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lvl="1" algn="ctr"/>
            <a:r>
              <a:rPr lang="en-GB" sz="2800" b="1" i="1" dirty="0"/>
              <a:t>c</a:t>
            </a:r>
            <a:r>
              <a:rPr lang="en-GB" sz="2800" b="1" i="1" dirty="0" smtClean="0"/>
              <a:t>ycle(</a:t>
            </a:r>
            <a:r>
              <a:rPr lang="en-GB" sz="2800" b="1" i="1" dirty="0" smtClean="0">
                <a:solidFill>
                  <a:srgbClr val="FF0000"/>
                </a:solidFill>
              </a:rPr>
              <a:t>P</a:t>
            </a:r>
            <a:r>
              <a:rPr lang="en-GB" sz="2800" b="1" i="1" dirty="0" smtClean="0"/>
              <a:t>,</a:t>
            </a:r>
            <a:r>
              <a:rPr lang="en-GB" sz="2800" b="1" i="1" dirty="0" smtClean="0">
                <a:solidFill>
                  <a:srgbClr val="0000FF"/>
                </a:solidFill>
              </a:rPr>
              <a:t>Q</a:t>
            </a:r>
            <a:r>
              <a:rPr lang="en-GB" sz="2800" b="1" i="1" dirty="0" smtClean="0"/>
              <a:t>)</a:t>
            </a:r>
            <a:r>
              <a:rPr lang="en-GB" sz="2800" dirty="0" smtClean="0"/>
              <a:t>: number of red-blue alternating cycles </a:t>
            </a:r>
            <a:endParaRPr lang="en-GB" sz="2800" i="1" dirty="0"/>
          </a:p>
        </p:txBody>
      </p:sp>
    </p:spTree>
    <p:extLst>
      <p:ext uri="{BB962C8B-B14F-4D97-AF65-F5344CB8AC3E}">
        <p14:creationId xmlns:p14="http://schemas.microsoft.com/office/powerpoint/2010/main" val="14262826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94"/>
          <a:stretch/>
        </p:blipFill>
        <p:spPr bwMode="auto">
          <a:xfrm>
            <a:off x="1219200" y="1066800"/>
            <a:ext cx="7010400" cy="1456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6627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-304800"/>
            <a:ext cx="9144000" cy="1466850"/>
          </a:xfrm>
        </p:spPr>
        <p:txBody>
          <a:bodyPr lIns="82945" tIns="41473" rIns="82945" bIns="41473">
            <a:normAutofit/>
          </a:bodyPr>
          <a:lstStyle/>
          <a:p>
            <a:pPr defTabSz="457200"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sz="3600" dirty="0" smtClean="0">
                <a:latin typeface="Calibri"/>
                <a:cs typeface="Calibri"/>
              </a:rPr>
              <a:t>Series of Reversals</a:t>
            </a:r>
            <a:endParaRPr lang="en-GB" sz="3600" dirty="0">
              <a:latin typeface="Calibri"/>
              <a:cs typeface="Calibri"/>
            </a:endParaRPr>
          </a:p>
        </p:txBody>
      </p:sp>
      <p:sp>
        <p:nvSpPr>
          <p:cNvPr id="26629" name="AutoShape 6"/>
          <p:cNvSpPr>
            <a:spLocks noChangeAspect="1" noChangeArrowheads="1"/>
          </p:cNvSpPr>
          <p:nvPr/>
        </p:nvSpPr>
        <p:spPr bwMode="auto">
          <a:xfrm>
            <a:off x="533400" y="1828800"/>
            <a:ext cx="6237288" cy="474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218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Freeform 26"/>
          <p:cNvSpPr>
            <a:spLocks/>
          </p:cNvSpPr>
          <p:nvPr/>
        </p:nvSpPr>
        <p:spPr bwMode="auto">
          <a:xfrm>
            <a:off x="5553075" y="2733675"/>
            <a:ext cx="85725" cy="722313"/>
          </a:xfrm>
          <a:custGeom>
            <a:avLst/>
            <a:gdLst>
              <a:gd name="T0" fmla="*/ 2147483647 w 266"/>
              <a:gd name="T1" fmla="*/ 2147483647 h 2212"/>
              <a:gd name="T2" fmla="*/ 2147483647 w 266"/>
              <a:gd name="T3" fmla="*/ 2147483647 h 2212"/>
              <a:gd name="T4" fmla="*/ 2147483647 w 266"/>
              <a:gd name="T5" fmla="*/ 2147483647 h 2212"/>
              <a:gd name="T6" fmla="*/ 2147483647 w 266"/>
              <a:gd name="T7" fmla="*/ 2147483647 h 2212"/>
              <a:gd name="T8" fmla="*/ 2147483647 w 266"/>
              <a:gd name="T9" fmla="*/ 2147483647 h 2212"/>
              <a:gd name="T10" fmla="*/ 2147483647 w 266"/>
              <a:gd name="T11" fmla="*/ 2147483647 h 2212"/>
              <a:gd name="T12" fmla="*/ 2147483647 w 266"/>
              <a:gd name="T13" fmla="*/ 2147483647 h 2212"/>
              <a:gd name="T14" fmla="*/ 2147483647 w 266"/>
              <a:gd name="T15" fmla="*/ 2147483647 h 2212"/>
              <a:gd name="T16" fmla="*/ 2147483647 w 266"/>
              <a:gd name="T17" fmla="*/ 2147483647 h 2212"/>
              <a:gd name="T18" fmla="*/ 2147483647 w 266"/>
              <a:gd name="T19" fmla="*/ 2147483647 h 2212"/>
              <a:gd name="T20" fmla="*/ 2147483647 w 266"/>
              <a:gd name="T21" fmla="*/ 2147483647 h 2212"/>
              <a:gd name="T22" fmla="*/ 2147483647 w 266"/>
              <a:gd name="T23" fmla="*/ 2147483647 h 2212"/>
              <a:gd name="T24" fmla="*/ 2147483647 w 266"/>
              <a:gd name="T25" fmla="*/ 2147483647 h 2212"/>
              <a:gd name="T26" fmla="*/ 2147483647 w 266"/>
              <a:gd name="T27" fmla="*/ 2147483647 h 2212"/>
              <a:gd name="T28" fmla="*/ 2147483647 w 266"/>
              <a:gd name="T29" fmla="*/ 2147483647 h 2212"/>
              <a:gd name="T30" fmla="*/ 0 w 266"/>
              <a:gd name="T31" fmla="*/ 0 h 221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6"/>
              <a:gd name="T49" fmla="*/ 0 h 2212"/>
              <a:gd name="T50" fmla="*/ 266 w 266"/>
              <a:gd name="T51" fmla="*/ 2212 h 221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6" h="2212">
                <a:moveTo>
                  <a:pt x="113" y="2211"/>
                </a:moveTo>
                <a:lnTo>
                  <a:pt x="157" y="2066"/>
                </a:lnTo>
                <a:lnTo>
                  <a:pt x="193" y="1920"/>
                </a:lnTo>
                <a:lnTo>
                  <a:pt x="222" y="1772"/>
                </a:lnTo>
                <a:lnTo>
                  <a:pt x="244" y="1622"/>
                </a:lnTo>
                <a:lnTo>
                  <a:pt x="258" y="1472"/>
                </a:lnTo>
                <a:lnTo>
                  <a:pt x="265" y="1322"/>
                </a:lnTo>
                <a:lnTo>
                  <a:pt x="265" y="1171"/>
                </a:lnTo>
                <a:lnTo>
                  <a:pt x="257" y="1020"/>
                </a:lnTo>
                <a:lnTo>
                  <a:pt x="242" y="870"/>
                </a:lnTo>
                <a:lnTo>
                  <a:pt x="220" y="721"/>
                </a:lnTo>
                <a:lnTo>
                  <a:pt x="190" y="573"/>
                </a:lnTo>
                <a:lnTo>
                  <a:pt x="153" y="427"/>
                </a:lnTo>
                <a:lnTo>
                  <a:pt x="109" y="282"/>
                </a:lnTo>
                <a:lnTo>
                  <a:pt x="58" y="139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7151" name="Freeform 14"/>
          <p:cNvSpPr>
            <a:spLocks/>
          </p:cNvSpPr>
          <p:nvPr/>
        </p:nvSpPr>
        <p:spPr bwMode="auto">
          <a:xfrm>
            <a:off x="8558213" y="3902075"/>
            <a:ext cx="73025" cy="766763"/>
          </a:xfrm>
          <a:custGeom>
            <a:avLst/>
            <a:gdLst>
              <a:gd name="T0" fmla="*/ 2147483647 w 226"/>
              <a:gd name="T1" fmla="*/ 2147483647 h 2344"/>
              <a:gd name="T2" fmla="*/ 2147483647 w 226"/>
              <a:gd name="T3" fmla="*/ 2147483647 h 2344"/>
              <a:gd name="T4" fmla="*/ 2147483647 w 226"/>
              <a:gd name="T5" fmla="*/ 2147483647 h 2344"/>
              <a:gd name="T6" fmla="*/ 2147483647 w 226"/>
              <a:gd name="T7" fmla="*/ 2147483647 h 2344"/>
              <a:gd name="T8" fmla="*/ 2147483647 w 226"/>
              <a:gd name="T9" fmla="*/ 2147483647 h 2344"/>
              <a:gd name="T10" fmla="*/ 2147483647 w 226"/>
              <a:gd name="T11" fmla="*/ 2147483647 h 2344"/>
              <a:gd name="T12" fmla="*/ 2147483647 w 226"/>
              <a:gd name="T13" fmla="*/ 2147483647 h 2344"/>
              <a:gd name="T14" fmla="*/ 2147483647 w 226"/>
              <a:gd name="T15" fmla="*/ 2147483647 h 2344"/>
              <a:gd name="T16" fmla="*/ 2147483647 w 226"/>
              <a:gd name="T17" fmla="*/ 2147483647 h 2344"/>
              <a:gd name="T18" fmla="*/ 2147483647 w 226"/>
              <a:gd name="T19" fmla="*/ 2147483647 h 2344"/>
              <a:gd name="T20" fmla="*/ 2147483647 w 226"/>
              <a:gd name="T21" fmla="*/ 2147483647 h 2344"/>
              <a:gd name="T22" fmla="*/ 2147483647 w 226"/>
              <a:gd name="T23" fmla="*/ 2147483647 h 2344"/>
              <a:gd name="T24" fmla="*/ 2147483647 w 226"/>
              <a:gd name="T25" fmla="*/ 2147483647 h 2344"/>
              <a:gd name="T26" fmla="*/ 2147483647 w 226"/>
              <a:gd name="T27" fmla="*/ 2147483647 h 2344"/>
              <a:gd name="T28" fmla="*/ 2147483647 w 226"/>
              <a:gd name="T29" fmla="*/ 2147483647 h 2344"/>
              <a:gd name="T30" fmla="*/ 0 w 226"/>
              <a:gd name="T31" fmla="*/ 0 h 2344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26"/>
              <a:gd name="T49" fmla="*/ 0 h 2344"/>
              <a:gd name="T50" fmla="*/ 226 w 226"/>
              <a:gd name="T51" fmla="*/ 2344 h 2344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26" h="2344">
                <a:moveTo>
                  <a:pt x="43" y="2343"/>
                </a:moveTo>
                <a:lnTo>
                  <a:pt x="90" y="2191"/>
                </a:lnTo>
                <a:lnTo>
                  <a:pt x="131" y="2036"/>
                </a:lnTo>
                <a:lnTo>
                  <a:pt x="164" y="1881"/>
                </a:lnTo>
                <a:lnTo>
                  <a:pt x="190" y="1723"/>
                </a:lnTo>
                <a:lnTo>
                  <a:pt x="209" y="1565"/>
                </a:lnTo>
                <a:lnTo>
                  <a:pt x="221" y="1407"/>
                </a:lnTo>
                <a:lnTo>
                  <a:pt x="225" y="1248"/>
                </a:lnTo>
                <a:lnTo>
                  <a:pt x="222" y="1089"/>
                </a:lnTo>
                <a:lnTo>
                  <a:pt x="212" y="930"/>
                </a:lnTo>
                <a:lnTo>
                  <a:pt x="195" y="772"/>
                </a:lnTo>
                <a:lnTo>
                  <a:pt x="170" y="614"/>
                </a:lnTo>
                <a:lnTo>
                  <a:pt x="138" y="458"/>
                </a:lnTo>
                <a:lnTo>
                  <a:pt x="99" y="304"/>
                </a:lnTo>
                <a:lnTo>
                  <a:pt x="53" y="151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 i="1">
              <a:latin typeface="+mj-lt"/>
            </a:endParaRPr>
          </a:p>
        </p:txBody>
      </p:sp>
      <p:sp>
        <p:nvSpPr>
          <p:cNvPr id="217154" name="Line 17"/>
          <p:cNvSpPr>
            <a:spLocks noChangeShapeType="1"/>
          </p:cNvSpPr>
          <p:nvPr/>
        </p:nvSpPr>
        <p:spPr bwMode="auto">
          <a:xfrm flipH="1" flipV="1">
            <a:off x="6904038" y="3255963"/>
            <a:ext cx="12700" cy="2101850"/>
          </a:xfrm>
          <a:prstGeom prst="line">
            <a:avLst/>
          </a:prstGeom>
          <a:noFill/>
          <a:ln w="36000">
            <a:solidFill>
              <a:srgbClr val="00FF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 i="1">
              <a:latin typeface="+mj-lt"/>
            </a:endParaRPr>
          </a:p>
        </p:txBody>
      </p:sp>
      <p:sp>
        <p:nvSpPr>
          <p:cNvPr id="217147" name="Line 10"/>
          <p:cNvSpPr>
            <a:spLocks noChangeShapeType="1"/>
          </p:cNvSpPr>
          <p:nvPr/>
        </p:nvSpPr>
        <p:spPr bwMode="auto">
          <a:xfrm>
            <a:off x="7931150" y="3233738"/>
            <a:ext cx="606425" cy="636587"/>
          </a:xfrm>
          <a:prstGeom prst="line">
            <a:avLst/>
          </a:prstGeom>
          <a:noFill/>
          <a:ln w="36720">
            <a:solidFill>
              <a:srgbClr val="00FF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 i="1">
              <a:latin typeface="+mj-lt"/>
            </a:endParaRPr>
          </a:p>
        </p:txBody>
      </p:sp>
      <p:sp>
        <p:nvSpPr>
          <p:cNvPr id="217152" name="Line 15"/>
          <p:cNvSpPr>
            <a:spLocks noChangeShapeType="1"/>
          </p:cNvSpPr>
          <p:nvPr/>
        </p:nvSpPr>
        <p:spPr bwMode="auto">
          <a:xfrm>
            <a:off x="6324600" y="3886200"/>
            <a:ext cx="2243138" cy="787400"/>
          </a:xfrm>
          <a:prstGeom prst="line">
            <a:avLst/>
          </a:prstGeom>
          <a:noFill/>
          <a:ln w="36000">
            <a:solidFill>
              <a:srgbClr val="00FF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 i="1">
              <a:latin typeface="+mj-lt"/>
            </a:endParaRPr>
          </a:p>
        </p:txBody>
      </p:sp>
      <p:sp>
        <p:nvSpPr>
          <p:cNvPr id="217153" name="Line 16"/>
          <p:cNvSpPr>
            <a:spLocks noChangeShapeType="1"/>
          </p:cNvSpPr>
          <p:nvPr/>
        </p:nvSpPr>
        <p:spPr bwMode="auto">
          <a:xfrm>
            <a:off x="6261100" y="4724400"/>
            <a:ext cx="1781175" cy="577850"/>
          </a:xfrm>
          <a:prstGeom prst="line">
            <a:avLst/>
          </a:prstGeom>
          <a:noFill/>
          <a:ln w="36000">
            <a:solidFill>
              <a:srgbClr val="00FF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 i="1">
              <a:latin typeface="+mj-lt"/>
            </a:endParaRPr>
          </a:p>
        </p:txBody>
      </p:sp>
      <p:sp>
        <p:nvSpPr>
          <p:cNvPr id="217149" name="Freeform 12"/>
          <p:cNvSpPr>
            <a:spLocks/>
          </p:cNvSpPr>
          <p:nvPr/>
        </p:nvSpPr>
        <p:spPr bwMode="auto">
          <a:xfrm>
            <a:off x="6219825" y="3917950"/>
            <a:ext cx="87313" cy="835025"/>
          </a:xfrm>
          <a:custGeom>
            <a:avLst/>
            <a:gdLst>
              <a:gd name="T0" fmla="*/ 2147483647 w 268"/>
              <a:gd name="T1" fmla="*/ 0 h 2557"/>
              <a:gd name="T2" fmla="*/ 2147483647 w 268"/>
              <a:gd name="T3" fmla="*/ 2147483647 h 2557"/>
              <a:gd name="T4" fmla="*/ 2147483647 w 268"/>
              <a:gd name="T5" fmla="*/ 2147483647 h 2557"/>
              <a:gd name="T6" fmla="*/ 2147483647 w 268"/>
              <a:gd name="T7" fmla="*/ 2147483647 h 2557"/>
              <a:gd name="T8" fmla="*/ 2147483647 w 268"/>
              <a:gd name="T9" fmla="*/ 2147483647 h 2557"/>
              <a:gd name="T10" fmla="*/ 2147483647 w 268"/>
              <a:gd name="T11" fmla="*/ 2147483647 h 2557"/>
              <a:gd name="T12" fmla="*/ 2147483647 w 268"/>
              <a:gd name="T13" fmla="*/ 2147483647 h 2557"/>
              <a:gd name="T14" fmla="*/ 2147483647 w 268"/>
              <a:gd name="T15" fmla="*/ 2147483647 h 2557"/>
              <a:gd name="T16" fmla="*/ 0 w 268"/>
              <a:gd name="T17" fmla="*/ 2147483647 h 2557"/>
              <a:gd name="T18" fmla="*/ 2147483647 w 268"/>
              <a:gd name="T19" fmla="*/ 2147483647 h 2557"/>
              <a:gd name="T20" fmla="*/ 2147483647 w 268"/>
              <a:gd name="T21" fmla="*/ 2147483647 h 2557"/>
              <a:gd name="T22" fmla="*/ 2147483647 w 268"/>
              <a:gd name="T23" fmla="*/ 2147483647 h 2557"/>
              <a:gd name="T24" fmla="*/ 2147483647 w 268"/>
              <a:gd name="T25" fmla="*/ 2147483647 h 2557"/>
              <a:gd name="T26" fmla="*/ 2147483647 w 268"/>
              <a:gd name="T27" fmla="*/ 2147483647 h 2557"/>
              <a:gd name="T28" fmla="*/ 2147483647 w 268"/>
              <a:gd name="T29" fmla="*/ 2147483647 h 2557"/>
              <a:gd name="T30" fmla="*/ 2147483647 w 268"/>
              <a:gd name="T31" fmla="*/ 2147483647 h 255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8"/>
              <a:gd name="T49" fmla="*/ 0 h 2557"/>
              <a:gd name="T50" fmla="*/ 268 w 268"/>
              <a:gd name="T51" fmla="*/ 2557 h 255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8" h="2557">
                <a:moveTo>
                  <a:pt x="267" y="0"/>
                </a:moveTo>
                <a:lnTo>
                  <a:pt x="204" y="163"/>
                </a:lnTo>
                <a:lnTo>
                  <a:pt x="149" y="329"/>
                </a:lnTo>
                <a:lnTo>
                  <a:pt x="103" y="497"/>
                </a:lnTo>
                <a:lnTo>
                  <a:pt x="65" y="668"/>
                </a:lnTo>
                <a:lnTo>
                  <a:pt x="36" y="840"/>
                </a:lnTo>
                <a:lnTo>
                  <a:pt x="15" y="1013"/>
                </a:lnTo>
                <a:lnTo>
                  <a:pt x="3" y="1187"/>
                </a:lnTo>
                <a:lnTo>
                  <a:pt x="0" y="1361"/>
                </a:lnTo>
                <a:lnTo>
                  <a:pt x="6" y="1535"/>
                </a:lnTo>
                <a:lnTo>
                  <a:pt x="20" y="1709"/>
                </a:lnTo>
                <a:lnTo>
                  <a:pt x="43" y="1882"/>
                </a:lnTo>
                <a:lnTo>
                  <a:pt x="74" y="2053"/>
                </a:lnTo>
                <a:lnTo>
                  <a:pt x="115" y="2223"/>
                </a:lnTo>
                <a:lnTo>
                  <a:pt x="163" y="2391"/>
                </a:lnTo>
                <a:lnTo>
                  <a:pt x="220" y="2556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 i="1">
              <a:latin typeface="+mj-lt"/>
            </a:endParaRPr>
          </a:p>
        </p:txBody>
      </p:sp>
      <p:sp>
        <p:nvSpPr>
          <p:cNvPr id="217148" name="Freeform 11"/>
          <p:cNvSpPr>
            <a:spLocks/>
          </p:cNvSpPr>
          <p:nvPr/>
        </p:nvSpPr>
        <p:spPr bwMode="auto">
          <a:xfrm>
            <a:off x="6954838" y="5283200"/>
            <a:ext cx="1155700" cy="192088"/>
          </a:xfrm>
          <a:custGeom>
            <a:avLst/>
            <a:gdLst>
              <a:gd name="T0" fmla="*/ 0 w 3540"/>
              <a:gd name="T1" fmla="*/ 2147483647 h 587"/>
              <a:gd name="T2" fmla="*/ 2147483647 w 3540"/>
              <a:gd name="T3" fmla="*/ 2147483647 h 587"/>
              <a:gd name="T4" fmla="*/ 2147483647 w 3540"/>
              <a:gd name="T5" fmla="*/ 2147483647 h 587"/>
              <a:gd name="T6" fmla="*/ 2147483647 w 3540"/>
              <a:gd name="T7" fmla="*/ 2147483647 h 587"/>
              <a:gd name="T8" fmla="*/ 2147483647 w 3540"/>
              <a:gd name="T9" fmla="*/ 2147483647 h 587"/>
              <a:gd name="T10" fmla="*/ 2147483647 w 3540"/>
              <a:gd name="T11" fmla="*/ 2147483647 h 587"/>
              <a:gd name="T12" fmla="*/ 2147483647 w 3540"/>
              <a:gd name="T13" fmla="*/ 2147483647 h 587"/>
              <a:gd name="T14" fmla="*/ 2147483647 w 3540"/>
              <a:gd name="T15" fmla="*/ 2147483647 h 587"/>
              <a:gd name="T16" fmla="*/ 2147483647 w 3540"/>
              <a:gd name="T17" fmla="*/ 2147483647 h 587"/>
              <a:gd name="T18" fmla="*/ 2147483647 w 3540"/>
              <a:gd name="T19" fmla="*/ 2147483647 h 587"/>
              <a:gd name="T20" fmla="*/ 2147483647 w 3540"/>
              <a:gd name="T21" fmla="*/ 2147483647 h 587"/>
              <a:gd name="T22" fmla="*/ 2147483647 w 3540"/>
              <a:gd name="T23" fmla="*/ 2147483647 h 587"/>
              <a:gd name="T24" fmla="*/ 2147483647 w 3540"/>
              <a:gd name="T25" fmla="*/ 2147483647 h 587"/>
              <a:gd name="T26" fmla="*/ 2147483647 w 3540"/>
              <a:gd name="T27" fmla="*/ 2147483647 h 587"/>
              <a:gd name="T28" fmla="*/ 2147483647 w 3540"/>
              <a:gd name="T29" fmla="*/ 2147483647 h 587"/>
              <a:gd name="T30" fmla="*/ 2147483647 w 3540"/>
              <a:gd name="T31" fmla="*/ 2147483647 h 587"/>
              <a:gd name="T32" fmla="*/ 2147483647 w 3540"/>
              <a:gd name="T33" fmla="*/ 2147483647 h 587"/>
              <a:gd name="T34" fmla="*/ 2147483647 w 3540"/>
              <a:gd name="T35" fmla="*/ 2147483647 h 587"/>
              <a:gd name="T36" fmla="*/ 2147483647 w 3540"/>
              <a:gd name="T37" fmla="*/ 2147483647 h 587"/>
              <a:gd name="T38" fmla="*/ 2147483647 w 3540"/>
              <a:gd name="T39" fmla="*/ 0 h 587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3540"/>
              <a:gd name="T61" fmla="*/ 0 h 587"/>
              <a:gd name="T62" fmla="*/ 3540 w 3540"/>
              <a:gd name="T63" fmla="*/ 587 h 587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3540" h="587">
                <a:moveTo>
                  <a:pt x="0" y="270"/>
                </a:moveTo>
                <a:lnTo>
                  <a:pt x="180" y="343"/>
                </a:lnTo>
                <a:lnTo>
                  <a:pt x="364" y="407"/>
                </a:lnTo>
                <a:lnTo>
                  <a:pt x="550" y="461"/>
                </a:lnTo>
                <a:lnTo>
                  <a:pt x="740" y="506"/>
                </a:lnTo>
                <a:lnTo>
                  <a:pt x="931" y="541"/>
                </a:lnTo>
                <a:lnTo>
                  <a:pt x="1124" y="566"/>
                </a:lnTo>
                <a:lnTo>
                  <a:pt x="1319" y="581"/>
                </a:lnTo>
                <a:lnTo>
                  <a:pt x="1513" y="586"/>
                </a:lnTo>
                <a:lnTo>
                  <a:pt x="1708" y="581"/>
                </a:lnTo>
                <a:lnTo>
                  <a:pt x="1902" y="566"/>
                </a:lnTo>
                <a:lnTo>
                  <a:pt x="2096" y="542"/>
                </a:lnTo>
                <a:lnTo>
                  <a:pt x="2287" y="507"/>
                </a:lnTo>
                <a:lnTo>
                  <a:pt x="2477" y="463"/>
                </a:lnTo>
                <a:lnTo>
                  <a:pt x="2664" y="409"/>
                </a:lnTo>
                <a:lnTo>
                  <a:pt x="2847" y="345"/>
                </a:lnTo>
                <a:lnTo>
                  <a:pt x="3027" y="273"/>
                </a:lnTo>
                <a:lnTo>
                  <a:pt x="3203" y="191"/>
                </a:lnTo>
                <a:lnTo>
                  <a:pt x="3374" y="100"/>
                </a:lnTo>
                <a:lnTo>
                  <a:pt x="3539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 i="1">
              <a:latin typeface="+mj-lt"/>
            </a:endParaRPr>
          </a:p>
        </p:txBody>
      </p:sp>
      <p:sp>
        <p:nvSpPr>
          <p:cNvPr id="217150" name="Freeform 13"/>
          <p:cNvSpPr>
            <a:spLocks/>
          </p:cNvSpPr>
          <p:nvPr/>
        </p:nvSpPr>
        <p:spPr bwMode="auto">
          <a:xfrm>
            <a:off x="6935788" y="3133725"/>
            <a:ext cx="995362" cy="112713"/>
          </a:xfrm>
          <a:custGeom>
            <a:avLst/>
            <a:gdLst>
              <a:gd name="T0" fmla="*/ 2147483647 w 3045"/>
              <a:gd name="T1" fmla="*/ 2147483647 h 344"/>
              <a:gd name="T2" fmla="*/ 2147483647 w 3045"/>
              <a:gd name="T3" fmla="*/ 2147483647 h 344"/>
              <a:gd name="T4" fmla="*/ 2147483647 w 3045"/>
              <a:gd name="T5" fmla="*/ 2147483647 h 344"/>
              <a:gd name="T6" fmla="*/ 2147483647 w 3045"/>
              <a:gd name="T7" fmla="*/ 2147483647 h 344"/>
              <a:gd name="T8" fmla="*/ 2147483647 w 3045"/>
              <a:gd name="T9" fmla="*/ 2147483647 h 344"/>
              <a:gd name="T10" fmla="*/ 2147483647 w 3045"/>
              <a:gd name="T11" fmla="*/ 2147483647 h 344"/>
              <a:gd name="T12" fmla="*/ 2147483647 w 3045"/>
              <a:gd name="T13" fmla="*/ 2147483647 h 344"/>
              <a:gd name="T14" fmla="*/ 2147483647 w 3045"/>
              <a:gd name="T15" fmla="*/ 2147483647 h 344"/>
              <a:gd name="T16" fmla="*/ 2147483647 w 3045"/>
              <a:gd name="T17" fmla="*/ 0 h 344"/>
              <a:gd name="T18" fmla="*/ 2147483647 w 3045"/>
              <a:gd name="T19" fmla="*/ 2147483647 h 344"/>
              <a:gd name="T20" fmla="*/ 2147483647 w 3045"/>
              <a:gd name="T21" fmla="*/ 2147483647 h 344"/>
              <a:gd name="T22" fmla="*/ 2147483647 w 3045"/>
              <a:gd name="T23" fmla="*/ 2147483647 h 344"/>
              <a:gd name="T24" fmla="*/ 2147483647 w 3045"/>
              <a:gd name="T25" fmla="*/ 2147483647 h 344"/>
              <a:gd name="T26" fmla="*/ 2147483647 w 3045"/>
              <a:gd name="T27" fmla="*/ 2147483647 h 344"/>
              <a:gd name="T28" fmla="*/ 2147483647 w 3045"/>
              <a:gd name="T29" fmla="*/ 2147483647 h 344"/>
              <a:gd name="T30" fmla="*/ 2147483647 w 3045"/>
              <a:gd name="T31" fmla="*/ 2147483647 h 344"/>
              <a:gd name="T32" fmla="*/ 0 w 3045"/>
              <a:gd name="T33" fmla="*/ 2147483647 h 344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3045"/>
              <a:gd name="T52" fmla="*/ 0 h 344"/>
              <a:gd name="T53" fmla="*/ 3045 w 3045"/>
              <a:gd name="T54" fmla="*/ 344 h 344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3045" h="344">
                <a:moveTo>
                  <a:pt x="3044" y="295"/>
                </a:moveTo>
                <a:lnTo>
                  <a:pt x="2862" y="224"/>
                </a:lnTo>
                <a:lnTo>
                  <a:pt x="2677" y="163"/>
                </a:lnTo>
                <a:lnTo>
                  <a:pt x="2488" y="111"/>
                </a:lnTo>
                <a:lnTo>
                  <a:pt x="2297" y="69"/>
                </a:lnTo>
                <a:lnTo>
                  <a:pt x="2104" y="37"/>
                </a:lnTo>
                <a:lnTo>
                  <a:pt x="1909" y="15"/>
                </a:lnTo>
                <a:lnTo>
                  <a:pt x="1713" y="2"/>
                </a:lnTo>
                <a:lnTo>
                  <a:pt x="1517" y="0"/>
                </a:lnTo>
                <a:lnTo>
                  <a:pt x="1321" y="9"/>
                </a:lnTo>
                <a:lnTo>
                  <a:pt x="1126" y="27"/>
                </a:lnTo>
                <a:lnTo>
                  <a:pt x="932" y="55"/>
                </a:lnTo>
                <a:lnTo>
                  <a:pt x="740" y="93"/>
                </a:lnTo>
                <a:lnTo>
                  <a:pt x="550" y="141"/>
                </a:lnTo>
                <a:lnTo>
                  <a:pt x="363" y="199"/>
                </a:lnTo>
                <a:lnTo>
                  <a:pt x="179" y="266"/>
                </a:lnTo>
                <a:lnTo>
                  <a:pt x="0" y="343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 i="1">
              <a:latin typeface="+mj-lt"/>
            </a:endParaRPr>
          </a:p>
        </p:txBody>
      </p:sp>
      <p:sp>
        <p:nvSpPr>
          <p:cNvPr id="154634" name="Freeform 39"/>
          <p:cNvSpPr>
            <a:spLocks/>
          </p:cNvSpPr>
          <p:nvPr/>
        </p:nvSpPr>
        <p:spPr bwMode="auto">
          <a:xfrm>
            <a:off x="4200525" y="6443663"/>
            <a:ext cx="828675" cy="58737"/>
          </a:xfrm>
          <a:custGeom>
            <a:avLst/>
            <a:gdLst>
              <a:gd name="T0" fmla="*/ 0 w 2646"/>
              <a:gd name="T1" fmla="*/ 2147483647 h 312"/>
              <a:gd name="T2" fmla="*/ 2147483647 w 2646"/>
              <a:gd name="T3" fmla="*/ 2147483647 h 312"/>
              <a:gd name="T4" fmla="*/ 2147483647 w 2646"/>
              <a:gd name="T5" fmla="*/ 2147483647 h 312"/>
              <a:gd name="T6" fmla="*/ 2147483647 w 2646"/>
              <a:gd name="T7" fmla="*/ 2147483647 h 312"/>
              <a:gd name="T8" fmla="*/ 2147483647 w 2646"/>
              <a:gd name="T9" fmla="*/ 2147483647 h 312"/>
              <a:gd name="T10" fmla="*/ 2147483647 w 2646"/>
              <a:gd name="T11" fmla="*/ 2147483647 h 312"/>
              <a:gd name="T12" fmla="*/ 2147483647 w 2646"/>
              <a:gd name="T13" fmla="*/ 2147483647 h 312"/>
              <a:gd name="T14" fmla="*/ 2147483647 w 2646"/>
              <a:gd name="T15" fmla="*/ 2147483647 h 312"/>
              <a:gd name="T16" fmla="*/ 2147483647 w 2646"/>
              <a:gd name="T17" fmla="*/ 2147483647 h 312"/>
              <a:gd name="T18" fmla="*/ 2147483647 w 2646"/>
              <a:gd name="T19" fmla="*/ 2147483647 h 312"/>
              <a:gd name="T20" fmla="*/ 2147483647 w 2646"/>
              <a:gd name="T21" fmla="*/ 2147483647 h 312"/>
              <a:gd name="T22" fmla="*/ 2147483647 w 2646"/>
              <a:gd name="T23" fmla="*/ 2147483647 h 312"/>
              <a:gd name="T24" fmla="*/ 2147483647 w 2646"/>
              <a:gd name="T25" fmla="*/ 2147483647 h 312"/>
              <a:gd name="T26" fmla="*/ 2147483647 w 2646"/>
              <a:gd name="T27" fmla="*/ 2147483647 h 312"/>
              <a:gd name="T28" fmla="*/ 2147483647 w 2646"/>
              <a:gd name="T29" fmla="*/ 2147483647 h 312"/>
              <a:gd name="T30" fmla="*/ 2147483647 w 2646"/>
              <a:gd name="T31" fmla="*/ 0 h 31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46"/>
              <a:gd name="T49" fmla="*/ 0 h 312"/>
              <a:gd name="T50" fmla="*/ 2646 w 2646"/>
              <a:gd name="T51" fmla="*/ 312 h 31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46" h="312">
                <a:moveTo>
                  <a:pt x="0" y="81"/>
                </a:moveTo>
                <a:lnTo>
                  <a:pt x="170" y="142"/>
                </a:lnTo>
                <a:lnTo>
                  <a:pt x="343" y="194"/>
                </a:lnTo>
                <a:lnTo>
                  <a:pt x="520" y="237"/>
                </a:lnTo>
                <a:lnTo>
                  <a:pt x="698" y="270"/>
                </a:lnTo>
                <a:lnTo>
                  <a:pt x="878" y="293"/>
                </a:lnTo>
                <a:lnTo>
                  <a:pt x="1059" y="307"/>
                </a:lnTo>
                <a:lnTo>
                  <a:pt x="1240" y="311"/>
                </a:lnTo>
                <a:lnTo>
                  <a:pt x="1422" y="305"/>
                </a:lnTo>
                <a:lnTo>
                  <a:pt x="1603" y="290"/>
                </a:lnTo>
                <a:lnTo>
                  <a:pt x="1782" y="265"/>
                </a:lnTo>
                <a:lnTo>
                  <a:pt x="1960" y="231"/>
                </a:lnTo>
                <a:lnTo>
                  <a:pt x="2136" y="187"/>
                </a:lnTo>
                <a:lnTo>
                  <a:pt x="2309" y="134"/>
                </a:lnTo>
                <a:lnTo>
                  <a:pt x="2479" y="71"/>
                </a:lnTo>
                <a:lnTo>
                  <a:pt x="2645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635" name="Freeform 41"/>
          <p:cNvSpPr>
            <a:spLocks/>
          </p:cNvSpPr>
          <p:nvPr/>
        </p:nvSpPr>
        <p:spPr bwMode="auto">
          <a:xfrm>
            <a:off x="3503613" y="5214938"/>
            <a:ext cx="77787" cy="677862"/>
          </a:xfrm>
          <a:custGeom>
            <a:avLst/>
            <a:gdLst>
              <a:gd name="T0" fmla="*/ 2147483647 w 226"/>
              <a:gd name="T1" fmla="*/ 0 h 2308"/>
              <a:gd name="T2" fmla="*/ 2147483647 w 226"/>
              <a:gd name="T3" fmla="*/ 2147483647 h 2308"/>
              <a:gd name="T4" fmla="*/ 2147483647 w 226"/>
              <a:gd name="T5" fmla="*/ 2147483647 h 2308"/>
              <a:gd name="T6" fmla="*/ 2147483647 w 226"/>
              <a:gd name="T7" fmla="*/ 2147483647 h 2308"/>
              <a:gd name="T8" fmla="*/ 2147483647 w 226"/>
              <a:gd name="T9" fmla="*/ 2147483647 h 2308"/>
              <a:gd name="T10" fmla="*/ 2147483647 w 226"/>
              <a:gd name="T11" fmla="*/ 2147483647 h 2308"/>
              <a:gd name="T12" fmla="*/ 2147483647 w 226"/>
              <a:gd name="T13" fmla="*/ 2147483647 h 2308"/>
              <a:gd name="T14" fmla="*/ 0 w 226"/>
              <a:gd name="T15" fmla="*/ 2147483647 h 2308"/>
              <a:gd name="T16" fmla="*/ 0 w 226"/>
              <a:gd name="T17" fmla="*/ 2147483647 h 2308"/>
              <a:gd name="T18" fmla="*/ 2147483647 w 226"/>
              <a:gd name="T19" fmla="*/ 2147483647 h 2308"/>
              <a:gd name="T20" fmla="*/ 2147483647 w 226"/>
              <a:gd name="T21" fmla="*/ 2147483647 h 2308"/>
              <a:gd name="T22" fmla="*/ 2147483647 w 226"/>
              <a:gd name="T23" fmla="*/ 2147483647 h 2308"/>
              <a:gd name="T24" fmla="*/ 2147483647 w 226"/>
              <a:gd name="T25" fmla="*/ 2147483647 h 2308"/>
              <a:gd name="T26" fmla="*/ 2147483647 w 226"/>
              <a:gd name="T27" fmla="*/ 2147483647 h 2308"/>
              <a:gd name="T28" fmla="*/ 2147483647 w 226"/>
              <a:gd name="T29" fmla="*/ 2147483647 h 2308"/>
              <a:gd name="T30" fmla="*/ 2147483647 w 226"/>
              <a:gd name="T31" fmla="*/ 2147483647 h 230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26"/>
              <a:gd name="T49" fmla="*/ 0 h 2308"/>
              <a:gd name="T50" fmla="*/ 226 w 226"/>
              <a:gd name="T51" fmla="*/ 2308 h 230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26" h="2308">
                <a:moveTo>
                  <a:pt x="225" y="0"/>
                </a:moveTo>
                <a:lnTo>
                  <a:pt x="170" y="148"/>
                </a:lnTo>
                <a:lnTo>
                  <a:pt x="122" y="299"/>
                </a:lnTo>
                <a:lnTo>
                  <a:pt x="82" y="451"/>
                </a:lnTo>
                <a:lnTo>
                  <a:pt x="49" y="605"/>
                </a:lnTo>
                <a:lnTo>
                  <a:pt x="25" y="761"/>
                </a:lnTo>
                <a:lnTo>
                  <a:pt x="9" y="917"/>
                </a:lnTo>
                <a:lnTo>
                  <a:pt x="0" y="1075"/>
                </a:lnTo>
                <a:lnTo>
                  <a:pt x="0" y="1232"/>
                </a:lnTo>
                <a:lnTo>
                  <a:pt x="8" y="1389"/>
                </a:lnTo>
                <a:lnTo>
                  <a:pt x="23" y="1546"/>
                </a:lnTo>
                <a:lnTo>
                  <a:pt x="47" y="1701"/>
                </a:lnTo>
                <a:lnTo>
                  <a:pt x="79" y="1856"/>
                </a:lnTo>
                <a:lnTo>
                  <a:pt x="118" y="2008"/>
                </a:lnTo>
                <a:lnTo>
                  <a:pt x="166" y="2159"/>
                </a:lnTo>
                <a:lnTo>
                  <a:pt x="221" y="2307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636" name="Freeform 38"/>
          <p:cNvSpPr>
            <a:spLocks/>
          </p:cNvSpPr>
          <p:nvPr/>
        </p:nvSpPr>
        <p:spPr bwMode="auto">
          <a:xfrm>
            <a:off x="5538788" y="5148263"/>
            <a:ext cx="46037" cy="642937"/>
          </a:xfrm>
          <a:custGeom>
            <a:avLst/>
            <a:gdLst>
              <a:gd name="T0" fmla="*/ 2147483647 w 266"/>
              <a:gd name="T1" fmla="*/ 2147483647 h 2212"/>
              <a:gd name="T2" fmla="*/ 2147483647 w 266"/>
              <a:gd name="T3" fmla="*/ 2147483647 h 2212"/>
              <a:gd name="T4" fmla="*/ 2147483647 w 266"/>
              <a:gd name="T5" fmla="*/ 2147483647 h 2212"/>
              <a:gd name="T6" fmla="*/ 2147483647 w 266"/>
              <a:gd name="T7" fmla="*/ 2147483647 h 2212"/>
              <a:gd name="T8" fmla="*/ 2147483647 w 266"/>
              <a:gd name="T9" fmla="*/ 2147483647 h 2212"/>
              <a:gd name="T10" fmla="*/ 2147483647 w 266"/>
              <a:gd name="T11" fmla="*/ 2147483647 h 2212"/>
              <a:gd name="T12" fmla="*/ 2147483647 w 266"/>
              <a:gd name="T13" fmla="*/ 2147483647 h 2212"/>
              <a:gd name="T14" fmla="*/ 2147483647 w 266"/>
              <a:gd name="T15" fmla="*/ 2147483647 h 2212"/>
              <a:gd name="T16" fmla="*/ 2147483647 w 266"/>
              <a:gd name="T17" fmla="*/ 2147483647 h 2212"/>
              <a:gd name="T18" fmla="*/ 2147483647 w 266"/>
              <a:gd name="T19" fmla="*/ 2147483647 h 2212"/>
              <a:gd name="T20" fmla="*/ 2147483647 w 266"/>
              <a:gd name="T21" fmla="*/ 2147483647 h 2212"/>
              <a:gd name="T22" fmla="*/ 2147483647 w 266"/>
              <a:gd name="T23" fmla="*/ 2147483647 h 2212"/>
              <a:gd name="T24" fmla="*/ 2147483647 w 266"/>
              <a:gd name="T25" fmla="*/ 2147483647 h 2212"/>
              <a:gd name="T26" fmla="*/ 2147483647 w 266"/>
              <a:gd name="T27" fmla="*/ 2147483647 h 2212"/>
              <a:gd name="T28" fmla="*/ 2147483647 w 266"/>
              <a:gd name="T29" fmla="*/ 2147483647 h 2212"/>
              <a:gd name="T30" fmla="*/ 0 w 266"/>
              <a:gd name="T31" fmla="*/ 0 h 221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6"/>
              <a:gd name="T49" fmla="*/ 0 h 2212"/>
              <a:gd name="T50" fmla="*/ 266 w 266"/>
              <a:gd name="T51" fmla="*/ 2212 h 221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6" h="2212">
                <a:moveTo>
                  <a:pt x="113" y="2211"/>
                </a:moveTo>
                <a:lnTo>
                  <a:pt x="157" y="2066"/>
                </a:lnTo>
                <a:lnTo>
                  <a:pt x="193" y="1920"/>
                </a:lnTo>
                <a:lnTo>
                  <a:pt x="222" y="1772"/>
                </a:lnTo>
                <a:lnTo>
                  <a:pt x="244" y="1622"/>
                </a:lnTo>
                <a:lnTo>
                  <a:pt x="258" y="1472"/>
                </a:lnTo>
                <a:lnTo>
                  <a:pt x="265" y="1322"/>
                </a:lnTo>
                <a:lnTo>
                  <a:pt x="265" y="1171"/>
                </a:lnTo>
                <a:lnTo>
                  <a:pt x="257" y="1020"/>
                </a:lnTo>
                <a:lnTo>
                  <a:pt x="242" y="870"/>
                </a:lnTo>
                <a:lnTo>
                  <a:pt x="220" y="721"/>
                </a:lnTo>
                <a:lnTo>
                  <a:pt x="190" y="573"/>
                </a:lnTo>
                <a:lnTo>
                  <a:pt x="153" y="427"/>
                </a:lnTo>
                <a:lnTo>
                  <a:pt x="109" y="282"/>
                </a:lnTo>
                <a:lnTo>
                  <a:pt x="58" y="139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7160" name="Text Box 5"/>
          <p:cNvSpPr txBox="1">
            <a:spLocks noChangeArrowheads="1"/>
          </p:cNvSpPr>
          <p:nvPr/>
        </p:nvSpPr>
        <p:spPr bwMode="auto">
          <a:xfrm>
            <a:off x="5765800" y="2667000"/>
            <a:ext cx="33528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414338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defTabSz="414338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defTabSz="414338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defTabSz="414338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defTabSz="414338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>
              <a:lnSpc>
                <a:spcPct val="63000"/>
              </a:lnSpc>
              <a:spcBef>
                <a:spcPct val="0"/>
              </a:spcBef>
              <a:buClr>
                <a:srgbClr val="000000"/>
              </a:buClr>
              <a:buSzPct val="45000"/>
              <a:buFont typeface="StarSymbol" charset="0"/>
              <a:buNone/>
              <a:defRPr/>
            </a:pPr>
            <a:r>
              <a:rPr lang="en-GB" altLang="en-US" sz="2200" i="1" dirty="0" err="1" smtClean="0">
                <a:solidFill>
                  <a:srgbClr val="000000"/>
                </a:solidFill>
                <a:latin typeface="+mn-lt"/>
              </a:rPr>
              <a:t>BreakpointGraph</a:t>
            </a:r>
            <a:r>
              <a:rPr lang="en-GB" altLang="en-US" sz="2200" i="1" dirty="0" smtClean="0">
                <a:solidFill>
                  <a:srgbClr val="000000"/>
                </a:solidFill>
                <a:latin typeface="+mn-lt"/>
              </a:rPr>
              <a:t>(</a:t>
            </a:r>
            <a:r>
              <a:rPr lang="en-GB" altLang="en-US" sz="2200" i="1" dirty="0" smtClean="0">
                <a:solidFill>
                  <a:srgbClr val="FF0000"/>
                </a:solidFill>
                <a:latin typeface="+mn-lt"/>
              </a:rPr>
              <a:t>P</a:t>
            </a:r>
            <a:r>
              <a:rPr lang="en-GB" altLang="en-US" sz="2200" i="1" dirty="0" smtClean="0">
                <a:solidFill>
                  <a:srgbClr val="000000"/>
                </a:solidFill>
                <a:latin typeface="+mn-lt"/>
              </a:rPr>
              <a:t>,</a:t>
            </a:r>
            <a:r>
              <a:rPr lang="en-GB" altLang="en-US" sz="2200" i="1" dirty="0" smtClean="0">
                <a:solidFill>
                  <a:srgbClr val="00B050"/>
                </a:solidFill>
                <a:latin typeface="+mn-lt"/>
              </a:rPr>
              <a:t>Q</a:t>
            </a:r>
            <a:r>
              <a:rPr lang="en-GB" altLang="en-US" sz="2200" i="1" dirty="0" smtClean="0">
                <a:solidFill>
                  <a:srgbClr val="000000"/>
                </a:solidFill>
                <a:latin typeface="+mn-lt"/>
              </a:rPr>
              <a:t>)</a:t>
            </a:r>
            <a:r>
              <a:rPr lang="en-GB" altLang="en-US" sz="2400" i="1" dirty="0">
                <a:solidFill>
                  <a:srgbClr val="000000"/>
                </a:solidFill>
                <a:latin typeface="+mn-lt"/>
              </a:rPr>
              <a:t/>
            </a:r>
            <a:br>
              <a:rPr lang="en-GB" altLang="en-US" sz="2400" i="1" dirty="0">
                <a:solidFill>
                  <a:srgbClr val="000000"/>
                </a:solidFill>
                <a:latin typeface="+mn-lt"/>
              </a:rPr>
            </a:br>
            <a:endParaRPr lang="en-GB" altLang="en-US" sz="2400" i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54638" name="Freeform 27"/>
          <p:cNvSpPr>
            <a:spLocks/>
          </p:cNvSpPr>
          <p:nvPr/>
        </p:nvSpPr>
        <p:spPr bwMode="auto">
          <a:xfrm>
            <a:off x="4202113" y="3959225"/>
            <a:ext cx="973137" cy="160338"/>
          </a:xfrm>
          <a:custGeom>
            <a:avLst/>
            <a:gdLst>
              <a:gd name="T0" fmla="*/ 0 w 2983"/>
              <a:gd name="T1" fmla="*/ 2147483647 h 492"/>
              <a:gd name="T2" fmla="*/ 2147483647 w 2983"/>
              <a:gd name="T3" fmla="*/ 2147483647 h 492"/>
              <a:gd name="T4" fmla="*/ 2147483647 w 2983"/>
              <a:gd name="T5" fmla="*/ 2147483647 h 492"/>
              <a:gd name="T6" fmla="*/ 2147483647 w 2983"/>
              <a:gd name="T7" fmla="*/ 2147483647 h 492"/>
              <a:gd name="T8" fmla="*/ 2147483647 w 2983"/>
              <a:gd name="T9" fmla="*/ 2147483647 h 492"/>
              <a:gd name="T10" fmla="*/ 2147483647 w 2983"/>
              <a:gd name="T11" fmla="*/ 2147483647 h 492"/>
              <a:gd name="T12" fmla="*/ 2147483647 w 2983"/>
              <a:gd name="T13" fmla="*/ 2147483647 h 492"/>
              <a:gd name="T14" fmla="*/ 2147483647 w 2983"/>
              <a:gd name="T15" fmla="*/ 2147483647 h 492"/>
              <a:gd name="T16" fmla="*/ 2147483647 w 2983"/>
              <a:gd name="T17" fmla="*/ 2147483647 h 492"/>
              <a:gd name="T18" fmla="*/ 2147483647 w 2983"/>
              <a:gd name="T19" fmla="*/ 2147483647 h 492"/>
              <a:gd name="T20" fmla="*/ 2147483647 w 2983"/>
              <a:gd name="T21" fmla="*/ 2147483647 h 492"/>
              <a:gd name="T22" fmla="*/ 2147483647 w 2983"/>
              <a:gd name="T23" fmla="*/ 2147483647 h 492"/>
              <a:gd name="T24" fmla="*/ 2147483647 w 2983"/>
              <a:gd name="T25" fmla="*/ 2147483647 h 492"/>
              <a:gd name="T26" fmla="*/ 2147483647 w 2983"/>
              <a:gd name="T27" fmla="*/ 2147483647 h 492"/>
              <a:gd name="T28" fmla="*/ 2147483647 w 2983"/>
              <a:gd name="T29" fmla="*/ 2147483647 h 492"/>
              <a:gd name="T30" fmla="*/ 2147483647 w 2983"/>
              <a:gd name="T31" fmla="*/ 2147483647 h 492"/>
              <a:gd name="T32" fmla="*/ 2147483647 w 2983"/>
              <a:gd name="T33" fmla="*/ 2147483647 h 492"/>
              <a:gd name="T34" fmla="*/ 2147483647 w 2983"/>
              <a:gd name="T35" fmla="*/ 2147483647 h 492"/>
              <a:gd name="T36" fmla="*/ 2147483647 w 2983"/>
              <a:gd name="T37" fmla="*/ 0 h 49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983"/>
              <a:gd name="T58" fmla="*/ 0 h 492"/>
              <a:gd name="T59" fmla="*/ 2983 w 2983"/>
              <a:gd name="T60" fmla="*/ 492 h 492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983" h="492">
                <a:moveTo>
                  <a:pt x="0" y="261"/>
                </a:moveTo>
                <a:lnTo>
                  <a:pt x="162" y="319"/>
                </a:lnTo>
                <a:lnTo>
                  <a:pt x="326" y="369"/>
                </a:lnTo>
                <a:lnTo>
                  <a:pt x="494" y="411"/>
                </a:lnTo>
                <a:lnTo>
                  <a:pt x="663" y="444"/>
                </a:lnTo>
                <a:lnTo>
                  <a:pt x="834" y="468"/>
                </a:lnTo>
                <a:lnTo>
                  <a:pt x="1006" y="484"/>
                </a:lnTo>
                <a:lnTo>
                  <a:pt x="1178" y="491"/>
                </a:lnTo>
                <a:lnTo>
                  <a:pt x="1351" y="489"/>
                </a:lnTo>
                <a:lnTo>
                  <a:pt x="1523" y="478"/>
                </a:lnTo>
                <a:lnTo>
                  <a:pt x="1695" y="459"/>
                </a:lnTo>
                <a:lnTo>
                  <a:pt x="1865" y="431"/>
                </a:lnTo>
                <a:lnTo>
                  <a:pt x="2034" y="394"/>
                </a:lnTo>
                <a:lnTo>
                  <a:pt x="2200" y="349"/>
                </a:lnTo>
                <a:lnTo>
                  <a:pt x="2363" y="295"/>
                </a:lnTo>
                <a:lnTo>
                  <a:pt x="2524" y="233"/>
                </a:lnTo>
                <a:lnTo>
                  <a:pt x="2681" y="163"/>
                </a:lnTo>
                <a:lnTo>
                  <a:pt x="2834" y="86"/>
                </a:lnTo>
                <a:lnTo>
                  <a:pt x="2982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639" name="Freeform 29"/>
          <p:cNvSpPr>
            <a:spLocks/>
          </p:cNvSpPr>
          <p:nvPr/>
        </p:nvSpPr>
        <p:spPr bwMode="auto">
          <a:xfrm>
            <a:off x="3490913" y="2738438"/>
            <a:ext cx="73025" cy="752475"/>
          </a:xfrm>
          <a:custGeom>
            <a:avLst/>
            <a:gdLst>
              <a:gd name="T0" fmla="*/ 2147483647 w 226"/>
              <a:gd name="T1" fmla="*/ 0 h 2308"/>
              <a:gd name="T2" fmla="*/ 2147483647 w 226"/>
              <a:gd name="T3" fmla="*/ 2147483647 h 2308"/>
              <a:gd name="T4" fmla="*/ 2147483647 w 226"/>
              <a:gd name="T5" fmla="*/ 2147483647 h 2308"/>
              <a:gd name="T6" fmla="*/ 2147483647 w 226"/>
              <a:gd name="T7" fmla="*/ 2147483647 h 2308"/>
              <a:gd name="T8" fmla="*/ 2147483647 w 226"/>
              <a:gd name="T9" fmla="*/ 2147483647 h 2308"/>
              <a:gd name="T10" fmla="*/ 2147483647 w 226"/>
              <a:gd name="T11" fmla="*/ 2147483647 h 2308"/>
              <a:gd name="T12" fmla="*/ 2147483647 w 226"/>
              <a:gd name="T13" fmla="*/ 2147483647 h 2308"/>
              <a:gd name="T14" fmla="*/ 0 w 226"/>
              <a:gd name="T15" fmla="*/ 2147483647 h 2308"/>
              <a:gd name="T16" fmla="*/ 0 w 226"/>
              <a:gd name="T17" fmla="*/ 2147483647 h 2308"/>
              <a:gd name="T18" fmla="*/ 2147483647 w 226"/>
              <a:gd name="T19" fmla="*/ 2147483647 h 2308"/>
              <a:gd name="T20" fmla="*/ 2147483647 w 226"/>
              <a:gd name="T21" fmla="*/ 2147483647 h 2308"/>
              <a:gd name="T22" fmla="*/ 2147483647 w 226"/>
              <a:gd name="T23" fmla="*/ 2147483647 h 2308"/>
              <a:gd name="T24" fmla="*/ 2147483647 w 226"/>
              <a:gd name="T25" fmla="*/ 2147483647 h 2308"/>
              <a:gd name="T26" fmla="*/ 2147483647 w 226"/>
              <a:gd name="T27" fmla="*/ 2147483647 h 2308"/>
              <a:gd name="T28" fmla="*/ 2147483647 w 226"/>
              <a:gd name="T29" fmla="*/ 2147483647 h 2308"/>
              <a:gd name="T30" fmla="*/ 2147483647 w 226"/>
              <a:gd name="T31" fmla="*/ 2147483647 h 230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26"/>
              <a:gd name="T49" fmla="*/ 0 h 2308"/>
              <a:gd name="T50" fmla="*/ 226 w 226"/>
              <a:gd name="T51" fmla="*/ 2308 h 230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26" h="2308">
                <a:moveTo>
                  <a:pt x="225" y="0"/>
                </a:moveTo>
                <a:lnTo>
                  <a:pt x="170" y="148"/>
                </a:lnTo>
                <a:lnTo>
                  <a:pt x="122" y="299"/>
                </a:lnTo>
                <a:lnTo>
                  <a:pt x="82" y="451"/>
                </a:lnTo>
                <a:lnTo>
                  <a:pt x="49" y="605"/>
                </a:lnTo>
                <a:lnTo>
                  <a:pt x="25" y="761"/>
                </a:lnTo>
                <a:lnTo>
                  <a:pt x="9" y="917"/>
                </a:lnTo>
                <a:lnTo>
                  <a:pt x="0" y="1075"/>
                </a:lnTo>
                <a:lnTo>
                  <a:pt x="0" y="1232"/>
                </a:lnTo>
                <a:lnTo>
                  <a:pt x="8" y="1389"/>
                </a:lnTo>
                <a:lnTo>
                  <a:pt x="23" y="1546"/>
                </a:lnTo>
                <a:lnTo>
                  <a:pt x="47" y="1701"/>
                </a:lnTo>
                <a:lnTo>
                  <a:pt x="79" y="1856"/>
                </a:lnTo>
                <a:lnTo>
                  <a:pt x="118" y="2008"/>
                </a:lnTo>
                <a:lnTo>
                  <a:pt x="166" y="2159"/>
                </a:lnTo>
                <a:lnTo>
                  <a:pt x="221" y="2307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640" name="Freeform 25"/>
          <p:cNvSpPr>
            <a:spLocks/>
          </p:cNvSpPr>
          <p:nvPr/>
        </p:nvSpPr>
        <p:spPr bwMode="auto">
          <a:xfrm>
            <a:off x="4143375" y="2039938"/>
            <a:ext cx="850900" cy="100012"/>
          </a:xfrm>
          <a:custGeom>
            <a:avLst/>
            <a:gdLst>
              <a:gd name="T0" fmla="*/ 2147483647 w 2604"/>
              <a:gd name="T1" fmla="*/ 2147483647 h 305"/>
              <a:gd name="T2" fmla="*/ 2147483647 w 2604"/>
              <a:gd name="T3" fmla="*/ 2147483647 h 305"/>
              <a:gd name="T4" fmla="*/ 2147483647 w 2604"/>
              <a:gd name="T5" fmla="*/ 2147483647 h 305"/>
              <a:gd name="T6" fmla="*/ 2147483647 w 2604"/>
              <a:gd name="T7" fmla="*/ 2147483647 h 305"/>
              <a:gd name="T8" fmla="*/ 2147483647 w 2604"/>
              <a:gd name="T9" fmla="*/ 2147483647 h 305"/>
              <a:gd name="T10" fmla="*/ 2147483647 w 2604"/>
              <a:gd name="T11" fmla="*/ 2147483647 h 305"/>
              <a:gd name="T12" fmla="*/ 2147483647 w 2604"/>
              <a:gd name="T13" fmla="*/ 2147483647 h 305"/>
              <a:gd name="T14" fmla="*/ 2147483647 w 2604"/>
              <a:gd name="T15" fmla="*/ 0 h 305"/>
              <a:gd name="T16" fmla="*/ 2147483647 w 2604"/>
              <a:gd name="T17" fmla="*/ 2147483647 h 305"/>
              <a:gd name="T18" fmla="*/ 2147483647 w 2604"/>
              <a:gd name="T19" fmla="*/ 2147483647 h 305"/>
              <a:gd name="T20" fmla="*/ 2147483647 w 2604"/>
              <a:gd name="T21" fmla="*/ 2147483647 h 305"/>
              <a:gd name="T22" fmla="*/ 2147483647 w 2604"/>
              <a:gd name="T23" fmla="*/ 2147483647 h 305"/>
              <a:gd name="T24" fmla="*/ 2147483647 w 2604"/>
              <a:gd name="T25" fmla="*/ 2147483647 h 305"/>
              <a:gd name="T26" fmla="*/ 2147483647 w 2604"/>
              <a:gd name="T27" fmla="*/ 2147483647 h 305"/>
              <a:gd name="T28" fmla="*/ 2147483647 w 2604"/>
              <a:gd name="T29" fmla="*/ 2147483647 h 305"/>
              <a:gd name="T30" fmla="*/ 0 w 2604"/>
              <a:gd name="T31" fmla="*/ 2147483647 h 30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04"/>
              <a:gd name="T49" fmla="*/ 0 h 305"/>
              <a:gd name="T50" fmla="*/ 2604 w 2604"/>
              <a:gd name="T51" fmla="*/ 305 h 305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04" h="305">
                <a:moveTo>
                  <a:pt x="2603" y="219"/>
                </a:moveTo>
                <a:lnTo>
                  <a:pt x="2435" y="160"/>
                </a:lnTo>
                <a:lnTo>
                  <a:pt x="2264" y="111"/>
                </a:lnTo>
                <a:lnTo>
                  <a:pt x="2090" y="70"/>
                </a:lnTo>
                <a:lnTo>
                  <a:pt x="1915" y="39"/>
                </a:lnTo>
                <a:lnTo>
                  <a:pt x="1738" y="16"/>
                </a:lnTo>
                <a:lnTo>
                  <a:pt x="1560" y="4"/>
                </a:lnTo>
                <a:lnTo>
                  <a:pt x="1382" y="0"/>
                </a:lnTo>
                <a:lnTo>
                  <a:pt x="1203" y="6"/>
                </a:lnTo>
                <a:lnTo>
                  <a:pt x="1025" y="21"/>
                </a:lnTo>
                <a:lnTo>
                  <a:pt x="849" y="46"/>
                </a:lnTo>
                <a:lnTo>
                  <a:pt x="674" y="79"/>
                </a:lnTo>
                <a:lnTo>
                  <a:pt x="501" y="122"/>
                </a:lnTo>
                <a:lnTo>
                  <a:pt x="330" y="174"/>
                </a:lnTo>
                <a:lnTo>
                  <a:pt x="163" y="235"/>
                </a:lnTo>
                <a:lnTo>
                  <a:pt x="0" y="304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641" name="Freeform 38"/>
          <p:cNvSpPr>
            <a:spLocks/>
          </p:cNvSpPr>
          <p:nvPr/>
        </p:nvSpPr>
        <p:spPr bwMode="auto">
          <a:xfrm>
            <a:off x="2432050" y="5054600"/>
            <a:ext cx="85725" cy="722313"/>
          </a:xfrm>
          <a:custGeom>
            <a:avLst/>
            <a:gdLst>
              <a:gd name="T0" fmla="*/ 2147483647 w 266"/>
              <a:gd name="T1" fmla="*/ 2147483647 h 2212"/>
              <a:gd name="T2" fmla="*/ 2147483647 w 266"/>
              <a:gd name="T3" fmla="*/ 2147483647 h 2212"/>
              <a:gd name="T4" fmla="*/ 2147483647 w 266"/>
              <a:gd name="T5" fmla="*/ 2147483647 h 2212"/>
              <a:gd name="T6" fmla="*/ 2147483647 w 266"/>
              <a:gd name="T7" fmla="*/ 2147483647 h 2212"/>
              <a:gd name="T8" fmla="*/ 2147483647 w 266"/>
              <a:gd name="T9" fmla="*/ 2147483647 h 2212"/>
              <a:gd name="T10" fmla="*/ 2147483647 w 266"/>
              <a:gd name="T11" fmla="*/ 2147483647 h 2212"/>
              <a:gd name="T12" fmla="*/ 2147483647 w 266"/>
              <a:gd name="T13" fmla="*/ 2147483647 h 2212"/>
              <a:gd name="T14" fmla="*/ 2147483647 w 266"/>
              <a:gd name="T15" fmla="*/ 2147483647 h 2212"/>
              <a:gd name="T16" fmla="*/ 2147483647 w 266"/>
              <a:gd name="T17" fmla="*/ 2147483647 h 2212"/>
              <a:gd name="T18" fmla="*/ 2147483647 w 266"/>
              <a:gd name="T19" fmla="*/ 2147483647 h 2212"/>
              <a:gd name="T20" fmla="*/ 2147483647 w 266"/>
              <a:gd name="T21" fmla="*/ 2147483647 h 2212"/>
              <a:gd name="T22" fmla="*/ 2147483647 w 266"/>
              <a:gd name="T23" fmla="*/ 2147483647 h 2212"/>
              <a:gd name="T24" fmla="*/ 2147483647 w 266"/>
              <a:gd name="T25" fmla="*/ 2147483647 h 2212"/>
              <a:gd name="T26" fmla="*/ 2147483647 w 266"/>
              <a:gd name="T27" fmla="*/ 2147483647 h 2212"/>
              <a:gd name="T28" fmla="*/ 2147483647 w 266"/>
              <a:gd name="T29" fmla="*/ 2147483647 h 2212"/>
              <a:gd name="T30" fmla="*/ 0 w 266"/>
              <a:gd name="T31" fmla="*/ 0 h 221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6"/>
              <a:gd name="T49" fmla="*/ 0 h 2212"/>
              <a:gd name="T50" fmla="*/ 266 w 266"/>
              <a:gd name="T51" fmla="*/ 2212 h 221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6" h="2212">
                <a:moveTo>
                  <a:pt x="113" y="2211"/>
                </a:moveTo>
                <a:lnTo>
                  <a:pt x="157" y="2066"/>
                </a:lnTo>
                <a:lnTo>
                  <a:pt x="193" y="1920"/>
                </a:lnTo>
                <a:lnTo>
                  <a:pt x="222" y="1772"/>
                </a:lnTo>
                <a:lnTo>
                  <a:pt x="244" y="1622"/>
                </a:lnTo>
                <a:lnTo>
                  <a:pt x="258" y="1472"/>
                </a:lnTo>
                <a:lnTo>
                  <a:pt x="265" y="1322"/>
                </a:lnTo>
                <a:lnTo>
                  <a:pt x="265" y="1171"/>
                </a:lnTo>
                <a:lnTo>
                  <a:pt x="257" y="1020"/>
                </a:lnTo>
                <a:lnTo>
                  <a:pt x="242" y="870"/>
                </a:lnTo>
                <a:lnTo>
                  <a:pt x="220" y="721"/>
                </a:lnTo>
                <a:lnTo>
                  <a:pt x="190" y="573"/>
                </a:lnTo>
                <a:lnTo>
                  <a:pt x="153" y="427"/>
                </a:lnTo>
                <a:lnTo>
                  <a:pt x="109" y="282"/>
                </a:lnTo>
                <a:lnTo>
                  <a:pt x="58" y="139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642" name="Freeform 39"/>
          <p:cNvSpPr>
            <a:spLocks/>
          </p:cNvSpPr>
          <p:nvPr/>
        </p:nvSpPr>
        <p:spPr bwMode="auto">
          <a:xfrm>
            <a:off x="1068388" y="6426200"/>
            <a:ext cx="863600" cy="103188"/>
          </a:xfrm>
          <a:custGeom>
            <a:avLst/>
            <a:gdLst>
              <a:gd name="T0" fmla="*/ 0 w 2646"/>
              <a:gd name="T1" fmla="*/ 2147483647 h 312"/>
              <a:gd name="T2" fmla="*/ 2147483647 w 2646"/>
              <a:gd name="T3" fmla="*/ 2147483647 h 312"/>
              <a:gd name="T4" fmla="*/ 2147483647 w 2646"/>
              <a:gd name="T5" fmla="*/ 2147483647 h 312"/>
              <a:gd name="T6" fmla="*/ 2147483647 w 2646"/>
              <a:gd name="T7" fmla="*/ 2147483647 h 312"/>
              <a:gd name="T8" fmla="*/ 2147483647 w 2646"/>
              <a:gd name="T9" fmla="*/ 2147483647 h 312"/>
              <a:gd name="T10" fmla="*/ 2147483647 w 2646"/>
              <a:gd name="T11" fmla="*/ 2147483647 h 312"/>
              <a:gd name="T12" fmla="*/ 2147483647 w 2646"/>
              <a:gd name="T13" fmla="*/ 2147483647 h 312"/>
              <a:gd name="T14" fmla="*/ 2147483647 w 2646"/>
              <a:gd name="T15" fmla="*/ 2147483647 h 312"/>
              <a:gd name="T16" fmla="*/ 2147483647 w 2646"/>
              <a:gd name="T17" fmla="*/ 2147483647 h 312"/>
              <a:gd name="T18" fmla="*/ 2147483647 w 2646"/>
              <a:gd name="T19" fmla="*/ 2147483647 h 312"/>
              <a:gd name="T20" fmla="*/ 2147483647 w 2646"/>
              <a:gd name="T21" fmla="*/ 2147483647 h 312"/>
              <a:gd name="T22" fmla="*/ 2147483647 w 2646"/>
              <a:gd name="T23" fmla="*/ 2147483647 h 312"/>
              <a:gd name="T24" fmla="*/ 2147483647 w 2646"/>
              <a:gd name="T25" fmla="*/ 2147483647 h 312"/>
              <a:gd name="T26" fmla="*/ 2147483647 w 2646"/>
              <a:gd name="T27" fmla="*/ 2147483647 h 312"/>
              <a:gd name="T28" fmla="*/ 2147483647 w 2646"/>
              <a:gd name="T29" fmla="*/ 2147483647 h 312"/>
              <a:gd name="T30" fmla="*/ 2147483647 w 2646"/>
              <a:gd name="T31" fmla="*/ 0 h 31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46"/>
              <a:gd name="T49" fmla="*/ 0 h 312"/>
              <a:gd name="T50" fmla="*/ 2646 w 2646"/>
              <a:gd name="T51" fmla="*/ 312 h 31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46" h="312">
                <a:moveTo>
                  <a:pt x="0" y="81"/>
                </a:moveTo>
                <a:lnTo>
                  <a:pt x="170" y="142"/>
                </a:lnTo>
                <a:lnTo>
                  <a:pt x="343" y="194"/>
                </a:lnTo>
                <a:lnTo>
                  <a:pt x="520" y="237"/>
                </a:lnTo>
                <a:lnTo>
                  <a:pt x="698" y="270"/>
                </a:lnTo>
                <a:lnTo>
                  <a:pt x="878" y="293"/>
                </a:lnTo>
                <a:lnTo>
                  <a:pt x="1059" y="307"/>
                </a:lnTo>
                <a:lnTo>
                  <a:pt x="1240" y="311"/>
                </a:lnTo>
                <a:lnTo>
                  <a:pt x="1422" y="305"/>
                </a:lnTo>
                <a:lnTo>
                  <a:pt x="1603" y="290"/>
                </a:lnTo>
                <a:lnTo>
                  <a:pt x="1782" y="265"/>
                </a:lnTo>
                <a:lnTo>
                  <a:pt x="1960" y="231"/>
                </a:lnTo>
                <a:lnTo>
                  <a:pt x="2136" y="187"/>
                </a:lnTo>
                <a:lnTo>
                  <a:pt x="2309" y="134"/>
                </a:lnTo>
                <a:lnTo>
                  <a:pt x="2479" y="71"/>
                </a:lnTo>
                <a:lnTo>
                  <a:pt x="2645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643" name="Freeform 41"/>
          <p:cNvSpPr>
            <a:spLocks/>
          </p:cNvSpPr>
          <p:nvPr/>
        </p:nvSpPr>
        <p:spPr bwMode="auto">
          <a:xfrm>
            <a:off x="371475" y="5146675"/>
            <a:ext cx="73025" cy="754063"/>
          </a:xfrm>
          <a:custGeom>
            <a:avLst/>
            <a:gdLst>
              <a:gd name="T0" fmla="*/ 2147483647 w 226"/>
              <a:gd name="T1" fmla="*/ 0 h 2308"/>
              <a:gd name="T2" fmla="*/ 2147483647 w 226"/>
              <a:gd name="T3" fmla="*/ 2147483647 h 2308"/>
              <a:gd name="T4" fmla="*/ 2147483647 w 226"/>
              <a:gd name="T5" fmla="*/ 2147483647 h 2308"/>
              <a:gd name="T6" fmla="*/ 2147483647 w 226"/>
              <a:gd name="T7" fmla="*/ 2147483647 h 2308"/>
              <a:gd name="T8" fmla="*/ 2147483647 w 226"/>
              <a:gd name="T9" fmla="*/ 2147483647 h 2308"/>
              <a:gd name="T10" fmla="*/ 2147483647 w 226"/>
              <a:gd name="T11" fmla="*/ 2147483647 h 2308"/>
              <a:gd name="T12" fmla="*/ 2147483647 w 226"/>
              <a:gd name="T13" fmla="*/ 2147483647 h 2308"/>
              <a:gd name="T14" fmla="*/ 0 w 226"/>
              <a:gd name="T15" fmla="*/ 2147483647 h 2308"/>
              <a:gd name="T16" fmla="*/ 0 w 226"/>
              <a:gd name="T17" fmla="*/ 2147483647 h 2308"/>
              <a:gd name="T18" fmla="*/ 2147483647 w 226"/>
              <a:gd name="T19" fmla="*/ 2147483647 h 2308"/>
              <a:gd name="T20" fmla="*/ 2147483647 w 226"/>
              <a:gd name="T21" fmla="*/ 2147483647 h 2308"/>
              <a:gd name="T22" fmla="*/ 2147483647 w 226"/>
              <a:gd name="T23" fmla="*/ 2147483647 h 2308"/>
              <a:gd name="T24" fmla="*/ 2147483647 w 226"/>
              <a:gd name="T25" fmla="*/ 2147483647 h 2308"/>
              <a:gd name="T26" fmla="*/ 2147483647 w 226"/>
              <a:gd name="T27" fmla="*/ 2147483647 h 2308"/>
              <a:gd name="T28" fmla="*/ 2147483647 w 226"/>
              <a:gd name="T29" fmla="*/ 2147483647 h 2308"/>
              <a:gd name="T30" fmla="*/ 2147483647 w 226"/>
              <a:gd name="T31" fmla="*/ 2147483647 h 230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26"/>
              <a:gd name="T49" fmla="*/ 0 h 2308"/>
              <a:gd name="T50" fmla="*/ 226 w 226"/>
              <a:gd name="T51" fmla="*/ 2308 h 230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26" h="2308">
                <a:moveTo>
                  <a:pt x="225" y="0"/>
                </a:moveTo>
                <a:lnTo>
                  <a:pt x="170" y="148"/>
                </a:lnTo>
                <a:lnTo>
                  <a:pt x="122" y="299"/>
                </a:lnTo>
                <a:lnTo>
                  <a:pt x="82" y="451"/>
                </a:lnTo>
                <a:lnTo>
                  <a:pt x="49" y="605"/>
                </a:lnTo>
                <a:lnTo>
                  <a:pt x="25" y="761"/>
                </a:lnTo>
                <a:lnTo>
                  <a:pt x="9" y="917"/>
                </a:lnTo>
                <a:lnTo>
                  <a:pt x="0" y="1075"/>
                </a:lnTo>
                <a:lnTo>
                  <a:pt x="0" y="1232"/>
                </a:lnTo>
                <a:lnTo>
                  <a:pt x="8" y="1389"/>
                </a:lnTo>
                <a:lnTo>
                  <a:pt x="23" y="1546"/>
                </a:lnTo>
                <a:lnTo>
                  <a:pt x="47" y="1701"/>
                </a:lnTo>
                <a:lnTo>
                  <a:pt x="79" y="1856"/>
                </a:lnTo>
                <a:lnTo>
                  <a:pt x="118" y="2008"/>
                </a:lnTo>
                <a:lnTo>
                  <a:pt x="166" y="2159"/>
                </a:lnTo>
                <a:lnTo>
                  <a:pt x="221" y="2307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644" name="Freeform 37"/>
          <p:cNvSpPr>
            <a:spLocks/>
          </p:cNvSpPr>
          <p:nvPr/>
        </p:nvSpPr>
        <p:spPr bwMode="auto">
          <a:xfrm>
            <a:off x="998538" y="4449763"/>
            <a:ext cx="850900" cy="98425"/>
          </a:xfrm>
          <a:custGeom>
            <a:avLst/>
            <a:gdLst>
              <a:gd name="T0" fmla="*/ 2147483647 w 2604"/>
              <a:gd name="T1" fmla="*/ 2147483647 h 305"/>
              <a:gd name="T2" fmla="*/ 2147483647 w 2604"/>
              <a:gd name="T3" fmla="*/ 2147483647 h 305"/>
              <a:gd name="T4" fmla="*/ 2147483647 w 2604"/>
              <a:gd name="T5" fmla="*/ 2147483647 h 305"/>
              <a:gd name="T6" fmla="*/ 2147483647 w 2604"/>
              <a:gd name="T7" fmla="*/ 2147483647 h 305"/>
              <a:gd name="T8" fmla="*/ 2147483647 w 2604"/>
              <a:gd name="T9" fmla="*/ 2147483647 h 305"/>
              <a:gd name="T10" fmla="*/ 2147483647 w 2604"/>
              <a:gd name="T11" fmla="*/ 2147483647 h 305"/>
              <a:gd name="T12" fmla="*/ 2147483647 w 2604"/>
              <a:gd name="T13" fmla="*/ 2147483647 h 305"/>
              <a:gd name="T14" fmla="*/ 2147483647 w 2604"/>
              <a:gd name="T15" fmla="*/ 0 h 305"/>
              <a:gd name="T16" fmla="*/ 2147483647 w 2604"/>
              <a:gd name="T17" fmla="*/ 2147483647 h 305"/>
              <a:gd name="T18" fmla="*/ 2147483647 w 2604"/>
              <a:gd name="T19" fmla="*/ 2147483647 h 305"/>
              <a:gd name="T20" fmla="*/ 2147483647 w 2604"/>
              <a:gd name="T21" fmla="*/ 2147483647 h 305"/>
              <a:gd name="T22" fmla="*/ 2147483647 w 2604"/>
              <a:gd name="T23" fmla="*/ 2147483647 h 305"/>
              <a:gd name="T24" fmla="*/ 2147483647 w 2604"/>
              <a:gd name="T25" fmla="*/ 2147483647 h 305"/>
              <a:gd name="T26" fmla="*/ 2147483647 w 2604"/>
              <a:gd name="T27" fmla="*/ 2147483647 h 305"/>
              <a:gd name="T28" fmla="*/ 2147483647 w 2604"/>
              <a:gd name="T29" fmla="*/ 2147483647 h 305"/>
              <a:gd name="T30" fmla="*/ 0 w 2604"/>
              <a:gd name="T31" fmla="*/ 2147483647 h 30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04"/>
              <a:gd name="T49" fmla="*/ 0 h 305"/>
              <a:gd name="T50" fmla="*/ 2604 w 2604"/>
              <a:gd name="T51" fmla="*/ 305 h 305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04" h="305">
                <a:moveTo>
                  <a:pt x="2603" y="219"/>
                </a:moveTo>
                <a:lnTo>
                  <a:pt x="2435" y="160"/>
                </a:lnTo>
                <a:lnTo>
                  <a:pt x="2264" y="111"/>
                </a:lnTo>
                <a:lnTo>
                  <a:pt x="2090" y="70"/>
                </a:lnTo>
                <a:lnTo>
                  <a:pt x="1915" y="39"/>
                </a:lnTo>
                <a:lnTo>
                  <a:pt x="1738" y="16"/>
                </a:lnTo>
                <a:lnTo>
                  <a:pt x="1560" y="4"/>
                </a:lnTo>
                <a:lnTo>
                  <a:pt x="1382" y="0"/>
                </a:lnTo>
                <a:lnTo>
                  <a:pt x="1203" y="6"/>
                </a:lnTo>
                <a:lnTo>
                  <a:pt x="1025" y="21"/>
                </a:lnTo>
                <a:lnTo>
                  <a:pt x="849" y="46"/>
                </a:lnTo>
                <a:lnTo>
                  <a:pt x="674" y="79"/>
                </a:lnTo>
                <a:lnTo>
                  <a:pt x="501" y="122"/>
                </a:lnTo>
                <a:lnTo>
                  <a:pt x="330" y="174"/>
                </a:lnTo>
                <a:lnTo>
                  <a:pt x="163" y="235"/>
                </a:lnTo>
                <a:lnTo>
                  <a:pt x="0" y="304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645" name="Freeform 27"/>
          <p:cNvSpPr>
            <a:spLocks/>
          </p:cNvSpPr>
          <p:nvPr/>
        </p:nvSpPr>
        <p:spPr bwMode="auto">
          <a:xfrm>
            <a:off x="1095375" y="3954463"/>
            <a:ext cx="973138" cy="160337"/>
          </a:xfrm>
          <a:custGeom>
            <a:avLst/>
            <a:gdLst>
              <a:gd name="T0" fmla="*/ 0 w 2983"/>
              <a:gd name="T1" fmla="*/ 2147483647 h 492"/>
              <a:gd name="T2" fmla="*/ 2147483647 w 2983"/>
              <a:gd name="T3" fmla="*/ 2147483647 h 492"/>
              <a:gd name="T4" fmla="*/ 2147483647 w 2983"/>
              <a:gd name="T5" fmla="*/ 2147483647 h 492"/>
              <a:gd name="T6" fmla="*/ 2147483647 w 2983"/>
              <a:gd name="T7" fmla="*/ 2147483647 h 492"/>
              <a:gd name="T8" fmla="*/ 2147483647 w 2983"/>
              <a:gd name="T9" fmla="*/ 2147483647 h 492"/>
              <a:gd name="T10" fmla="*/ 2147483647 w 2983"/>
              <a:gd name="T11" fmla="*/ 2147483647 h 492"/>
              <a:gd name="T12" fmla="*/ 2147483647 w 2983"/>
              <a:gd name="T13" fmla="*/ 2147483647 h 492"/>
              <a:gd name="T14" fmla="*/ 2147483647 w 2983"/>
              <a:gd name="T15" fmla="*/ 2147483647 h 492"/>
              <a:gd name="T16" fmla="*/ 2147483647 w 2983"/>
              <a:gd name="T17" fmla="*/ 2147483647 h 492"/>
              <a:gd name="T18" fmla="*/ 2147483647 w 2983"/>
              <a:gd name="T19" fmla="*/ 2147483647 h 492"/>
              <a:gd name="T20" fmla="*/ 2147483647 w 2983"/>
              <a:gd name="T21" fmla="*/ 2147483647 h 492"/>
              <a:gd name="T22" fmla="*/ 2147483647 w 2983"/>
              <a:gd name="T23" fmla="*/ 2147483647 h 492"/>
              <a:gd name="T24" fmla="*/ 2147483647 w 2983"/>
              <a:gd name="T25" fmla="*/ 2147483647 h 492"/>
              <a:gd name="T26" fmla="*/ 2147483647 w 2983"/>
              <a:gd name="T27" fmla="*/ 2147483647 h 492"/>
              <a:gd name="T28" fmla="*/ 2147483647 w 2983"/>
              <a:gd name="T29" fmla="*/ 2147483647 h 492"/>
              <a:gd name="T30" fmla="*/ 2147483647 w 2983"/>
              <a:gd name="T31" fmla="*/ 2147483647 h 492"/>
              <a:gd name="T32" fmla="*/ 2147483647 w 2983"/>
              <a:gd name="T33" fmla="*/ 2147483647 h 492"/>
              <a:gd name="T34" fmla="*/ 2147483647 w 2983"/>
              <a:gd name="T35" fmla="*/ 2147483647 h 492"/>
              <a:gd name="T36" fmla="*/ 2147483647 w 2983"/>
              <a:gd name="T37" fmla="*/ 0 h 49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983"/>
              <a:gd name="T58" fmla="*/ 0 h 492"/>
              <a:gd name="T59" fmla="*/ 2983 w 2983"/>
              <a:gd name="T60" fmla="*/ 492 h 492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983" h="492">
                <a:moveTo>
                  <a:pt x="0" y="261"/>
                </a:moveTo>
                <a:lnTo>
                  <a:pt x="162" y="319"/>
                </a:lnTo>
                <a:lnTo>
                  <a:pt x="326" y="369"/>
                </a:lnTo>
                <a:lnTo>
                  <a:pt x="494" y="411"/>
                </a:lnTo>
                <a:lnTo>
                  <a:pt x="663" y="444"/>
                </a:lnTo>
                <a:lnTo>
                  <a:pt x="834" y="468"/>
                </a:lnTo>
                <a:lnTo>
                  <a:pt x="1006" y="484"/>
                </a:lnTo>
                <a:lnTo>
                  <a:pt x="1178" y="491"/>
                </a:lnTo>
                <a:lnTo>
                  <a:pt x="1351" y="489"/>
                </a:lnTo>
                <a:lnTo>
                  <a:pt x="1523" y="478"/>
                </a:lnTo>
                <a:lnTo>
                  <a:pt x="1695" y="459"/>
                </a:lnTo>
                <a:lnTo>
                  <a:pt x="1865" y="431"/>
                </a:lnTo>
                <a:lnTo>
                  <a:pt x="2034" y="394"/>
                </a:lnTo>
                <a:lnTo>
                  <a:pt x="2200" y="349"/>
                </a:lnTo>
                <a:lnTo>
                  <a:pt x="2363" y="295"/>
                </a:lnTo>
                <a:lnTo>
                  <a:pt x="2524" y="233"/>
                </a:lnTo>
                <a:lnTo>
                  <a:pt x="2681" y="163"/>
                </a:lnTo>
                <a:lnTo>
                  <a:pt x="2834" y="86"/>
                </a:lnTo>
                <a:lnTo>
                  <a:pt x="2982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646" name="Freeform 26"/>
          <p:cNvSpPr>
            <a:spLocks/>
          </p:cNvSpPr>
          <p:nvPr/>
        </p:nvSpPr>
        <p:spPr bwMode="auto">
          <a:xfrm>
            <a:off x="2446338" y="2728913"/>
            <a:ext cx="85725" cy="722312"/>
          </a:xfrm>
          <a:custGeom>
            <a:avLst/>
            <a:gdLst>
              <a:gd name="T0" fmla="*/ 2147483647 w 266"/>
              <a:gd name="T1" fmla="*/ 2147483647 h 2212"/>
              <a:gd name="T2" fmla="*/ 2147483647 w 266"/>
              <a:gd name="T3" fmla="*/ 2147483647 h 2212"/>
              <a:gd name="T4" fmla="*/ 2147483647 w 266"/>
              <a:gd name="T5" fmla="*/ 2147483647 h 2212"/>
              <a:gd name="T6" fmla="*/ 2147483647 w 266"/>
              <a:gd name="T7" fmla="*/ 2147483647 h 2212"/>
              <a:gd name="T8" fmla="*/ 2147483647 w 266"/>
              <a:gd name="T9" fmla="*/ 2147483647 h 2212"/>
              <a:gd name="T10" fmla="*/ 2147483647 w 266"/>
              <a:gd name="T11" fmla="*/ 2147483647 h 2212"/>
              <a:gd name="T12" fmla="*/ 2147483647 w 266"/>
              <a:gd name="T13" fmla="*/ 2147483647 h 2212"/>
              <a:gd name="T14" fmla="*/ 2147483647 w 266"/>
              <a:gd name="T15" fmla="*/ 2147483647 h 2212"/>
              <a:gd name="T16" fmla="*/ 2147483647 w 266"/>
              <a:gd name="T17" fmla="*/ 2147483647 h 2212"/>
              <a:gd name="T18" fmla="*/ 2147483647 w 266"/>
              <a:gd name="T19" fmla="*/ 2147483647 h 2212"/>
              <a:gd name="T20" fmla="*/ 2147483647 w 266"/>
              <a:gd name="T21" fmla="*/ 2147483647 h 2212"/>
              <a:gd name="T22" fmla="*/ 2147483647 w 266"/>
              <a:gd name="T23" fmla="*/ 2147483647 h 2212"/>
              <a:gd name="T24" fmla="*/ 2147483647 w 266"/>
              <a:gd name="T25" fmla="*/ 2147483647 h 2212"/>
              <a:gd name="T26" fmla="*/ 2147483647 w 266"/>
              <a:gd name="T27" fmla="*/ 2147483647 h 2212"/>
              <a:gd name="T28" fmla="*/ 2147483647 w 266"/>
              <a:gd name="T29" fmla="*/ 2147483647 h 2212"/>
              <a:gd name="T30" fmla="*/ 0 w 266"/>
              <a:gd name="T31" fmla="*/ 0 h 221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6"/>
              <a:gd name="T49" fmla="*/ 0 h 2212"/>
              <a:gd name="T50" fmla="*/ 266 w 266"/>
              <a:gd name="T51" fmla="*/ 2212 h 221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6" h="2212">
                <a:moveTo>
                  <a:pt x="113" y="2211"/>
                </a:moveTo>
                <a:lnTo>
                  <a:pt x="157" y="2066"/>
                </a:lnTo>
                <a:lnTo>
                  <a:pt x="193" y="1920"/>
                </a:lnTo>
                <a:lnTo>
                  <a:pt x="222" y="1772"/>
                </a:lnTo>
                <a:lnTo>
                  <a:pt x="244" y="1622"/>
                </a:lnTo>
                <a:lnTo>
                  <a:pt x="258" y="1472"/>
                </a:lnTo>
                <a:lnTo>
                  <a:pt x="265" y="1322"/>
                </a:lnTo>
                <a:lnTo>
                  <a:pt x="265" y="1171"/>
                </a:lnTo>
                <a:lnTo>
                  <a:pt x="257" y="1020"/>
                </a:lnTo>
                <a:lnTo>
                  <a:pt x="242" y="870"/>
                </a:lnTo>
                <a:lnTo>
                  <a:pt x="220" y="721"/>
                </a:lnTo>
                <a:lnTo>
                  <a:pt x="190" y="573"/>
                </a:lnTo>
                <a:lnTo>
                  <a:pt x="153" y="427"/>
                </a:lnTo>
                <a:lnTo>
                  <a:pt x="109" y="282"/>
                </a:lnTo>
                <a:lnTo>
                  <a:pt x="58" y="139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647" name="Freeform 25"/>
          <p:cNvSpPr>
            <a:spLocks/>
          </p:cNvSpPr>
          <p:nvPr/>
        </p:nvSpPr>
        <p:spPr bwMode="auto">
          <a:xfrm>
            <a:off x="1036638" y="2035175"/>
            <a:ext cx="850900" cy="100013"/>
          </a:xfrm>
          <a:custGeom>
            <a:avLst/>
            <a:gdLst>
              <a:gd name="T0" fmla="*/ 2147483647 w 2604"/>
              <a:gd name="T1" fmla="*/ 2147483647 h 305"/>
              <a:gd name="T2" fmla="*/ 2147483647 w 2604"/>
              <a:gd name="T3" fmla="*/ 2147483647 h 305"/>
              <a:gd name="T4" fmla="*/ 2147483647 w 2604"/>
              <a:gd name="T5" fmla="*/ 2147483647 h 305"/>
              <a:gd name="T6" fmla="*/ 2147483647 w 2604"/>
              <a:gd name="T7" fmla="*/ 2147483647 h 305"/>
              <a:gd name="T8" fmla="*/ 2147483647 w 2604"/>
              <a:gd name="T9" fmla="*/ 2147483647 h 305"/>
              <a:gd name="T10" fmla="*/ 2147483647 w 2604"/>
              <a:gd name="T11" fmla="*/ 2147483647 h 305"/>
              <a:gd name="T12" fmla="*/ 2147483647 w 2604"/>
              <a:gd name="T13" fmla="*/ 2147483647 h 305"/>
              <a:gd name="T14" fmla="*/ 2147483647 w 2604"/>
              <a:gd name="T15" fmla="*/ 0 h 305"/>
              <a:gd name="T16" fmla="*/ 2147483647 w 2604"/>
              <a:gd name="T17" fmla="*/ 2147483647 h 305"/>
              <a:gd name="T18" fmla="*/ 2147483647 w 2604"/>
              <a:gd name="T19" fmla="*/ 2147483647 h 305"/>
              <a:gd name="T20" fmla="*/ 2147483647 w 2604"/>
              <a:gd name="T21" fmla="*/ 2147483647 h 305"/>
              <a:gd name="T22" fmla="*/ 2147483647 w 2604"/>
              <a:gd name="T23" fmla="*/ 2147483647 h 305"/>
              <a:gd name="T24" fmla="*/ 2147483647 w 2604"/>
              <a:gd name="T25" fmla="*/ 2147483647 h 305"/>
              <a:gd name="T26" fmla="*/ 2147483647 w 2604"/>
              <a:gd name="T27" fmla="*/ 2147483647 h 305"/>
              <a:gd name="T28" fmla="*/ 2147483647 w 2604"/>
              <a:gd name="T29" fmla="*/ 2147483647 h 305"/>
              <a:gd name="T30" fmla="*/ 0 w 2604"/>
              <a:gd name="T31" fmla="*/ 2147483647 h 30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04"/>
              <a:gd name="T49" fmla="*/ 0 h 305"/>
              <a:gd name="T50" fmla="*/ 2604 w 2604"/>
              <a:gd name="T51" fmla="*/ 305 h 305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04" h="305">
                <a:moveTo>
                  <a:pt x="2603" y="219"/>
                </a:moveTo>
                <a:lnTo>
                  <a:pt x="2435" y="160"/>
                </a:lnTo>
                <a:lnTo>
                  <a:pt x="2264" y="111"/>
                </a:lnTo>
                <a:lnTo>
                  <a:pt x="2090" y="70"/>
                </a:lnTo>
                <a:lnTo>
                  <a:pt x="1915" y="39"/>
                </a:lnTo>
                <a:lnTo>
                  <a:pt x="1738" y="16"/>
                </a:lnTo>
                <a:lnTo>
                  <a:pt x="1560" y="4"/>
                </a:lnTo>
                <a:lnTo>
                  <a:pt x="1382" y="0"/>
                </a:lnTo>
                <a:lnTo>
                  <a:pt x="1203" y="6"/>
                </a:lnTo>
                <a:lnTo>
                  <a:pt x="1025" y="21"/>
                </a:lnTo>
                <a:lnTo>
                  <a:pt x="849" y="46"/>
                </a:lnTo>
                <a:lnTo>
                  <a:pt x="674" y="79"/>
                </a:lnTo>
                <a:lnTo>
                  <a:pt x="501" y="122"/>
                </a:lnTo>
                <a:lnTo>
                  <a:pt x="330" y="174"/>
                </a:lnTo>
                <a:lnTo>
                  <a:pt x="163" y="235"/>
                </a:lnTo>
                <a:lnTo>
                  <a:pt x="0" y="304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648" name="Freeform 29"/>
          <p:cNvSpPr>
            <a:spLocks/>
          </p:cNvSpPr>
          <p:nvPr/>
        </p:nvSpPr>
        <p:spPr bwMode="auto">
          <a:xfrm>
            <a:off x="384175" y="2733675"/>
            <a:ext cx="73025" cy="752475"/>
          </a:xfrm>
          <a:custGeom>
            <a:avLst/>
            <a:gdLst>
              <a:gd name="T0" fmla="*/ 2147483647 w 226"/>
              <a:gd name="T1" fmla="*/ 0 h 2308"/>
              <a:gd name="T2" fmla="*/ 2147483647 w 226"/>
              <a:gd name="T3" fmla="*/ 2147483647 h 2308"/>
              <a:gd name="T4" fmla="*/ 2147483647 w 226"/>
              <a:gd name="T5" fmla="*/ 2147483647 h 2308"/>
              <a:gd name="T6" fmla="*/ 2147483647 w 226"/>
              <a:gd name="T7" fmla="*/ 2147483647 h 2308"/>
              <a:gd name="T8" fmla="*/ 2147483647 w 226"/>
              <a:gd name="T9" fmla="*/ 2147483647 h 2308"/>
              <a:gd name="T10" fmla="*/ 2147483647 w 226"/>
              <a:gd name="T11" fmla="*/ 2147483647 h 2308"/>
              <a:gd name="T12" fmla="*/ 2147483647 w 226"/>
              <a:gd name="T13" fmla="*/ 2147483647 h 2308"/>
              <a:gd name="T14" fmla="*/ 0 w 226"/>
              <a:gd name="T15" fmla="*/ 2147483647 h 2308"/>
              <a:gd name="T16" fmla="*/ 0 w 226"/>
              <a:gd name="T17" fmla="*/ 2147483647 h 2308"/>
              <a:gd name="T18" fmla="*/ 2147483647 w 226"/>
              <a:gd name="T19" fmla="*/ 2147483647 h 2308"/>
              <a:gd name="T20" fmla="*/ 2147483647 w 226"/>
              <a:gd name="T21" fmla="*/ 2147483647 h 2308"/>
              <a:gd name="T22" fmla="*/ 2147483647 w 226"/>
              <a:gd name="T23" fmla="*/ 2147483647 h 2308"/>
              <a:gd name="T24" fmla="*/ 2147483647 w 226"/>
              <a:gd name="T25" fmla="*/ 2147483647 h 2308"/>
              <a:gd name="T26" fmla="*/ 2147483647 w 226"/>
              <a:gd name="T27" fmla="*/ 2147483647 h 2308"/>
              <a:gd name="T28" fmla="*/ 2147483647 w 226"/>
              <a:gd name="T29" fmla="*/ 2147483647 h 2308"/>
              <a:gd name="T30" fmla="*/ 2147483647 w 226"/>
              <a:gd name="T31" fmla="*/ 2147483647 h 230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26"/>
              <a:gd name="T49" fmla="*/ 0 h 2308"/>
              <a:gd name="T50" fmla="*/ 226 w 226"/>
              <a:gd name="T51" fmla="*/ 2308 h 230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26" h="2308">
                <a:moveTo>
                  <a:pt x="225" y="0"/>
                </a:moveTo>
                <a:lnTo>
                  <a:pt x="170" y="148"/>
                </a:lnTo>
                <a:lnTo>
                  <a:pt x="122" y="299"/>
                </a:lnTo>
                <a:lnTo>
                  <a:pt x="82" y="451"/>
                </a:lnTo>
                <a:lnTo>
                  <a:pt x="49" y="605"/>
                </a:lnTo>
                <a:lnTo>
                  <a:pt x="25" y="761"/>
                </a:lnTo>
                <a:lnTo>
                  <a:pt x="9" y="917"/>
                </a:lnTo>
                <a:lnTo>
                  <a:pt x="0" y="1075"/>
                </a:lnTo>
                <a:lnTo>
                  <a:pt x="0" y="1232"/>
                </a:lnTo>
                <a:lnTo>
                  <a:pt x="8" y="1389"/>
                </a:lnTo>
                <a:lnTo>
                  <a:pt x="23" y="1546"/>
                </a:lnTo>
                <a:lnTo>
                  <a:pt x="47" y="1701"/>
                </a:lnTo>
                <a:lnTo>
                  <a:pt x="79" y="1856"/>
                </a:lnTo>
                <a:lnTo>
                  <a:pt x="118" y="2008"/>
                </a:lnTo>
                <a:lnTo>
                  <a:pt x="166" y="2159"/>
                </a:lnTo>
                <a:lnTo>
                  <a:pt x="221" y="2307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64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66800" y="304800"/>
            <a:ext cx="7808913" cy="1146175"/>
          </a:xfrm>
        </p:spPr>
        <p:txBody>
          <a:bodyPr lIns="0" tIns="0" rIns="0" bIns="0" anchor="ctr"/>
          <a:lstStyle/>
          <a:p>
            <a:pPr algn="ctr" defTabSz="457200" eaLnBrk="1" hangingPunct="1">
              <a:lnSpc>
                <a:spcPct val="102000"/>
              </a:lnSpc>
              <a:buClr>
                <a:srgbClr val="000000"/>
              </a:buClr>
              <a:buSzPct val="45000"/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4400">
                <a:solidFill>
                  <a:srgbClr val="333333"/>
                </a:solidFill>
                <a:latin typeface="Arial" charset="0"/>
              </a:rPr>
              <a:t>Breakpoint Graph</a:t>
            </a:r>
          </a:p>
        </p:txBody>
      </p:sp>
      <p:sp>
        <p:nvSpPr>
          <p:cNvPr id="154650" name="Freeform 19"/>
          <p:cNvSpPr>
            <a:spLocks/>
          </p:cNvSpPr>
          <p:nvPr/>
        </p:nvSpPr>
        <p:spPr bwMode="auto">
          <a:xfrm>
            <a:off x="1916113" y="2133600"/>
            <a:ext cx="538162" cy="552450"/>
          </a:xfrm>
          <a:custGeom>
            <a:avLst/>
            <a:gdLst>
              <a:gd name="T0" fmla="*/ 2147483647 w 1649"/>
              <a:gd name="T1" fmla="*/ 2147483647 h 1692"/>
              <a:gd name="T2" fmla="*/ 2147483647 w 1649"/>
              <a:gd name="T3" fmla="*/ 2147483647 h 1692"/>
              <a:gd name="T4" fmla="*/ 2147483647 w 1649"/>
              <a:gd name="T5" fmla="*/ 2147483647 h 1692"/>
              <a:gd name="T6" fmla="*/ 2147483647 w 1649"/>
              <a:gd name="T7" fmla="*/ 2147483647 h 1692"/>
              <a:gd name="T8" fmla="*/ 2147483647 w 1649"/>
              <a:gd name="T9" fmla="*/ 2147483647 h 1692"/>
              <a:gd name="T10" fmla="*/ 2147483647 w 1649"/>
              <a:gd name="T11" fmla="*/ 2147483647 h 1692"/>
              <a:gd name="T12" fmla="*/ 2147483647 w 1649"/>
              <a:gd name="T13" fmla="*/ 2147483647 h 1692"/>
              <a:gd name="T14" fmla="*/ 2147483647 w 1649"/>
              <a:gd name="T15" fmla="*/ 2147483647 h 1692"/>
              <a:gd name="T16" fmla="*/ 2147483647 w 1649"/>
              <a:gd name="T17" fmla="*/ 2147483647 h 1692"/>
              <a:gd name="T18" fmla="*/ 2147483647 w 1649"/>
              <a:gd name="T19" fmla="*/ 2147483647 h 1692"/>
              <a:gd name="T20" fmla="*/ 2147483647 w 1649"/>
              <a:gd name="T21" fmla="*/ 2147483647 h 1692"/>
              <a:gd name="T22" fmla="*/ 2147483647 w 1649"/>
              <a:gd name="T23" fmla="*/ 2147483647 h 1692"/>
              <a:gd name="T24" fmla="*/ 2147483647 w 1649"/>
              <a:gd name="T25" fmla="*/ 2147483647 h 1692"/>
              <a:gd name="T26" fmla="*/ 2147483647 w 1649"/>
              <a:gd name="T27" fmla="*/ 2147483647 h 1692"/>
              <a:gd name="T28" fmla="*/ 2147483647 w 1649"/>
              <a:gd name="T29" fmla="*/ 2147483647 h 1692"/>
              <a:gd name="T30" fmla="*/ 0 w 1649"/>
              <a:gd name="T31" fmla="*/ 0 h 169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49"/>
              <a:gd name="T49" fmla="*/ 0 h 1692"/>
              <a:gd name="T50" fmla="*/ 1649 w 1649"/>
              <a:gd name="T51" fmla="*/ 1692 h 169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49" h="1692">
                <a:moveTo>
                  <a:pt x="1648" y="1691"/>
                </a:moveTo>
                <a:lnTo>
                  <a:pt x="1583" y="1545"/>
                </a:lnTo>
                <a:lnTo>
                  <a:pt x="1511" y="1403"/>
                </a:lnTo>
                <a:lnTo>
                  <a:pt x="1432" y="1264"/>
                </a:lnTo>
                <a:lnTo>
                  <a:pt x="1345" y="1130"/>
                </a:lnTo>
                <a:lnTo>
                  <a:pt x="1251" y="999"/>
                </a:lnTo>
                <a:lnTo>
                  <a:pt x="1151" y="874"/>
                </a:lnTo>
                <a:lnTo>
                  <a:pt x="1045" y="753"/>
                </a:lnTo>
                <a:lnTo>
                  <a:pt x="932" y="638"/>
                </a:lnTo>
                <a:lnTo>
                  <a:pt x="814" y="528"/>
                </a:lnTo>
                <a:lnTo>
                  <a:pt x="690" y="424"/>
                </a:lnTo>
                <a:lnTo>
                  <a:pt x="561" y="326"/>
                </a:lnTo>
                <a:lnTo>
                  <a:pt x="428" y="235"/>
                </a:lnTo>
                <a:lnTo>
                  <a:pt x="289" y="150"/>
                </a:lnTo>
                <a:lnTo>
                  <a:pt x="147" y="72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651" name="Freeform 20"/>
          <p:cNvSpPr>
            <a:spLocks/>
          </p:cNvSpPr>
          <p:nvPr/>
        </p:nvSpPr>
        <p:spPr bwMode="auto">
          <a:xfrm>
            <a:off x="457200" y="2133600"/>
            <a:ext cx="542925" cy="561975"/>
          </a:xfrm>
          <a:custGeom>
            <a:avLst/>
            <a:gdLst>
              <a:gd name="T0" fmla="*/ 2147483647 w 1661"/>
              <a:gd name="T1" fmla="*/ 0 h 1719"/>
              <a:gd name="T2" fmla="*/ 2147483647 w 1661"/>
              <a:gd name="T3" fmla="*/ 2147483647 h 1719"/>
              <a:gd name="T4" fmla="*/ 2147483647 w 1661"/>
              <a:gd name="T5" fmla="*/ 2147483647 h 1719"/>
              <a:gd name="T6" fmla="*/ 2147483647 w 1661"/>
              <a:gd name="T7" fmla="*/ 2147483647 h 1719"/>
              <a:gd name="T8" fmla="*/ 2147483647 w 1661"/>
              <a:gd name="T9" fmla="*/ 2147483647 h 1719"/>
              <a:gd name="T10" fmla="*/ 2147483647 w 1661"/>
              <a:gd name="T11" fmla="*/ 2147483647 h 1719"/>
              <a:gd name="T12" fmla="*/ 2147483647 w 1661"/>
              <a:gd name="T13" fmla="*/ 2147483647 h 1719"/>
              <a:gd name="T14" fmla="*/ 2147483647 w 1661"/>
              <a:gd name="T15" fmla="*/ 2147483647 h 1719"/>
              <a:gd name="T16" fmla="*/ 2147483647 w 1661"/>
              <a:gd name="T17" fmla="*/ 2147483647 h 1719"/>
              <a:gd name="T18" fmla="*/ 2147483647 w 1661"/>
              <a:gd name="T19" fmla="*/ 2147483647 h 1719"/>
              <a:gd name="T20" fmla="*/ 2147483647 w 1661"/>
              <a:gd name="T21" fmla="*/ 2147483647 h 1719"/>
              <a:gd name="T22" fmla="*/ 2147483647 w 1661"/>
              <a:gd name="T23" fmla="*/ 2147483647 h 1719"/>
              <a:gd name="T24" fmla="*/ 2147483647 w 1661"/>
              <a:gd name="T25" fmla="*/ 2147483647 h 1719"/>
              <a:gd name="T26" fmla="*/ 2147483647 w 1661"/>
              <a:gd name="T27" fmla="*/ 2147483647 h 1719"/>
              <a:gd name="T28" fmla="*/ 2147483647 w 1661"/>
              <a:gd name="T29" fmla="*/ 2147483647 h 1719"/>
              <a:gd name="T30" fmla="*/ 0 w 1661"/>
              <a:gd name="T31" fmla="*/ 2147483647 h 171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61"/>
              <a:gd name="T49" fmla="*/ 0 h 1719"/>
              <a:gd name="T50" fmla="*/ 1661 w 1661"/>
              <a:gd name="T51" fmla="*/ 1719 h 171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61" h="1719">
                <a:moveTo>
                  <a:pt x="1660" y="0"/>
                </a:moveTo>
                <a:lnTo>
                  <a:pt x="1512" y="72"/>
                </a:lnTo>
                <a:lnTo>
                  <a:pt x="1367" y="152"/>
                </a:lnTo>
                <a:lnTo>
                  <a:pt x="1227" y="238"/>
                </a:lnTo>
                <a:lnTo>
                  <a:pt x="1092" y="331"/>
                </a:lnTo>
                <a:lnTo>
                  <a:pt x="962" y="430"/>
                </a:lnTo>
                <a:lnTo>
                  <a:pt x="837" y="536"/>
                </a:lnTo>
                <a:lnTo>
                  <a:pt x="717" y="648"/>
                </a:lnTo>
                <a:lnTo>
                  <a:pt x="604" y="765"/>
                </a:lnTo>
                <a:lnTo>
                  <a:pt x="497" y="888"/>
                </a:lnTo>
                <a:lnTo>
                  <a:pt x="396" y="1015"/>
                </a:lnTo>
                <a:lnTo>
                  <a:pt x="303" y="1148"/>
                </a:lnTo>
                <a:lnTo>
                  <a:pt x="216" y="1285"/>
                </a:lnTo>
                <a:lnTo>
                  <a:pt x="137" y="1426"/>
                </a:lnTo>
                <a:lnTo>
                  <a:pt x="65" y="1570"/>
                </a:lnTo>
                <a:lnTo>
                  <a:pt x="0" y="1718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652" name="Freeform 21"/>
          <p:cNvSpPr>
            <a:spLocks/>
          </p:cNvSpPr>
          <p:nvPr/>
        </p:nvSpPr>
        <p:spPr bwMode="auto">
          <a:xfrm>
            <a:off x="2014538" y="3395663"/>
            <a:ext cx="465137" cy="566737"/>
          </a:xfrm>
          <a:custGeom>
            <a:avLst/>
            <a:gdLst>
              <a:gd name="T0" fmla="*/ 0 w 1427"/>
              <a:gd name="T1" fmla="*/ 2147483647 h 1737"/>
              <a:gd name="T2" fmla="*/ 2147483647 w 1427"/>
              <a:gd name="T3" fmla="*/ 2147483647 h 1737"/>
              <a:gd name="T4" fmla="*/ 2147483647 w 1427"/>
              <a:gd name="T5" fmla="*/ 2147483647 h 1737"/>
              <a:gd name="T6" fmla="*/ 2147483647 w 1427"/>
              <a:gd name="T7" fmla="*/ 2147483647 h 1737"/>
              <a:gd name="T8" fmla="*/ 2147483647 w 1427"/>
              <a:gd name="T9" fmla="*/ 2147483647 h 1737"/>
              <a:gd name="T10" fmla="*/ 2147483647 w 1427"/>
              <a:gd name="T11" fmla="*/ 2147483647 h 1737"/>
              <a:gd name="T12" fmla="*/ 2147483647 w 1427"/>
              <a:gd name="T13" fmla="*/ 2147483647 h 1737"/>
              <a:gd name="T14" fmla="*/ 2147483647 w 1427"/>
              <a:gd name="T15" fmla="*/ 2147483647 h 1737"/>
              <a:gd name="T16" fmla="*/ 2147483647 w 1427"/>
              <a:gd name="T17" fmla="*/ 2147483647 h 1737"/>
              <a:gd name="T18" fmla="*/ 2147483647 w 1427"/>
              <a:gd name="T19" fmla="*/ 2147483647 h 1737"/>
              <a:gd name="T20" fmla="*/ 2147483647 w 1427"/>
              <a:gd name="T21" fmla="*/ 2147483647 h 1737"/>
              <a:gd name="T22" fmla="*/ 2147483647 w 1427"/>
              <a:gd name="T23" fmla="*/ 2147483647 h 1737"/>
              <a:gd name="T24" fmla="*/ 2147483647 w 1427"/>
              <a:gd name="T25" fmla="*/ 2147483647 h 1737"/>
              <a:gd name="T26" fmla="*/ 2147483647 w 1427"/>
              <a:gd name="T27" fmla="*/ 2147483647 h 1737"/>
              <a:gd name="T28" fmla="*/ 2147483647 w 1427"/>
              <a:gd name="T29" fmla="*/ 2147483647 h 1737"/>
              <a:gd name="T30" fmla="*/ 2147483647 w 1427"/>
              <a:gd name="T31" fmla="*/ 0 h 173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427"/>
              <a:gd name="T49" fmla="*/ 0 h 1737"/>
              <a:gd name="T50" fmla="*/ 1427 w 1427"/>
              <a:gd name="T51" fmla="*/ 1737 h 173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427" h="1737">
                <a:moveTo>
                  <a:pt x="0" y="1736"/>
                </a:moveTo>
                <a:lnTo>
                  <a:pt x="132" y="1655"/>
                </a:lnTo>
                <a:lnTo>
                  <a:pt x="259" y="1568"/>
                </a:lnTo>
                <a:lnTo>
                  <a:pt x="382" y="1475"/>
                </a:lnTo>
                <a:lnTo>
                  <a:pt x="501" y="1377"/>
                </a:lnTo>
                <a:lnTo>
                  <a:pt x="614" y="1273"/>
                </a:lnTo>
                <a:lnTo>
                  <a:pt x="722" y="1164"/>
                </a:lnTo>
                <a:lnTo>
                  <a:pt x="825" y="1050"/>
                </a:lnTo>
                <a:lnTo>
                  <a:pt x="922" y="932"/>
                </a:lnTo>
                <a:lnTo>
                  <a:pt x="1013" y="810"/>
                </a:lnTo>
                <a:lnTo>
                  <a:pt x="1098" y="683"/>
                </a:lnTo>
                <a:lnTo>
                  <a:pt x="1177" y="553"/>
                </a:lnTo>
                <a:lnTo>
                  <a:pt x="1249" y="419"/>
                </a:lnTo>
                <a:lnTo>
                  <a:pt x="1315" y="282"/>
                </a:lnTo>
                <a:lnTo>
                  <a:pt x="1374" y="142"/>
                </a:lnTo>
                <a:lnTo>
                  <a:pt x="1426" y="0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653" name="Text Box 22"/>
          <p:cNvSpPr txBox="1">
            <a:spLocks noChangeArrowheads="1"/>
          </p:cNvSpPr>
          <p:nvPr/>
        </p:nvSpPr>
        <p:spPr bwMode="auto">
          <a:xfrm>
            <a:off x="492125" y="2936875"/>
            <a:ext cx="309563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Calibri" charset="0"/>
              </a:rPr>
              <a:t>a</a:t>
            </a:r>
          </a:p>
        </p:txBody>
      </p:sp>
      <p:sp>
        <p:nvSpPr>
          <p:cNvPr id="154654" name="Text Box 23"/>
          <p:cNvSpPr txBox="1">
            <a:spLocks noChangeArrowheads="1"/>
          </p:cNvSpPr>
          <p:nvPr/>
        </p:nvSpPr>
        <p:spPr bwMode="auto">
          <a:xfrm>
            <a:off x="2262188" y="2922588"/>
            <a:ext cx="1603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Calibri" charset="0"/>
              </a:rPr>
              <a:t>c</a:t>
            </a:r>
          </a:p>
        </p:txBody>
      </p:sp>
      <p:sp>
        <p:nvSpPr>
          <p:cNvPr id="154655" name="Freeform 28"/>
          <p:cNvSpPr>
            <a:spLocks/>
          </p:cNvSpPr>
          <p:nvPr/>
        </p:nvSpPr>
        <p:spPr bwMode="auto">
          <a:xfrm>
            <a:off x="468313" y="3478213"/>
            <a:ext cx="592137" cy="560387"/>
          </a:xfrm>
          <a:custGeom>
            <a:avLst/>
            <a:gdLst>
              <a:gd name="T0" fmla="*/ 0 w 1814"/>
              <a:gd name="T1" fmla="*/ 0 h 1716"/>
              <a:gd name="T2" fmla="*/ 2147483647 w 1814"/>
              <a:gd name="T3" fmla="*/ 2147483647 h 1716"/>
              <a:gd name="T4" fmla="*/ 2147483647 w 1814"/>
              <a:gd name="T5" fmla="*/ 2147483647 h 1716"/>
              <a:gd name="T6" fmla="*/ 2147483647 w 1814"/>
              <a:gd name="T7" fmla="*/ 2147483647 h 1716"/>
              <a:gd name="T8" fmla="*/ 2147483647 w 1814"/>
              <a:gd name="T9" fmla="*/ 2147483647 h 1716"/>
              <a:gd name="T10" fmla="*/ 2147483647 w 1814"/>
              <a:gd name="T11" fmla="*/ 2147483647 h 1716"/>
              <a:gd name="T12" fmla="*/ 2147483647 w 1814"/>
              <a:gd name="T13" fmla="*/ 2147483647 h 1716"/>
              <a:gd name="T14" fmla="*/ 2147483647 w 1814"/>
              <a:gd name="T15" fmla="*/ 2147483647 h 1716"/>
              <a:gd name="T16" fmla="*/ 2147483647 w 1814"/>
              <a:gd name="T17" fmla="*/ 2147483647 h 1716"/>
              <a:gd name="T18" fmla="*/ 2147483647 w 1814"/>
              <a:gd name="T19" fmla="*/ 2147483647 h 1716"/>
              <a:gd name="T20" fmla="*/ 2147483647 w 1814"/>
              <a:gd name="T21" fmla="*/ 2147483647 h 1716"/>
              <a:gd name="T22" fmla="*/ 2147483647 w 1814"/>
              <a:gd name="T23" fmla="*/ 2147483647 h 1716"/>
              <a:gd name="T24" fmla="*/ 2147483647 w 1814"/>
              <a:gd name="T25" fmla="*/ 2147483647 h 1716"/>
              <a:gd name="T26" fmla="*/ 2147483647 w 1814"/>
              <a:gd name="T27" fmla="*/ 2147483647 h 1716"/>
              <a:gd name="T28" fmla="*/ 2147483647 w 1814"/>
              <a:gd name="T29" fmla="*/ 2147483647 h 1716"/>
              <a:gd name="T30" fmla="*/ 2147483647 w 1814"/>
              <a:gd name="T31" fmla="*/ 2147483647 h 171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14"/>
              <a:gd name="T49" fmla="*/ 0 h 1716"/>
              <a:gd name="T50" fmla="*/ 1814 w 1814"/>
              <a:gd name="T51" fmla="*/ 1716 h 171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14" h="1716">
                <a:moveTo>
                  <a:pt x="0" y="0"/>
                </a:moveTo>
                <a:lnTo>
                  <a:pt x="72" y="153"/>
                </a:lnTo>
                <a:lnTo>
                  <a:pt x="152" y="301"/>
                </a:lnTo>
                <a:lnTo>
                  <a:pt x="240" y="446"/>
                </a:lnTo>
                <a:lnTo>
                  <a:pt x="336" y="586"/>
                </a:lnTo>
                <a:lnTo>
                  <a:pt x="439" y="721"/>
                </a:lnTo>
                <a:lnTo>
                  <a:pt x="550" y="850"/>
                </a:lnTo>
                <a:lnTo>
                  <a:pt x="667" y="974"/>
                </a:lnTo>
                <a:lnTo>
                  <a:pt x="792" y="1091"/>
                </a:lnTo>
                <a:lnTo>
                  <a:pt x="922" y="1202"/>
                </a:lnTo>
                <a:lnTo>
                  <a:pt x="1058" y="1306"/>
                </a:lnTo>
                <a:lnTo>
                  <a:pt x="1200" y="1403"/>
                </a:lnTo>
                <a:lnTo>
                  <a:pt x="1346" y="1492"/>
                </a:lnTo>
                <a:lnTo>
                  <a:pt x="1498" y="1574"/>
                </a:lnTo>
                <a:lnTo>
                  <a:pt x="1653" y="1648"/>
                </a:lnTo>
                <a:lnTo>
                  <a:pt x="1813" y="1715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656" name="Text Box 30"/>
          <p:cNvSpPr txBox="1">
            <a:spLocks noChangeArrowheads="1"/>
          </p:cNvSpPr>
          <p:nvPr/>
        </p:nvSpPr>
        <p:spPr bwMode="auto">
          <a:xfrm>
            <a:off x="1404938" y="2127250"/>
            <a:ext cx="260350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Calibri" charset="0"/>
              </a:rPr>
              <a:t>b</a:t>
            </a:r>
          </a:p>
        </p:txBody>
      </p:sp>
      <p:sp>
        <p:nvSpPr>
          <p:cNvPr id="154657" name="Freeform 31"/>
          <p:cNvSpPr>
            <a:spLocks/>
          </p:cNvSpPr>
          <p:nvPr/>
        </p:nvSpPr>
        <p:spPr bwMode="auto">
          <a:xfrm>
            <a:off x="1901825" y="4546600"/>
            <a:ext cx="538163" cy="554038"/>
          </a:xfrm>
          <a:custGeom>
            <a:avLst/>
            <a:gdLst>
              <a:gd name="T0" fmla="*/ 2147483647 w 1649"/>
              <a:gd name="T1" fmla="*/ 2147483647 h 1692"/>
              <a:gd name="T2" fmla="*/ 2147483647 w 1649"/>
              <a:gd name="T3" fmla="*/ 2147483647 h 1692"/>
              <a:gd name="T4" fmla="*/ 2147483647 w 1649"/>
              <a:gd name="T5" fmla="*/ 2147483647 h 1692"/>
              <a:gd name="T6" fmla="*/ 2147483647 w 1649"/>
              <a:gd name="T7" fmla="*/ 2147483647 h 1692"/>
              <a:gd name="T8" fmla="*/ 2147483647 w 1649"/>
              <a:gd name="T9" fmla="*/ 2147483647 h 1692"/>
              <a:gd name="T10" fmla="*/ 2147483647 w 1649"/>
              <a:gd name="T11" fmla="*/ 2147483647 h 1692"/>
              <a:gd name="T12" fmla="*/ 2147483647 w 1649"/>
              <a:gd name="T13" fmla="*/ 2147483647 h 1692"/>
              <a:gd name="T14" fmla="*/ 2147483647 w 1649"/>
              <a:gd name="T15" fmla="*/ 2147483647 h 1692"/>
              <a:gd name="T16" fmla="*/ 2147483647 w 1649"/>
              <a:gd name="T17" fmla="*/ 2147483647 h 1692"/>
              <a:gd name="T18" fmla="*/ 2147483647 w 1649"/>
              <a:gd name="T19" fmla="*/ 2147483647 h 1692"/>
              <a:gd name="T20" fmla="*/ 2147483647 w 1649"/>
              <a:gd name="T21" fmla="*/ 2147483647 h 1692"/>
              <a:gd name="T22" fmla="*/ 2147483647 w 1649"/>
              <a:gd name="T23" fmla="*/ 2147483647 h 1692"/>
              <a:gd name="T24" fmla="*/ 2147483647 w 1649"/>
              <a:gd name="T25" fmla="*/ 2147483647 h 1692"/>
              <a:gd name="T26" fmla="*/ 2147483647 w 1649"/>
              <a:gd name="T27" fmla="*/ 2147483647 h 1692"/>
              <a:gd name="T28" fmla="*/ 2147483647 w 1649"/>
              <a:gd name="T29" fmla="*/ 2147483647 h 1692"/>
              <a:gd name="T30" fmla="*/ 0 w 1649"/>
              <a:gd name="T31" fmla="*/ 0 h 169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49"/>
              <a:gd name="T49" fmla="*/ 0 h 1692"/>
              <a:gd name="T50" fmla="*/ 1649 w 1649"/>
              <a:gd name="T51" fmla="*/ 1692 h 169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49" h="1692">
                <a:moveTo>
                  <a:pt x="1648" y="1691"/>
                </a:moveTo>
                <a:lnTo>
                  <a:pt x="1583" y="1545"/>
                </a:lnTo>
                <a:lnTo>
                  <a:pt x="1511" y="1403"/>
                </a:lnTo>
                <a:lnTo>
                  <a:pt x="1432" y="1264"/>
                </a:lnTo>
                <a:lnTo>
                  <a:pt x="1345" y="1130"/>
                </a:lnTo>
                <a:lnTo>
                  <a:pt x="1251" y="999"/>
                </a:lnTo>
                <a:lnTo>
                  <a:pt x="1151" y="874"/>
                </a:lnTo>
                <a:lnTo>
                  <a:pt x="1045" y="753"/>
                </a:lnTo>
                <a:lnTo>
                  <a:pt x="932" y="638"/>
                </a:lnTo>
                <a:lnTo>
                  <a:pt x="814" y="528"/>
                </a:lnTo>
                <a:lnTo>
                  <a:pt x="690" y="424"/>
                </a:lnTo>
                <a:lnTo>
                  <a:pt x="561" y="326"/>
                </a:lnTo>
                <a:lnTo>
                  <a:pt x="428" y="235"/>
                </a:lnTo>
                <a:lnTo>
                  <a:pt x="289" y="150"/>
                </a:lnTo>
                <a:lnTo>
                  <a:pt x="147" y="72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rgbClr val="00FF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658" name="Freeform 32"/>
          <p:cNvSpPr>
            <a:spLocks/>
          </p:cNvSpPr>
          <p:nvPr/>
        </p:nvSpPr>
        <p:spPr bwMode="auto">
          <a:xfrm>
            <a:off x="442913" y="4546600"/>
            <a:ext cx="542925" cy="561975"/>
          </a:xfrm>
          <a:custGeom>
            <a:avLst/>
            <a:gdLst>
              <a:gd name="T0" fmla="*/ 2147483647 w 1661"/>
              <a:gd name="T1" fmla="*/ 0 h 1719"/>
              <a:gd name="T2" fmla="*/ 2147483647 w 1661"/>
              <a:gd name="T3" fmla="*/ 2147483647 h 1719"/>
              <a:gd name="T4" fmla="*/ 2147483647 w 1661"/>
              <a:gd name="T5" fmla="*/ 2147483647 h 1719"/>
              <a:gd name="T6" fmla="*/ 2147483647 w 1661"/>
              <a:gd name="T7" fmla="*/ 2147483647 h 1719"/>
              <a:gd name="T8" fmla="*/ 2147483647 w 1661"/>
              <a:gd name="T9" fmla="*/ 2147483647 h 1719"/>
              <a:gd name="T10" fmla="*/ 2147483647 w 1661"/>
              <a:gd name="T11" fmla="*/ 2147483647 h 1719"/>
              <a:gd name="T12" fmla="*/ 2147483647 w 1661"/>
              <a:gd name="T13" fmla="*/ 2147483647 h 1719"/>
              <a:gd name="T14" fmla="*/ 2147483647 w 1661"/>
              <a:gd name="T15" fmla="*/ 2147483647 h 1719"/>
              <a:gd name="T16" fmla="*/ 2147483647 w 1661"/>
              <a:gd name="T17" fmla="*/ 2147483647 h 1719"/>
              <a:gd name="T18" fmla="*/ 2147483647 w 1661"/>
              <a:gd name="T19" fmla="*/ 2147483647 h 1719"/>
              <a:gd name="T20" fmla="*/ 2147483647 w 1661"/>
              <a:gd name="T21" fmla="*/ 2147483647 h 1719"/>
              <a:gd name="T22" fmla="*/ 2147483647 w 1661"/>
              <a:gd name="T23" fmla="*/ 2147483647 h 1719"/>
              <a:gd name="T24" fmla="*/ 2147483647 w 1661"/>
              <a:gd name="T25" fmla="*/ 2147483647 h 1719"/>
              <a:gd name="T26" fmla="*/ 2147483647 w 1661"/>
              <a:gd name="T27" fmla="*/ 2147483647 h 1719"/>
              <a:gd name="T28" fmla="*/ 2147483647 w 1661"/>
              <a:gd name="T29" fmla="*/ 2147483647 h 1719"/>
              <a:gd name="T30" fmla="*/ 0 w 1661"/>
              <a:gd name="T31" fmla="*/ 2147483647 h 171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61"/>
              <a:gd name="T49" fmla="*/ 0 h 1719"/>
              <a:gd name="T50" fmla="*/ 1661 w 1661"/>
              <a:gd name="T51" fmla="*/ 1719 h 171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61" h="1719">
                <a:moveTo>
                  <a:pt x="1660" y="0"/>
                </a:moveTo>
                <a:lnTo>
                  <a:pt x="1512" y="72"/>
                </a:lnTo>
                <a:lnTo>
                  <a:pt x="1367" y="152"/>
                </a:lnTo>
                <a:lnTo>
                  <a:pt x="1227" y="238"/>
                </a:lnTo>
                <a:lnTo>
                  <a:pt x="1092" y="331"/>
                </a:lnTo>
                <a:lnTo>
                  <a:pt x="962" y="430"/>
                </a:lnTo>
                <a:lnTo>
                  <a:pt x="837" y="536"/>
                </a:lnTo>
                <a:lnTo>
                  <a:pt x="717" y="648"/>
                </a:lnTo>
                <a:lnTo>
                  <a:pt x="604" y="765"/>
                </a:lnTo>
                <a:lnTo>
                  <a:pt x="497" y="888"/>
                </a:lnTo>
                <a:lnTo>
                  <a:pt x="396" y="1015"/>
                </a:lnTo>
                <a:lnTo>
                  <a:pt x="303" y="1148"/>
                </a:lnTo>
                <a:lnTo>
                  <a:pt x="216" y="1285"/>
                </a:lnTo>
                <a:lnTo>
                  <a:pt x="137" y="1426"/>
                </a:lnTo>
                <a:lnTo>
                  <a:pt x="65" y="1570"/>
                </a:lnTo>
                <a:lnTo>
                  <a:pt x="0" y="1718"/>
                </a:lnTo>
              </a:path>
            </a:pathLst>
          </a:custGeom>
          <a:noFill/>
          <a:ln w="36720">
            <a:solidFill>
              <a:srgbClr val="00FF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659" name="Freeform 33"/>
          <p:cNvSpPr>
            <a:spLocks/>
          </p:cNvSpPr>
          <p:nvPr/>
        </p:nvSpPr>
        <p:spPr bwMode="auto">
          <a:xfrm>
            <a:off x="1998663" y="5810250"/>
            <a:ext cx="466725" cy="566738"/>
          </a:xfrm>
          <a:custGeom>
            <a:avLst/>
            <a:gdLst>
              <a:gd name="T0" fmla="*/ 0 w 1427"/>
              <a:gd name="T1" fmla="*/ 2147483647 h 1737"/>
              <a:gd name="T2" fmla="*/ 2147483647 w 1427"/>
              <a:gd name="T3" fmla="*/ 2147483647 h 1737"/>
              <a:gd name="T4" fmla="*/ 2147483647 w 1427"/>
              <a:gd name="T5" fmla="*/ 2147483647 h 1737"/>
              <a:gd name="T6" fmla="*/ 2147483647 w 1427"/>
              <a:gd name="T7" fmla="*/ 2147483647 h 1737"/>
              <a:gd name="T8" fmla="*/ 2147483647 w 1427"/>
              <a:gd name="T9" fmla="*/ 2147483647 h 1737"/>
              <a:gd name="T10" fmla="*/ 2147483647 w 1427"/>
              <a:gd name="T11" fmla="*/ 2147483647 h 1737"/>
              <a:gd name="T12" fmla="*/ 2147483647 w 1427"/>
              <a:gd name="T13" fmla="*/ 2147483647 h 1737"/>
              <a:gd name="T14" fmla="*/ 2147483647 w 1427"/>
              <a:gd name="T15" fmla="*/ 2147483647 h 1737"/>
              <a:gd name="T16" fmla="*/ 2147483647 w 1427"/>
              <a:gd name="T17" fmla="*/ 2147483647 h 1737"/>
              <a:gd name="T18" fmla="*/ 2147483647 w 1427"/>
              <a:gd name="T19" fmla="*/ 2147483647 h 1737"/>
              <a:gd name="T20" fmla="*/ 2147483647 w 1427"/>
              <a:gd name="T21" fmla="*/ 2147483647 h 1737"/>
              <a:gd name="T22" fmla="*/ 2147483647 w 1427"/>
              <a:gd name="T23" fmla="*/ 2147483647 h 1737"/>
              <a:gd name="T24" fmla="*/ 2147483647 w 1427"/>
              <a:gd name="T25" fmla="*/ 2147483647 h 1737"/>
              <a:gd name="T26" fmla="*/ 2147483647 w 1427"/>
              <a:gd name="T27" fmla="*/ 2147483647 h 1737"/>
              <a:gd name="T28" fmla="*/ 2147483647 w 1427"/>
              <a:gd name="T29" fmla="*/ 2147483647 h 1737"/>
              <a:gd name="T30" fmla="*/ 2147483647 w 1427"/>
              <a:gd name="T31" fmla="*/ 0 h 173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427"/>
              <a:gd name="T49" fmla="*/ 0 h 1737"/>
              <a:gd name="T50" fmla="*/ 1427 w 1427"/>
              <a:gd name="T51" fmla="*/ 1737 h 173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427" h="1737">
                <a:moveTo>
                  <a:pt x="0" y="1736"/>
                </a:moveTo>
                <a:lnTo>
                  <a:pt x="132" y="1655"/>
                </a:lnTo>
                <a:lnTo>
                  <a:pt x="259" y="1568"/>
                </a:lnTo>
                <a:lnTo>
                  <a:pt x="382" y="1475"/>
                </a:lnTo>
                <a:lnTo>
                  <a:pt x="501" y="1377"/>
                </a:lnTo>
                <a:lnTo>
                  <a:pt x="614" y="1273"/>
                </a:lnTo>
                <a:lnTo>
                  <a:pt x="722" y="1164"/>
                </a:lnTo>
                <a:lnTo>
                  <a:pt x="825" y="1050"/>
                </a:lnTo>
                <a:lnTo>
                  <a:pt x="922" y="932"/>
                </a:lnTo>
                <a:lnTo>
                  <a:pt x="1013" y="810"/>
                </a:lnTo>
                <a:lnTo>
                  <a:pt x="1098" y="683"/>
                </a:lnTo>
                <a:lnTo>
                  <a:pt x="1177" y="553"/>
                </a:lnTo>
                <a:lnTo>
                  <a:pt x="1249" y="419"/>
                </a:lnTo>
                <a:lnTo>
                  <a:pt x="1315" y="282"/>
                </a:lnTo>
                <a:lnTo>
                  <a:pt x="1374" y="142"/>
                </a:lnTo>
                <a:lnTo>
                  <a:pt x="1426" y="0"/>
                </a:lnTo>
              </a:path>
            </a:pathLst>
          </a:custGeom>
          <a:noFill/>
          <a:ln w="36720">
            <a:solidFill>
              <a:srgbClr val="00FF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660" name="Text Box 34"/>
          <p:cNvSpPr txBox="1">
            <a:spLocks noChangeArrowheads="1"/>
          </p:cNvSpPr>
          <p:nvPr/>
        </p:nvSpPr>
        <p:spPr bwMode="auto">
          <a:xfrm>
            <a:off x="477838" y="5351463"/>
            <a:ext cx="3095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Calibri" charset="0"/>
              </a:rPr>
              <a:t>a</a:t>
            </a:r>
          </a:p>
        </p:txBody>
      </p:sp>
      <p:sp>
        <p:nvSpPr>
          <p:cNvPr id="154661" name="Text Box 35"/>
          <p:cNvSpPr txBox="1">
            <a:spLocks noChangeArrowheads="1"/>
          </p:cNvSpPr>
          <p:nvPr/>
        </p:nvSpPr>
        <p:spPr bwMode="auto">
          <a:xfrm>
            <a:off x="2251075" y="5330825"/>
            <a:ext cx="1809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Calibri" charset="0"/>
              </a:rPr>
              <a:t>b</a:t>
            </a:r>
          </a:p>
        </p:txBody>
      </p:sp>
      <p:sp>
        <p:nvSpPr>
          <p:cNvPr id="154662" name="Text Box 36"/>
          <p:cNvSpPr txBox="1">
            <a:spLocks noChangeArrowheads="1"/>
          </p:cNvSpPr>
          <p:nvPr/>
        </p:nvSpPr>
        <p:spPr bwMode="auto">
          <a:xfrm>
            <a:off x="1373188" y="6180138"/>
            <a:ext cx="155575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Calibri" charset="0"/>
              </a:rPr>
              <a:t>d</a:t>
            </a:r>
          </a:p>
        </p:txBody>
      </p:sp>
      <p:sp>
        <p:nvSpPr>
          <p:cNvPr id="154663" name="Freeform 40"/>
          <p:cNvSpPr>
            <a:spLocks/>
          </p:cNvSpPr>
          <p:nvPr/>
        </p:nvSpPr>
        <p:spPr bwMode="auto">
          <a:xfrm>
            <a:off x="474663" y="5935663"/>
            <a:ext cx="573087" cy="517525"/>
          </a:xfrm>
          <a:custGeom>
            <a:avLst/>
            <a:gdLst>
              <a:gd name="T0" fmla="*/ 0 w 1754"/>
              <a:gd name="T1" fmla="*/ 0 h 1586"/>
              <a:gd name="T2" fmla="*/ 2147483647 w 1754"/>
              <a:gd name="T3" fmla="*/ 2147483647 h 1586"/>
              <a:gd name="T4" fmla="*/ 2147483647 w 1754"/>
              <a:gd name="T5" fmla="*/ 2147483647 h 1586"/>
              <a:gd name="T6" fmla="*/ 2147483647 w 1754"/>
              <a:gd name="T7" fmla="*/ 2147483647 h 1586"/>
              <a:gd name="T8" fmla="*/ 2147483647 w 1754"/>
              <a:gd name="T9" fmla="*/ 2147483647 h 1586"/>
              <a:gd name="T10" fmla="*/ 2147483647 w 1754"/>
              <a:gd name="T11" fmla="*/ 2147483647 h 1586"/>
              <a:gd name="T12" fmla="*/ 2147483647 w 1754"/>
              <a:gd name="T13" fmla="*/ 2147483647 h 1586"/>
              <a:gd name="T14" fmla="*/ 2147483647 w 1754"/>
              <a:gd name="T15" fmla="*/ 2147483647 h 1586"/>
              <a:gd name="T16" fmla="*/ 2147483647 w 1754"/>
              <a:gd name="T17" fmla="*/ 2147483647 h 1586"/>
              <a:gd name="T18" fmla="*/ 2147483647 w 1754"/>
              <a:gd name="T19" fmla="*/ 2147483647 h 1586"/>
              <a:gd name="T20" fmla="*/ 2147483647 w 1754"/>
              <a:gd name="T21" fmla="*/ 2147483647 h 1586"/>
              <a:gd name="T22" fmla="*/ 2147483647 w 1754"/>
              <a:gd name="T23" fmla="*/ 2147483647 h 1586"/>
              <a:gd name="T24" fmla="*/ 2147483647 w 1754"/>
              <a:gd name="T25" fmla="*/ 2147483647 h 1586"/>
              <a:gd name="T26" fmla="*/ 2147483647 w 1754"/>
              <a:gd name="T27" fmla="*/ 2147483647 h 1586"/>
              <a:gd name="T28" fmla="*/ 2147483647 w 1754"/>
              <a:gd name="T29" fmla="*/ 2147483647 h 1586"/>
              <a:gd name="T30" fmla="*/ 2147483647 w 1754"/>
              <a:gd name="T31" fmla="*/ 2147483647 h 158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754"/>
              <a:gd name="T49" fmla="*/ 0 h 1586"/>
              <a:gd name="T50" fmla="*/ 1754 w 1754"/>
              <a:gd name="T51" fmla="*/ 1586 h 158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754" h="1586">
                <a:moveTo>
                  <a:pt x="0" y="0"/>
                </a:moveTo>
                <a:lnTo>
                  <a:pt x="75" y="141"/>
                </a:lnTo>
                <a:lnTo>
                  <a:pt x="156" y="278"/>
                </a:lnTo>
                <a:lnTo>
                  <a:pt x="244" y="412"/>
                </a:lnTo>
                <a:lnTo>
                  <a:pt x="339" y="540"/>
                </a:lnTo>
                <a:lnTo>
                  <a:pt x="441" y="665"/>
                </a:lnTo>
                <a:lnTo>
                  <a:pt x="549" y="784"/>
                </a:lnTo>
                <a:lnTo>
                  <a:pt x="663" y="897"/>
                </a:lnTo>
                <a:lnTo>
                  <a:pt x="782" y="1006"/>
                </a:lnTo>
                <a:lnTo>
                  <a:pt x="907" y="1108"/>
                </a:lnTo>
                <a:lnTo>
                  <a:pt x="1037" y="1204"/>
                </a:lnTo>
                <a:lnTo>
                  <a:pt x="1172" y="1294"/>
                </a:lnTo>
                <a:lnTo>
                  <a:pt x="1312" y="1377"/>
                </a:lnTo>
                <a:lnTo>
                  <a:pt x="1455" y="1453"/>
                </a:lnTo>
                <a:lnTo>
                  <a:pt x="1602" y="1522"/>
                </a:lnTo>
                <a:lnTo>
                  <a:pt x="1753" y="1585"/>
                </a:lnTo>
              </a:path>
            </a:pathLst>
          </a:custGeom>
          <a:noFill/>
          <a:ln w="36720">
            <a:solidFill>
              <a:srgbClr val="00FF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664" name="Text Box 42"/>
          <p:cNvSpPr txBox="1">
            <a:spLocks noChangeArrowheads="1"/>
          </p:cNvSpPr>
          <p:nvPr/>
        </p:nvSpPr>
        <p:spPr bwMode="auto">
          <a:xfrm>
            <a:off x="1308100" y="4452938"/>
            <a:ext cx="2603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Calibri" charset="0"/>
              </a:rPr>
              <a:t>c</a:t>
            </a:r>
          </a:p>
        </p:txBody>
      </p:sp>
      <p:sp>
        <p:nvSpPr>
          <p:cNvPr id="154665" name="Text Box 43"/>
          <p:cNvSpPr txBox="1">
            <a:spLocks noChangeArrowheads="1"/>
          </p:cNvSpPr>
          <p:nvPr/>
        </p:nvSpPr>
        <p:spPr bwMode="auto">
          <a:xfrm>
            <a:off x="1377950" y="2940050"/>
            <a:ext cx="204788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solidFill>
                  <a:srgbClr val="FF0000"/>
                </a:solidFill>
                <a:latin typeface="Calibri" charset="0"/>
              </a:rPr>
              <a:t>P</a:t>
            </a:r>
          </a:p>
        </p:txBody>
      </p:sp>
      <p:sp>
        <p:nvSpPr>
          <p:cNvPr id="154666" name="Text Box 44"/>
          <p:cNvSpPr txBox="1">
            <a:spLocks noChangeArrowheads="1"/>
          </p:cNvSpPr>
          <p:nvPr/>
        </p:nvSpPr>
        <p:spPr bwMode="auto">
          <a:xfrm>
            <a:off x="1303338" y="5330825"/>
            <a:ext cx="269875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solidFill>
                  <a:srgbClr val="00CC00"/>
                </a:solidFill>
                <a:latin typeface="Calibri" charset="0"/>
              </a:rPr>
              <a:t>Q</a:t>
            </a:r>
          </a:p>
        </p:txBody>
      </p:sp>
      <p:sp>
        <p:nvSpPr>
          <p:cNvPr id="154667" name="Text Box 36"/>
          <p:cNvSpPr txBox="1">
            <a:spLocks noChangeArrowheads="1"/>
          </p:cNvSpPr>
          <p:nvPr/>
        </p:nvSpPr>
        <p:spPr bwMode="auto">
          <a:xfrm>
            <a:off x="1401763" y="3783013"/>
            <a:ext cx="1555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Calibri" charset="0"/>
              </a:rPr>
              <a:t>d</a:t>
            </a:r>
          </a:p>
        </p:txBody>
      </p:sp>
      <p:sp>
        <p:nvSpPr>
          <p:cNvPr id="154668" name="Line 34"/>
          <p:cNvSpPr>
            <a:spLocks noChangeShapeType="1"/>
          </p:cNvSpPr>
          <p:nvPr/>
        </p:nvSpPr>
        <p:spPr bwMode="auto">
          <a:xfrm>
            <a:off x="3573463" y="5160963"/>
            <a:ext cx="1965325" cy="649287"/>
          </a:xfrm>
          <a:prstGeom prst="line">
            <a:avLst/>
          </a:prstGeom>
          <a:noFill/>
          <a:ln w="36000">
            <a:solidFill>
              <a:srgbClr val="00FF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669" name="Line 36"/>
          <p:cNvSpPr>
            <a:spLocks noChangeShapeType="1"/>
          </p:cNvSpPr>
          <p:nvPr/>
        </p:nvSpPr>
        <p:spPr bwMode="auto">
          <a:xfrm flipH="1" flipV="1">
            <a:off x="4079875" y="4594225"/>
            <a:ext cx="84138" cy="1858963"/>
          </a:xfrm>
          <a:prstGeom prst="line">
            <a:avLst/>
          </a:prstGeom>
          <a:noFill/>
          <a:ln w="36000">
            <a:solidFill>
              <a:srgbClr val="00FF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670" name="Line 36"/>
          <p:cNvSpPr>
            <a:spLocks noChangeShapeType="1"/>
          </p:cNvSpPr>
          <p:nvPr/>
        </p:nvSpPr>
        <p:spPr bwMode="auto">
          <a:xfrm>
            <a:off x="3563938" y="5829300"/>
            <a:ext cx="1431925" cy="577850"/>
          </a:xfrm>
          <a:prstGeom prst="line">
            <a:avLst/>
          </a:prstGeom>
          <a:noFill/>
          <a:ln w="36000">
            <a:solidFill>
              <a:srgbClr val="00FF00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671" name="Freeform 19"/>
          <p:cNvSpPr>
            <a:spLocks/>
          </p:cNvSpPr>
          <p:nvPr/>
        </p:nvSpPr>
        <p:spPr bwMode="auto">
          <a:xfrm>
            <a:off x="5022850" y="2138363"/>
            <a:ext cx="538163" cy="552450"/>
          </a:xfrm>
          <a:custGeom>
            <a:avLst/>
            <a:gdLst>
              <a:gd name="T0" fmla="*/ 2147483647 w 1649"/>
              <a:gd name="T1" fmla="*/ 2147483647 h 1692"/>
              <a:gd name="T2" fmla="*/ 2147483647 w 1649"/>
              <a:gd name="T3" fmla="*/ 2147483647 h 1692"/>
              <a:gd name="T4" fmla="*/ 2147483647 w 1649"/>
              <a:gd name="T5" fmla="*/ 2147483647 h 1692"/>
              <a:gd name="T6" fmla="*/ 2147483647 w 1649"/>
              <a:gd name="T7" fmla="*/ 2147483647 h 1692"/>
              <a:gd name="T8" fmla="*/ 2147483647 w 1649"/>
              <a:gd name="T9" fmla="*/ 2147483647 h 1692"/>
              <a:gd name="T10" fmla="*/ 2147483647 w 1649"/>
              <a:gd name="T11" fmla="*/ 2147483647 h 1692"/>
              <a:gd name="T12" fmla="*/ 2147483647 w 1649"/>
              <a:gd name="T13" fmla="*/ 2147483647 h 1692"/>
              <a:gd name="T14" fmla="*/ 2147483647 w 1649"/>
              <a:gd name="T15" fmla="*/ 2147483647 h 1692"/>
              <a:gd name="T16" fmla="*/ 2147483647 w 1649"/>
              <a:gd name="T17" fmla="*/ 2147483647 h 1692"/>
              <a:gd name="T18" fmla="*/ 2147483647 w 1649"/>
              <a:gd name="T19" fmla="*/ 2147483647 h 1692"/>
              <a:gd name="T20" fmla="*/ 2147483647 w 1649"/>
              <a:gd name="T21" fmla="*/ 2147483647 h 1692"/>
              <a:gd name="T22" fmla="*/ 2147483647 w 1649"/>
              <a:gd name="T23" fmla="*/ 2147483647 h 1692"/>
              <a:gd name="T24" fmla="*/ 2147483647 w 1649"/>
              <a:gd name="T25" fmla="*/ 2147483647 h 1692"/>
              <a:gd name="T26" fmla="*/ 2147483647 w 1649"/>
              <a:gd name="T27" fmla="*/ 2147483647 h 1692"/>
              <a:gd name="T28" fmla="*/ 2147483647 w 1649"/>
              <a:gd name="T29" fmla="*/ 2147483647 h 1692"/>
              <a:gd name="T30" fmla="*/ 0 w 1649"/>
              <a:gd name="T31" fmla="*/ 0 h 169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49"/>
              <a:gd name="T49" fmla="*/ 0 h 1692"/>
              <a:gd name="T50" fmla="*/ 1649 w 1649"/>
              <a:gd name="T51" fmla="*/ 1692 h 169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49" h="1692">
                <a:moveTo>
                  <a:pt x="1648" y="1691"/>
                </a:moveTo>
                <a:lnTo>
                  <a:pt x="1583" y="1545"/>
                </a:lnTo>
                <a:lnTo>
                  <a:pt x="1511" y="1403"/>
                </a:lnTo>
                <a:lnTo>
                  <a:pt x="1432" y="1264"/>
                </a:lnTo>
                <a:lnTo>
                  <a:pt x="1345" y="1130"/>
                </a:lnTo>
                <a:lnTo>
                  <a:pt x="1251" y="999"/>
                </a:lnTo>
                <a:lnTo>
                  <a:pt x="1151" y="874"/>
                </a:lnTo>
                <a:lnTo>
                  <a:pt x="1045" y="753"/>
                </a:lnTo>
                <a:lnTo>
                  <a:pt x="932" y="638"/>
                </a:lnTo>
                <a:lnTo>
                  <a:pt x="814" y="528"/>
                </a:lnTo>
                <a:lnTo>
                  <a:pt x="690" y="424"/>
                </a:lnTo>
                <a:lnTo>
                  <a:pt x="561" y="326"/>
                </a:lnTo>
                <a:lnTo>
                  <a:pt x="428" y="235"/>
                </a:lnTo>
                <a:lnTo>
                  <a:pt x="289" y="150"/>
                </a:lnTo>
                <a:lnTo>
                  <a:pt x="147" y="72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672" name="Freeform 20"/>
          <p:cNvSpPr>
            <a:spLocks/>
          </p:cNvSpPr>
          <p:nvPr/>
        </p:nvSpPr>
        <p:spPr bwMode="auto">
          <a:xfrm>
            <a:off x="3563938" y="2138363"/>
            <a:ext cx="542925" cy="561975"/>
          </a:xfrm>
          <a:custGeom>
            <a:avLst/>
            <a:gdLst>
              <a:gd name="T0" fmla="*/ 2147483647 w 1661"/>
              <a:gd name="T1" fmla="*/ 0 h 1719"/>
              <a:gd name="T2" fmla="*/ 2147483647 w 1661"/>
              <a:gd name="T3" fmla="*/ 2147483647 h 1719"/>
              <a:gd name="T4" fmla="*/ 2147483647 w 1661"/>
              <a:gd name="T5" fmla="*/ 2147483647 h 1719"/>
              <a:gd name="T6" fmla="*/ 2147483647 w 1661"/>
              <a:gd name="T7" fmla="*/ 2147483647 h 1719"/>
              <a:gd name="T8" fmla="*/ 2147483647 w 1661"/>
              <a:gd name="T9" fmla="*/ 2147483647 h 1719"/>
              <a:gd name="T10" fmla="*/ 2147483647 w 1661"/>
              <a:gd name="T11" fmla="*/ 2147483647 h 1719"/>
              <a:gd name="T12" fmla="*/ 2147483647 w 1661"/>
              <a:gd name="T13" fmla="*/ 2147483647 h 1719"/>
              <a:gd name="T14" fmla="*/ 2147483647 w 1661"/>
              <a:gd name="T15" fmla="*/ 2147483647 h 1719"/>
              <a:gd name="T16" fmla="*/ 2147483647 w 1661"/>
              <a:gd name="T17" fmla="*/ 2147483647 h 1719"/>
              <a:gd name="T18" fmla="*/ 2147483647 w 1661"/>
              <a:gd name="T19" fmla="*/ 2147483647 h 1719"/>
              <a:gd name="T20" fmla="*/ 2147483647 w 1661"/>
              <a:gd name="T21" fmla="*/ 2147483647 h 1719"/>
              <a:gd name="T22" fmla="*/ 2147483647 w 1661"/>
              <a:gd name="T23" fmla="*/ 2147483647 h 1719"/>
              <a:gd name="T24" fmla="*/ 2147483647 w 1661"/>
              <a:gd name="T25" fmla="*/ 2147483647 h 1719"/>
              <a:gd name="T26" fmla="*/ 2147483647 w 1661"/>
              <a:gd name="T27" fmla="*/ 2147483647 h 1719"/>
              <a:gd name="T28" fmla="*/ 2147483647 w 1661"/>
              <a:gd name="T29" fmla="*/ 2147483647 h 1719"/>
              <a:gd name="T30" fmla="*/ 0 w 1661"/>
              <a:gd name="T31" fmla="*/ 2147483647 h 171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61"/>
              <a:gd name="T49" fmla="*/ 0 h 1719"/>
              <a:gd name="T50" fmla="*/ 1661 w 1661"/>
              <a:gd name="T51" fmla="*/ 1719 h 171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61" h="1719">
                <a:moveTo>
                  <a:pt x="1660" y="0"/>
                </a:moveTo>
                <a:lnTo>
                  <a:pt x="1512" y="72"/>
                </a:lnTo>
                <a:lnTo>
                  <a:pt x="1367" y="152"/>
                </a:lnTo>
                <a:lnTo>
                  <a:pt x="1227" y="238"/>
                </a:lnTo>
                <a:lnTo>
                  <a:pt x="1092" y="331"/>
                </a:lnTo>
                <a:lnTo>
                  <a:pt x="962" y="430"/>
                </a:lnTo>
                <a:lnTo>
                  <a:pt x="837" y="536"/>
                </a:lnTo>
                <a:lnTo>
                  <a:pt x="717" y="648"/>
                </a:lnTo>
                <a:lnTo>
                  <a:pt x="604" y="765"/>
                </a:lnTo>
                <a:lnTo>
                  <a:pt x="497" y="888"/>
                </a:lnTo>
                <a:lnTo>
                  <a:pt x="396" y="1015"/>
                </a:lnTo>
                <a:lnTo>
                  <a:pt x="303" y="1148"/>
                </a:lnTo>
                <a:lnTo>
                  <a:pt x="216" y="1285"/>
                </a:lnTo>
                <a:lnTo>
                  <a:pt x="137" y="1426"/>
                </a:lnTo>
                <a:lnTo>
                  <a:pt x="65" y="1570"/>
                </a:lnTo>
                <a:lnTo>
                  <a:pt x="0" y="1718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673" name="Freeform 21"/>
          <p:cNvSpPr>
            <a:spLocks/>
          </p:cNvSpPr>
          <p:nvPr/>
        </p:nvSpPr>
        <p:spPr bwMode="auto">
          <a:xfrm>
            <a:off x="5121275" y="3400425"/>
            <a:ext cx="465138" cy="566738"/>
          </a:xfrm>
          <a:custGeom>
            <a:avLst/>
            <a:gdLst>
              <a:gd name="T0" fmla="*/ 0 w 1427"/>
              <a:gd name="T1" fmla="*/ 2147483647 h 1737"/>
              <a:gd name="T2" fmla="*/ 2147483647 w 1427"/>
              <a:gd name="T3" fmla="*/ 2147483647 h 1737"/>
              <a:gd name="T4" fmla="*/ 2147483647 w 1427"/>
              <a:gd name="T5" fmla="*/ 2147483647 h 1737"/>
              <a:gd name="T6" fmla="*/ 2147483647 w 1427"/>
              <a:gd name="T7" fmla="*/ 2147483647 h 1737"/>
              <a:gd name="T8" fmla="*/ 2147483647 w 1427"/>
              <a:gd name="T9" fmla="*/ 2147483647 h 1737"/>
              <a:gd name="T10" fmla="*/ 2147483647 w 1427"/>
              <a:gd name="T11" fmla="*/ 2147483647 h 1737"/>
              <a:gd name="T12" fmla="*/ 2147483647 w 1427"/>
              <a:gd name="T13" fmla="*/ 2147483647 h 1737"/>
              <a:gd name="T14" fmla="*/ 2147483647 w 1427"/>
              <a:gd name="T15" fmla="*/ 2147483647 h 1737"/>
              <a:gd name="T16" fmla="*/ 2147483647 w 1427"/>
              <a:gd name="T17" fmla="*/ 2147483647 h 1737"/>
              <a:gd name="T18" fmla="*/ 2147483647 w 1427"/>
              <a:gd name="T19" fmla="*/ 2147483647 h 1737"/>
              <a:gd name="T20" fmla="*/ 2147483647 w 1427"/>
              <a:gd name="T21" fmla="*/ 2147483647 h 1737"/>
              <a:gd name="T22" fmla="*/ 2147483647 w 1427"/>
              <a:gd name="T23" fmla="*/ 2147483647 h 1737"/>
              <a:gd name="T24" fmla="*/ 2147483647 w 1427"/>
              <a:gd name="T25" fmla="*/ 2147483647 h 1737"/>
              <a:gd name="T26" fmla="*/ 2147483647 w 1427"/>
              <a:gd name="T27" fmla="*/ 2147483647 h 1737"/>
              <a:gd name="T28" fmla="*/ 2147483647 w 1427"/>
              <a:gd name="T29" fmla="*/ 2147483647 h 1737"/>
              <a:gd name="T30" fmla="*/ 2147483647 w 1427"/>
              <a:gd name="T31" fmla="*/ 0 h 173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427"/>
              <a:gd name="T49" fmla="*/ 0 h 1737"/>
              <a:gd name="T50" fmla="*/ 1427 w 1427"/>
              <a:gd name="T51" fmla="*/ 1737 h 173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427" h="1737">
                <a:moveTo>
                  <a:pt x="0" y="1736"/>
                </a:moveTo>
                <a:lnTo>
                  <a:pt x="132" y="1655"/>
                </a:lnTo>
                <a:lnTo>
                  <a:pt x="259" y="1568"/>
                </a:lnTo>
                <a:lnTo>
                  <a:pt x="382" y="1475"/>
                </a:lnTo>
                <a:lnTo>
                  <a:pt x="501" y="1377"/>
                </a:lnTo>
                <a:lnTo>
                  <a:pt x="614" y="1273"/>
                </a:lnTo>
                <a:lnTo>
                  <a:pt x="722" y="1164"/>
                </a:lnTo>
                <a:lnTo>
                  <a:pt x="825" y="1050"/>
                </a:lnTo>
                <a:lnTo>
                  <a:pt x="922" y="932"/>
                </a:lnTo>
                <a:lnTo>
                  <a:pt x="1013" y="810"/>
                </a:lnTo>
                <a:lnTo>
                  <a:pt x="1098" y="683"/>
                </a:lnTo>
                <a:lnTo>
                  <a:pt x="1177" y="553"/>
                </a:lnTo>
                <a:lnTo>
                  <a:pt x="1249" y="419"/>
                </a:lnTo>
                <a:lnTo>
                  <a:pt x="1315" y="282"/>
                </a:lnTo>
                <a:lnTo>
                  <a:pt x="1374" y="142"/>
                </a:lnTo>
                <a:lnTo>
                  <a:pt x="1426" y="0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674" name="Text Box 22"/>
          <p:cNvSpPr txBox="1">
            <a:spLocks noChangeArrowheads="1"/>
          </p:cNvSpPr>
          <p:nvPr/>
        </p:nvSpPr>
        <p:spPr bwMode="auto">
          <a:xfrm>
            <a:off x="3598863" y="2941638"/>
            <a:ext cx="309562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Calibri" charset="0"/>
              </a:rPr>
              <a:t>a</a:t>
            </a:r>
          </a:p>
        </p:txBody>
      </p:sp>
      <p:sp>
        <p:nvSpPr>
          <p:cNvPr id="154675" name="Text Box 23"/>
          <p:cNvSpPr txBox="1">
            <a:spLocks noChangeArrowheads="1"/>
          </p:cNvSpPr>
          <p:nvPr/>
        </p:nvSpPr>
        <p:spPr bwMode="auto">
          <a:xfrm>
            <a:off x="5368925" y="2927350"/>
            <a:ext cx="1603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Calibri" charset="0"/>
              </a:rPr>
              <a:t>c</a:t>
            </a:r>
          </a:p>
        </p:txBody>
      </p:sp>
      <p:sp>
        <p:nvSpPr>
          <p:cNvPr id="154676" name="Freeform 28"/>
          <p:cNvSpPr>
            <a:spLocks/>
          </p:cNvSpPr>
          <p:nvPr/>
        </p:nvSpPr>
        <p:spPr bwMode="auto">
          <a:xfrm>
            <a:off x="3575050" y="3482975"/>
            <a:ext cx="592138" cy="560388"/>
          </a:xfrm>
          <a:custGeom>
            <a:avLst/>
            <a:gdLst>
              <a:gd name="T0" fmla="*/ 0 w 1814"/>
              <a:gd name="T1" fmla="*/ 0 h 1716"/>
              <a:gd name="T2" fmla="*/ 2147483647 w 1814"/>
              <a:gd name="T3" fmla="*/ 2147483647 h 1716"/>
              <a:gd name="T4" fmla="*/ 2147483647 w 1814"/>
              <a:gd name="T5" fmla="*/ 2147483647 h 1716"/>
              <a:gd name="T6" fmla="*/ 2147483647 w 1814"/>
              <a:gd name="T7" fmla="*/ 2147483647 h 1716"/>
              <a:gd name="T8" fmla="*/ 2147483647 w 1814"/>
              <a:gd name="T9" fmla="*/ 2147483647 h 1716"/>
              <a:gd name="T10" fmla="*/ 2147483647 w 1814"/>
              <a:gd name="T11" fmla="*/ 2147483647 h 1716"/>
              <a:gd name="T12" fmla="*/ 2147483647 w 1814"/>
              <a:gd name="T13" fmla="*/ 2147483647 h 1716"/>
              <a:gd name="T14" fmla="*/ 2147483647 w 1814"/>
              <a:gd name="T15" fmla="*/ 2147483647 h 1716"/>
              <a:gd name="T16" fmla="*/ 2147483647 w 1814"/>
              <a:gd name="T17" fmla="*/ 2147483647 h 1716"/>
              <a:gd name="T18" fmla="*/ 2147483647 w 1814"/>
              <a:gd name="T19" fmla="*/ 2147483647 h 1716"/>
              <a:gd name="T20" fmla="*/ 2147483647 w 1814"/>
              <a:gd name="T21" fmla="*/ 2147483647 h 1716"/>
              <a:gd name="T22" fmla="*/ 2147483647 w 1814"/>
              <a:gd name="T23" fmla="*/ 2147483647 h 1716"/>
              <a:gd name="T24" fmla="*/ 2147483647 w 1814"/>
              <a:gd name="T25" fmla="*/ 2147483647 h 1716"/>
              <a:gd name="T26" fmla="*/ 2147483647 w 1814"/>
              <a:gd name="T27" fmla="*/ 2147483647 h 1716"/>
              <a:gd name="T28" fmla="*/ 2147483647 w 1814"/>
              <a:gd name="T29" fmla="*/ 2147483647 h 1716"/>
              <a:gd name="T30" fmla="*/ 2147483647 w 1814"/>
              <a:gd name="T31" fmla="*/ 2147483647 h 171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14"/>
              <a:gd name="T49" fmla="*/ 0 h 1716"/>
              <a:gd name="T50" fmla="*/ 1814 w 1814"/>
              <a:gd name="T51" fmla="*/ 1716 h 171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14" h="1716">
                <a:moveTo>
                  <a:pt x="0" y="0"/>
                </a:moveTo>
                <a:lnTo>
                  <a:pt x="72" y="153"/>
                </a:lnTo>
                <a:lnTo>
                  <a:pt x="152" y="301"/>
                </a:lnTo>
                <a:lnTo>
                  <a:pt x="240" y="446"/>
                </a:lnTo>
                <a:lnTo>
                  <a:pt x="336" y="586"/>
                </a:lnTo>
                <a:lnTo>
                  <a:pt x="439" y="721"/>
                </a:lnTo>
                <a:lnTo>
                  <a:pt x="550" y="850"/>
                </a:lnTo>
                <a:lnTo>
                  <a:pt x="667" y="974"/>
                </a:lnTo>
                <a:lnTo>
                  <a:pt x="792" y="1091"/>
                </a:lnTo>
                <a:lnTo>
                  <a:pt x="922" y="1202"/>
                </a:lnTo>
                <a:lnTo>
                  <a:pt x="1058" y="1306"/>
                </a:lnTo>
                <a:lnTo>
                  <a:pt x="1200" y="1403"/>
                </a:lnTo>
                <a:lnTo>
                  <a:pt x="1346" y="1492"/>
                </a:lnTo>
                <a:lnTo>
                  <a:pt x="1498" y="1574"/>
                </a:lnTo>
                <a:lnTo>
                  <a:pt x="1653" y="1648"/>
                </a:lnTo>
                <a:lnTo>
                  <a:pt x="1813" y="1715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677" name="Text Box 30"/>
          <p:cNvSpPr txBox="1">
            <a:spLocks noChangeArrowheads="1"/>
          </p:cNvSpPr>
          <p:nvPr/>
        </p:nvSpPr>
        <p:spPr bwMode="auto">
          <a:xfrm>
            <a:off x="4511675" y="2139950"/>
            <a:ext cx="260350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Calibri" charset="0"/>
              </a:rPr>
              <a:t>b</a:t>
            </a:r>
          </a:p>
        </p:txBody>
      </p:sp>
      <p:sp>
        <p:nvSpPr>
          <p:cNvPr id="154678" name="Freeform 31"/>
          <p:cNvSpPr>
            <a:spLocks/>
          </p:cNvSpPr>
          <p:nvPr/>
        </p:nvSpPr>
        <p:spPr bwMode="auto">
          <a:xfrm>
            <a:off x="5008563" y="4551363"/>
            <a:ext cx="538162" cy="554037"/>
          </a:xfrm>
          <a:custGeom>
            <a:avLst/>
            <a:gdLst>
              <a:gd name="T0" fmla="*/ 2147483647 w 1649"/>
              <a:gd name="T1" fmla="*/ 2147483647 h 1692"/>
              <a:gd name="T2" fmla="*/ 2147483647 w 1649"/>
              <a:gd name="T3" fmla="*/ 2147483647 h 1692"/>
              <a:gd name="T4" fmla="*/ 2147483647 w 1649"/>
              <a:gd name="T5" fmla="*/ 2147483647 h 1692"/>
              <a:gd name="T6" fmla="*/ 2147483647 w 1649"/>
              <a:gd name="T7" fmla="*/ 2147483647 h 1692"/>
              <a:gd name="T8" fmla="*/ 2147483647 w 1649"/>
              <a:gd name="T9" fmla="*/ 2147483647 h 1692"/>
              <a:gd name="T10" fmla="*/ 2147483647 w 1649"/>
              <a:gd name="T11" fmla="*/ 2147483647 h 1692"/>
              <a:gd name="T12" fmla="*/ 2147483647 w 1649"/>
              <a:gd name="T13" fmla="*/ 2147483647 h 1692"/>
              <a:gd name="T14" fmla="*/ 2147483647 w 1649"/>
              <a:gd name="T15" fmla="*/ 2147483647 h 1692"/>
              <a:gd name="T16" fmla="*/ 2147483647 w 1649"/>
              <a:gd name="T17" fmla="*/ 2147483647 h 1692"/>
              <a:gd name="T18" fmla="*/ 2147483647 w 1649"/>
              <a:gd name="T19" fmla="*/ 2147483647 h 1692"/>
              <a:gd name="T20" fmla="*/ 2147483647 w 1649"/>
              <a:gd name="T21" fmla="*/ 2147483647 h 1692"/>
              <a:gd name="T22" fmla="*/ 2147483647 w 1649"/>
              <a:gd name="T23" fmla="*/ 2147483647 h 1692"/>
              <a:gd name="T24" fmla="*/ 2147483647 w 1649"/>
              <a:gd name="T25" fmla="*/ 2147483647 h 1692"/>
              <a:gd name="T26" fmla="*/ 2147483647 w 1649"/>
              <a:gd name="T27" fmla="*/ 2147483647 h 1692"/>
              <a:gd name="T28" fmla="*/ 2147483647 w 1649"/>
              <a:gd name="T29" fmla="*/ 2147483647 h 1692"/>
              <a:gd name="T30" fmla="*/ 0 w 1649"/>
              <a:gd name="T31" fmla="*/ 0 h 169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49"/>
              <a:gd name="T49" fmla="*/ 0 h 1692"/>
              <a:gd name="T50" fmla="*/ 1649 w 1649"/>
              <a:gd name="T51" fmla="*/ 1692 h 169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49" h="1692">
                <a:moveTo>
                  <a:pt x="1648" y="1691"/>
                </a:moveTo>
                <a:lnTo>
                  <a:pt x="1583" y="1545"/>
                </a:lnTo>
                <a:lnTo>
                  <a:pt x="1511" y="1403"/>
                </a:lnTo>
                <a:lnTo>
                  <a:pt x="1432" y="1264"/>
                </a:lnTo>
                <a:lnTo>
                  <a:pt x="1345" y="1130"/>
                </a:lnTo>
                <a:lnTo>
                  <a:pt x="1251" y="999"/>
                </a:lnTo>
                <a:lnTo>
                  <a:pt x="1151" y="874"/>
                </a:lnTo>
                <a:lnTo>
                  <a:pt x="1045" y="753"/>
                </a:lnTo>
                <a:lnTo>
                  <a:pt x="932" y="638"/>
                </a:lnTo>
                <a:lnTo>
                  <a:pt x="814" y="528"/>
                </a:lnTo>
                <a:lnTo>
                  <a:pt x="690" y="424"/>
                </a:lnTo>
                <a:lnTo>
                  <a:pt x="561" y="326"/>
                </a:lnTo>
                <a:lnTo>
                  <a:pt x="428" y="235"/>
                </a:lnTo>
                <a:lnTo>
                  <a:pt x="289" y="150"/>
                </a:lnTo>
                <a:lnTo>
                  <a:pt x="147" y="72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rgbClr val="00FF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679" name="Text Box 34"/>
          <p:cNvSpPr txBox="1">
            <a:spLocks noChangeArrowheads="1"/>
          </p:cNvSpPr>
          <p:nvPr/>
        </p:nvSpPr>
        <p:spPr bwMode="auto">
          <a:xfrm>
            <a:off x="3584575" y="5356225"/>
            <a:ext cx="3095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Calibri" charset="0"/>
              </a:rPr>
              <a:t>a</a:t>
            </a:r>
          </a:p>
        </p:txBody>
      </p:sp>
      <p:sp>
        <p:nvSpPr>
          <p:cNvPr id="154680" name="Text Box 35"/>
          <p:cNvSpPr txBox="1">
            <a:spLocks noChangeArrowheads="1"/>
          </p:cNvSpPr>
          <p:nvPr/>
        </p:nvSpPr>
        <p:spPr bwMode="auto">
          <a:xfrm>
            <a:off x="5357813" y="5335588"/>
            <a:ext cx="1809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Calibri" charset="0"/>
              </a:rPr>
              <a:t>c</a:t>
            </a:r>
          </a:p>
        </p:txBody>
      </p:sp>
      <p:sp>
        <p:nvSpPr>
          <p:cNvPr id="154681" name="Text Box 36"/>
          <p:cNvSpPr txBox="1">
            <a:spLocks noChangeArrowheads="1"/>
          </p:cNvSpPr>
          <p:nvPr/>
        </p:nvSpPr>
        <p:spPr bwMode="auto">
          <a:xfrm>
            <a:off x="4300538" y="6208713"/>
            <a:ext cx="155575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Calibri" charset="0"/>
              </a:rPr>
              <a:t>d</a:t>
            </a:r>
          </a:p>
        </p:txBody>
      </p:sp>
      <p:sp>
        <p:nvSpPr>
          <p:cNvPr id="154682" name="Freeform 37"/>
          <p:cNvSpPr>
            <a:spLocks/>
          </p:cNvSpPr>
          <p:nvPr/>
        </p:nvSpPr>
        <p:spPr bwMode="auto">
          <a:xfrm>
            <a:off x="4092575" y="4454525"/>
            <a:ext cx="850900" cy="98425"/>
          </a:xfrm>
          <a:custGeom>
            <a:avLst/>
            <a:gdLst>
              <a:gd name="T0" fmla="*/ 2147483647 w 2604"/>
              <a:gd name="T1" fmla="*/ 2147483647 h 305"/>
              <a:gd name="T2" fmla="*/ 2147483647 w 2604"/>
              <a:gd name="T3" fmla="*/ 2147483647 h 305"/>
              <a:gd name="T4" fmla="*/ 2147483647 w 2604"/>
              <a:gd name="T5" fmla="*/ 2147483647 h 305"/>
              <a:gd name="T6" fmla="*/ 2147483647 w 2604"/>
              <a:gd name="T7" fmla="*/ 2147483647 h 305"/>
              <a:gd name="T8" fmla="*/ 2147483647 w 2604"/>
              <a:gd name="T9" fmla="*/ 2147483647 h 305"/>
              <a:gd name="T10" fmla="*/ 2147483647 w 2604"/>
              <a:gd name="T11" fmla="*/ 2147483647 h 305"/>
              <a:gd name="T12" fmla="*/ 2147483647 w 2604"/>
              <a:gd name="T13" fmla="*/ 2147483647 h 305"/>
              <a:gd name="T14" fmla="*/ 2147483647 w 2604"/>
              <a:gd name="T15" fmla="*/ 0 h 305"/>
              <a:gd name="T16" fmla="*/ 2147483647 w 2604"/>
              <a:gd name="T17" fmla="*/ 2147483647 h 305"/>
              <a:gd name="T18" fmla="*/ 2147483647 w 2604"/>
              <a:gd name="T19" fmla="*/ 2147483647 h 305"/>
              <a:gd name="T20" fmla="*/ 2147483647 w 2604"/>
              <a:gd name="T21" fmla="*/ 2147483647 h 305"/>
              <a:gd name="T22" fmla="*/ 2147483647 w 2604"/>
              <a:gd name="T23" fmla="*/ 2147483647 h 305"/>
              <a:gd name="T24" fmla="*/ 2147483647 w 2604"/>
              <a:gd name="T25" fmla="*/ 2147483647 h 305"/>
              <a:gd name="T26" fmla="*/ 2147483647 w 2604"/>
              <a:gd name="T27" fmla="*/ 2147483647 h 305"/>
              <a:gd name="T28" fmla="*/ 2147483647 w 2604"/>
              <a:gd name="T29" fmla="*/ 2147483647 h 305"/>
              <a:gd name="T30" fmla="*/ 0 w 2604"/>
              <a:gd name="T31" fmla="*/ 2147483647 h 30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04"/>
              <a:gd name="T49" fmla="*/ 0 h 305"/>
              <a:gd name="T50" fmla="*/ 2604 w 2604"/>
              <a:gd name="T51" fmla="*/ 305 h 305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04" h="305">
                <a:moveTo>
                  <a:pt x="2603" y="219"/>
                </a:moveTo>
                <a:lnTo>
                  <a:pt x="2435" y="160"/>
                </a:lnTo>
                <a:lnTo>
                  <a:pt x="2264" y="111"/>
                </a:lnTo>
                <a:lnTo>
                  <a:pt x="2090" y="70"/>
                </a:lnTo>
                <a:lnTo>
                  <a:pt x="1915" y="39"/>
                </a:lnTo>
                <a:lnTo>
                  <a:pt x="1738" y="16"/>
                </a:lnTo>
                <a:lnTo>
                  <a:pt x="1560" y="4"/>
                </a:lnTo>
                <a:lnTo>
                  <a:pt x="1382" y="0"/>
                </a:lnTo>
                <a:lnTo>
                  <a:pt x="1203" y="6"/>
                </a:lnTo>
                <a:lnTo>
                  <a:pt x="1025" y="21"/>
                </a:lnTo>
                <a:lnTo>
                  <a:pt x="849" y="46"/>
                </a:lnTo>
                <a:lnTo>
                  <a:pt x="674" y="79"/>
                </a:lnTo>
                <a:lnTo>
                  <a:pt x="501" y="122"/>
                </a:lnTo>
                <a:lnTo>
                  <a:pt x="330" y="174"/>
                </a:lnTo>
                <a:lnTo>
                  <a:pt x="163" y="235"/>
                </a:lnTo>
                <a:lnTo>
                  <a:pt x="0" y="304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683" name="Text Box 42"/>
          <p:cNvSpPr txBox="1">
            <a:spLocks noChangeArrowheads="1"/>
          </p:cNvSpPr>
          <p:nvPr/>
        </p:nvSpPr>
        <p:spPr bwMode="auto">
          <a:xfrm>
            <a:off x="4414838" y="4495800"/>
            <a:ext cx="260350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Calibri" charset="0"/>
              </a:rPr>
              <a:t>b</a:t>
            </a:r>
          </a:p>
        </p:txBody>
      </p:sp>
      <p:sp>
        <p:nvSpPr>
          <p:cNvPr id="154684" name="Text Box 43"/>
          <p:cNvSpPr txBox="1">
            <a:spLocks noChangeArrowheads="1"/>
          </p:cNvSpPr>
          <p:nvPr/>
        </p:nvSpPr>
        <p:spPr bwMode="auto">
          <a:xfrm>
            <a:off x="4484688" y="2898775"/>
            <a:ext cx="204787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solidFill>
                  <a:srgbClr val="FF0000"/>
                </a:solidFill>
                <a:latin typeface="Calibri" charset="0"/>
              </a:rPr>
              <a:t>P</a:t>
            </a:r>
          </a:p>
        </p:txBody>
      </p:sp>
      <p:sp>
        <p:nvSpPr>
          <p:cNvPr id="154685" name="Text Box 44"/>
          <p:cNvSpPr txBox="1">
            <a:spLocks noChangeArrowheads="1"/>
          </p:cNvSpPr>
          <p:nvPr/>
        </p:nvSpPr>
        <p:spPr bwMode="auto">
          <a:xfrm>
            <a:off x="4411663" y="5160963"/>
            <a:ext cx="268287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solidFill>
                  <a:srgbClr val="00CC00"/>
                </a:solidFill>
                <a:latin typeface="Calibri" charset="0"/>
              </a:rPr>
              <a:t>Q</a:t>
            </a:r>
          </a:p>
        </p:txBody>
      </p:sp>
      <p:sp>
        <p:nvSpPr>
          <p:cNvPr id="154686" name="Text Box 36"/>
          <p:cNvSpPr txBox="1">
            <a:spLocks noChangeArrowheads="1"/>
          </p:cNvSpPr>
          <p:nvPr/>
        </p:nvSpPr>
        <p:spPr bwMode="auto">
          <a:xfrm>
            <a:off x="4524375" y="3762375"/>
            <a:ext cx="1555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Calibri" charset="0"/>
              </a:rPr>
              <a:t>d</a:t>
            </a:r>
          </a:p>
        </p:txBody>
      </p:sp>
      <p:sp>
        <p:nvSpPr>
          <p:cNvPr id="217143" name="Freeform 6"/>
          <p:cNvSpPr>
            <a:spLocks/>
          </p:cNvSpPr>
          <p:nvPr/>
        </p:nvSpPr>
        <p:spPr bwMode="auto">
          <a:xfrm>
            <a:off x="7939088" y="3244850"/>
            <a:ext cx="604837" cy="622300"/>
          </a:xfrm>
          <a:custGeom>
            <a:avLst/>
            <a:gdLst>
              <a:gd name="T0" fmla="*/ 2147483647 w 1851"/>
              <a:gd name="T1" fmla="*/ 2147483647 h 1905"/>
              <a:gd name="T2" fmla="*/ 2147483647 w 1851"/>
              <a:gd name="T3" fmla="*/ 2147483647 h 1905"/>
              <a:gd name="T4" fmla="*/ 2147483647 w 1851"/>
              <a:gd name="T5" fmla="*/ 2147483647 h 1905"/>
              <a:gd name="T6" fmla="*/ 2147483647 w 1851"/>
              <a:gd name="T7" fmla="*/ 2147483647 h 1905"/>
              <a:gd name="T8" fmla="*/ 2147483647 w 1851"/>
              <a:gd name="T9" fmla="*/ 2147483647 h 1905"/>
              <a:gd name="T10" fmla="*/ 2147483647 w 1851"/>
              <a:gd name="T11" fmla="*/ 2147483647 h 1905"/>
              <a:gd name="T12" fmla="*/ 2147483647 w 1851"/>
              <a:gd name="T13" fmla="*/ 2147483647 h 1905"/>
              <a:gd name="T14" fmla="*/ 2147483647 w 1851"/>
              <a:gd name="T15" fmla="*/ 2147483647 h 1905"/>
              <a:gd name="T16" fmla="*/ 2147483647 w 1851"/>
              <a:gd name="T17" fmla="*/ 2147483647 h 1905"/>
              <a:gd name="T18" fmla="*/ 2147483647 w 1851"/>
              <a:gd name="T19" fmla="*/ 2147483647 h 1905"/>
              <a:gd name="T20" fmla="*/ 2147483647 w 1851"/>
              <a:gd name="T21" fmla="*/ 2147483647 h 1905"/>
              <a:gd name="T22" fmla="*/ 2147483647 w 1851"/>
              <a:gd name="T23" fmla="*/ 2147483647 h 1905"/>
              <a:gd name="T24" fmla="*/ 2147483647 w 1851"/>
              <a:gd name="T25" fmla="*/ 2147483647 h 1905"/>
              <a:gd name="T26" fmla="*/ 2147483647 w 1851"/>
              <a:gd name="T27" fmla="*/ 2147483647 h 1905"/>
              <a:gd name="T28" fmla="*/ 2147483647 w 1851"/>
              <a:gd name="T29" fmla="*/ 2147483647 h 1905"/>
              <a:gd name="T30" fmla="*/ 0 w 1851"/>
              <a:gd name="T31" fmla="*/ 0 h 190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51"/>
              <a:gd name="T49" fmla="*/ 0 h 1905"/>
              <a:gd name="T50" fmla="*/ 1851 w 1851"/>
              <a:gd name="T51" fmla="*/ 1905 h 1905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51" h="1905">
                <a:moveTo>
                  <a:pt x="1850" y="1904"/>
                </a:moveTo>
                <a:lnTo>
                  <a:pt x="1777" y="1740"/>
                </a:lnTo>
                <a:lnTo>
                  <a:pt x="1696" y="1579"/>
                </a:lnTo>
                <a:lnTo>
                  <a:pt x="1607" y="1423"/>
                </a:lnTo>
                <a:lnTo>
                  <a:pt x="1510" y="1272"/>
                </a:lnTo>
                <a:lnTo>
                  <a:pt x="1405" y="1125"/>
                </a:lnTo>
                <a:lnTo>
                  <a:pt x="1292" y="984"/>
                </a:lnTo>
                <a:lnTo>
                  <a:pt x="1173" y="848"/>
                </a:lnTo>
                <a:lnTo>
                  <a:pt x="1047" y="718"/>
                </a:lnTo>
                <a:lnTo>
                  <a:pt x="914" y="594"/>
                </a:lnTo>
                <a:lnTo>
                  <a:pt x="775" y="477"/>
                </a:lnTo>
                <a:lnTo>
                  <a:pt x="630" y="367"/>
                </a:lnTo>
                <a:lnTo>
                  <a:pt x="480" y="264"/>
                </a:lnTo>
                <a:lnTo>
                  <a:pt x="325" y="168"/>
                </a:lnTo>
                <a:lnTo>
                  <a:pt x="164" y="80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 i="1">
              <a:latin typeface="+mj-lt"/>
            </a:endParaRPr>
          </a:p>
        </p:txBody>
      </p:sp>
      <p:sp>
        <p:nvSpPr>
          <p:cNvPr id="217144" name="Freeform 7"/>
          <p:cNvSpPr>
            <a:spLocks/>
          </p:cNvSpPr>
          <p:nvPr/>
        </p:nvSpPr>
        <p:spPr bwMode="auto">
          <a:xfrm>
            <a:off x="6299200" y="3244850"/>
            <a:ext cx="609600" cy="633413"/>
          </a:xfrm>
          <a:custGeom>
            <a:avLst/>
            <a:gdLst>
              <a:gd name="T0" fmla="*/ 2147483647 w 1864"/>
              <a:gd name="T1" fmla="*/ 0 h 1936"/>
              <a:gd name="T2" fmla="*/ 2147483647 w 1864"/>
              <a:gd name="T3" fmla="*/ 2147483647 h 1936"/>
              <a:gd name="T4" fmla="*/ 2147483647 w 1864"/>
              <a:gd name="T5" fmla="*/ 2147483647 h 1936"/>
              <a:gd name="T6" fmla="*/ 2147483647 w 1864"/>
              <a:gd name="T7" fmla="*/ 2147483647 h 1936"/>
              <a:gd name="T8" fmla="*/ 2147483647 w 1864"/>
              <a:gd name="T9" fmla="*/ 2147483647 h 1936"/>
              <a:gd name="T10" fmla="*/ 2147483647 w 1864"/>
              <a:gd name="T11" fmla="*/ 2147483647 h 1936"/>
              <a:gd name="T12" fmla="*/ 2147483647 w 1864"/>
              <a:gd name="T13" fmla="*/ 2147483647 h 1936"/>
              <a:gd name="T14" fmla="*/ 2147483647 w 1864"/>
              <a:gd name="T15" fmla="*/ 2147483647 h 1936"/>
              <a:gd name="T16" fmla="*/ 2147483647 w 1864"/>
              <a:gd name="T17" fmla="*/ 2147483647 h 1936"/>
              <a:gd name="T18" fmla="*/ 2147483647 w 1864"/>
              <a:gd name="T19" fmla="*/ 2147483647 h 1936"/>
              <a:gd name="T20" fmla="*/ 2147483647 w 1864"/>
              <a:gd name="T21" fmla="*/ 2147483647 h 1936"/>
              <a:gd name="T22" fmla="*/ 2147483647 w 1864"/>
              <a:gd name="T23" fmla="*/ 2147483647 h 1936"/>
              <a:gd name="T24" fmla="*/ 2147483647 w 1864"/>
              <a:gd name="T25" fmla="*/ 2147483647 h 1936"/>
              <a:gd name="T26" fmla="*/ 2147483647 w 1864"/>
              <a:gd name="T27" fmla="*/ 2147483647 h 1936"/>
              <a:gd name="T28" fmla="*/ 2147483647 w 1864"/>
              <a:gd name="T29" fmla="*/ 2147483647 h 1936"/>
              <a:gd name="T30" fmla="*/ 0 w 1864"/>
              <a:gd name="T31" fmla="*/ 2147483647 h 19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64"/>
              <a:gd name="T49" fmla="*/ 0 h 1936"/>
              <a:gd name="T50" fmla="*/ 1864 w 1864"/>
              <a:gd name="T51" fmla="*/ 1936 h 19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64" h="1936">
                <a:moveTo>
                  <a:pt x="1863" y="0"/>
                </a:moveTo>
                <a:lnTo>
                  <a:pt x="1696" y="81"/>
                </a:lnTo>
                <a:lnTo>
                  <a:pt x="1534" y="170"/>
                </a:lnTo>
                <a:lnTo>
                  <a:pt x="1377" y="268"/>
                </a:lnTo>
                <a:lnTo>
                  <a:pt x="1225" y="372"/>
                </a:lnTo>
                <a:lnTo>
                  <a:pt x="1079" y="484"/>
                </a:lnTo>
                <a:lnTo>
                  <a:pt x="939" y="603"/>
                </a:lnTo>
                <a:lnTo>
                  <a:pt x="805" y="729"/>
                </a:lnTo>
                <a:lnTo>
                  <a:pt x="678" y="861"/>
                </a:lnTo>
                <a:lnTo>
                  <a:pt x="558" y="999"/>
                </a:lnTo>
                <a:lnTo>
                  <a:pt x="445" y="1143"/>
                </a:lnTo>
                <a:lnTo>
                  <a:pt x="340" y="1292"/>
                </a:lnTo>
                <a:lnTo>
                  <a:pt x="242" y="1447"/>
                </a:lnTo>
                <a:lnTo>
                  <a:pt x="153" y="1605"/>
                </a:lnTo>
                <a:lnTo>
                  <a:pt x="72" y="1768"/>
                </a:lnTo>
                <a:lnTo>
                  <a:pt x="0" y="1935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 i="1">
              <a:latin typeface="+mj-lt"/>
            </a:endParaRPr>
          </a:p>
        </p:txBody>
      </p:sp>
      <p:sp>
        <p:nvSpPr>
          <p:cNvPr id="217145" name="Freeform 8"/>
          <p:cNvSpPr>
            <a:spLocks/>
          </p:cNvSpPr>
          <p:nvPr/>
        </p:nvSpPr>
        <p:spPr bwMode="auto">
          <a:xfrm>
            <a:off x="8048625" y="4667250"/>
            <a:ext cx="522288" cy="638175"/>
          </a:xfrm>
          <a:custGeom>
            <a:avLst/>
            <a:gdLst>
              <a:gd name="T0" fmla="*/ 0 w 1601"/>
              <a:gd name="T1" fmla="*/ 2147483647 h 1956"/>
              <a:gd name="T2" fmla="*/ 2147483647 w 1601"/>
              <a:gd name="T3" fmla="*/ 2147483647 h 1956"/>
              <a:gd name="T4" fmla="*/ 2147483647 w 1601"/>
              <a:gd name="T5" fmla="*/ 2147483647 h 1956"/>
              <a:gd name="T6" fmla="*/ 2147483647 w 1601"/>
              <a:gd name="T7" fmla="*/ 2147483647 h 1956"/>
              <a:gd name="T8" fmla="*/ 2147483647 w 1601"/>
              <a:gd name="T9" fmla="*/ 2147483647 h 1956"/>
              <a:gd name="T10" fmla="*/ 2147483647 w 1601"/>
              <a:gd name="T11" fmla="*/ 2147483647 h 1956"/>
              <a:gd name="T12" fmla="*/ 2147483647 w 1601"/>
              <a:gd name="T13" fmla="*/ 2147483647 h 1956"/>
              <a:gd name="T14" fmla="*/ 2147483647 w 1601"/>
              <a:gd name="T15" fmla="*/ 2147483647 h 1956"/>
              <a:gd name="T16" fmla="*/ 2147483647 w 1601"/>
              <a:gd name="T17" fmla="*/ 2147483647 h 1956"/>
              <a:gd name="T18" fmla="*/ 2147483647 w 1601"/>
              <a:gd name="T19" fmla="*/ 2147483647 h 1956"/>
              <a:gd name="T20" fmla="*/ 2147483647 w 1601"/>
              <a:gd name="T21" fmla="*/ 2147483647 h 1956"/>
              <a:gd name="T22" fmla="*/ 2147483647 w 1601"/>
              <a:gd name="T23" fmla="*/ 2147483647 h 1956"/>
              <a:gd name="T24" fmla="*/ 2147483647 w 1601"/>
              <a:gd name="T25" fmla="*/ 2147483647 h 1956"/>
              <a:gd name="T26" fmla="*/ 2147483647 w 1601"/>
              <a:gd name="T27" fmla="*/ 2147483647 h 1956"/>
              <a:gd name="T28" fmla="*/ 2147483647 w 1601"/>
              <a:gd name="T29" fmla="*/ 2147483647 h 1956"/>
              <a:gd name="T30" fmla="*/ 2147483647 w 1601"/>
              <a:gd name="T31" fmla="*/ 0 h 195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01"/>
              <a:gd name="T49" fmla="*/ 0 h 1956"/>
              <a:gd name="T50" fmla="*/ 1601 w 1601"/>
              <a:gd name="T51" fmla="*/ 1956 h 195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01" h="1956">
                <a:moveTo>
                  <a:pt x="0" y="1955"/>
                </a:moveTo>
                <a:lnTo>
                  <a:pt x="148" y="1864"/>
                </a:lnTo>
                <a:lnTo>
                  <a:pt x="291" y="1765"/>
                </a:lnTo>
                <a:lnTo>
                  <a:pt x="429" y="1661"/>
                </a:lnTo>
                <a:lnTo>
                  <a:pt x="562" y="1550"/>
                </a:lnTo>
                <a:lnTo>
                  <a:pt x="689" y="1433"/>
                </a:lnTo>
                <a:lnTo>
                  <a:pt x="810" y="1311"/>
                </a:lnTo>
                <a:lnTo>
                  <a:pt x="926" y="1183"/>
                </a:lnTo>
                <a:lnTo>
                  <a:pt x="1035" y="1050"/>
                </a:lnTo>
                <a:lnTo>
                  <a:pt x="1137" y="912"/>
                </a:lnTo>
                <a:lnTo>
                  <a:pt x="1232" y="769"/>
                </a:lnTo>
                <a:lnTo>
                  <a:pt x="1321" y="622"/>
                </a:lnTo>
                <a:lnTo>
                  <a:pt x="1402" y="472"/>
                </a:lnTo>
                <a:lnTo>
                  <a:pt x="1475" y="318"/>
                </a:lnTo>
                <a:lnTo>
                  <a:pt x="1542" y="160"/>
                </a:lnTo>
                <a:lnTo>
                  <a:pt x="1600" y="0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 i="1">
              <a:latin typeface="+mj-lt"/>
            </a:endParaRPr>
          </a:p>
        </p:txBody>
      </p:sp>
      <p:sp>
        <p:nvSpPr>
          <p:cNvPr id="217146" name="Freeform 9"/>
          <p:cNvSpPr>
            <a:spLocks/>
          </p:cNvSpPr>
          <p:nvPr/>
        </p:nvSpPr>
        <p:spPr bwMode="auto">
          <a:xfrm>
            <a:off x="6299200" y="4725988"/>
            <a:ext cx="635000" cy="646112"/>
          </a:xfrm>
          <a:custGeom>
            <a:avLst/>
            <a:gdLst>
              <a:gd name="T0" fmla="*/ 0 w 1942"/>
              <a:gd name="T1" fmla="*/ 0 h 1981"/>
              <a:gd name="T2" fmla="*/ 2147483647 w 1942"/>
              <a:gd name="T3" fmla="*/ 2147483647 h 1981"/>
              <a:gd name="T4" fmla="*/ 2147483647 w 1942"/>
              <a:gd name="T5" fmla="*/ 2147483647 h 1981"/>
              <a:gd name="T6" fmla="*/ 2147483647 w 1942"/>
              <a:gd name="T7" fmla="*/ 2147483647 h 1981"/>
              <a:gd name="T8" fmla="*/ 2147483647 w 1942"/>
              <a:gd name="T9" fmla="*/ 2147483647 h 1981"/>
              <a:gd name="T10" fmla="*/ 2147483647 w 1942"/>
              <a:gd name="T11" fmla="*/ 2147483647 h 1981"/>
              <a:gd name="T12" fmla="*/ 2147483647 w 1942"/>
              <a:gd name="T13" fmla="*/ 2147483647 h 1981"/>
              <a:gd name="T14" fmla="*/ 2147483647 w 1942"/>
              <a:gd name="T15" fmla="*/ 2147483647 h 1981"/>
              <a:gd name="T16" fmla="*/ 2147483647 w 1942"/>
              <a:gd name="T17" fmla="*/ 2147483647 h 1981"/>
              <a:gd name="T18" fmla="*/ 2147483647 w 1942"/>
              <a:gd name="T19" fmla="*/ 2147483647 h 1981"/>
              <a:gd name="T20" fmla="*/ 2147483647 w 1942"/>
              <a:gd name="T21" fmla="*/ 2147483647 h 1981"/>
              <a:gd name="T22" fmla="*/ 2147483647 w 1942"/>
              <a:gd name="T23" fmla="*/ 2147483647 h 1981"/>
              <a:gd name="T24" fmla="*/ 2147483647 w 1942"/>
              <a:gd name="T25" fmla="*/ 2147483647 h 1981"/>
              <a:gd name="T26" fmla="*/ 2147483647 w 1942"/>
              <a:gd name="T27" fmla="*/ 2147483647 h 1981"/>
              <a:gd name="T28" fmla="*/ 2147483647 w 1942"/>
              <a:gd name="T29" fmla="*/ 2147483647 h 1981"/>
              <a:gd name="T30" fmla="*/ 2147483647 w 1942"/>
              <a:gd name="T31" fmla="*/ 2147483647 h 198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2"/>
              <a:gd name="T49" fmla="*/ 0 h 1981"/>
              <a:gd name="T50" fmla="*/ 1942 w 1942"/>
              <a:gd name="T51" fmla="*/ 1981 h 198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2" h="1981">
                <a:moveTo>
                  <a:pt x="0" y="0"/>
                </a:moveTo>
                <a:lnTo>
                  <a:pt x="74" y="172"/>
                </a:lnTo>
                <a:lnTo>
                  <a:pt x="158" y="341"/>
                </a:lnTo>
                <a:lnTo>
                  <a:pt x="250" y="505"/>
                </a:lnTo>
                <a:lnTo>
                  <a:pt x="351" y="664"/>
                </a:lnTo>
                <a:lnTo>
                  <a:pt x="460" y="818"/>
                </a:lnTo>
                <a:lnTo>
                  <a:pt x="578" y="966"/>
                </a:lnTo>
                <a:lnTo>
                  <a:pt x="703" y="1108"/>
                </a:lnTo>
                <a:lnTo>
                  <a:pt x="836" y="1243"/>
                </a:lnTo>
                <a:lnTo>
                  <a:pt x="975" y="1372"/>
                </a:lnTo>
                <a:lnTo>
                  <a:pt x="1122" y="1493"/>
                </a:lnTo>
                <a:lnTo>
                  <a:pt x="1275" y="1607"/>
                </a:lnTo>
                <a:lnTo>
                  <a:pt x="1434" y="1712"/>
                </a:lnTo>
                <a:lnTo>
                  <a:pt x="1598" y="1810"/>
                </a:lnTo>
                <a:lnTo>
                  <a:pt x="1767" y="1899"/>
                </a:lnTo>
                <a:lnTo>
                  <a:pt x="1941" y="1980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 i="1">
              <a:latin typeface="+mj-lt"/>
            </a:endParaRPr>
          </a:p>
        </p:txBody>
      </p:sp>
      <p:sp>
        <p:nvSpPr>
          <p:cNvPr id="154691" name="Text Box 45"/>
          <p:cNvSpPr txBox="1">
            <a:spLocks noChangeArrowheads="1"/>
          </p:cNvSpPr>
          <p:nvPr/>
        </p:nvSpPr>
        <p:spPr bwMode="auto">
          <a:xfrm>
            <a:off x="6294438" y="4183063"/>
            <a:ext cx="309562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Calibri" charset="0"/>
                <a:cs typeface="Calibri" charset="0"/>
              </a:rPr>
              <a:t>a</a:t>
            </a:r>
          </a:p>
        </p:txBody>
      </p:sp>
      <p:sp>
        <p:nvSpPr>
          <p:cNvPr id="154692" name="Text Box 46"/>
          <p:cNvSpPr txBox="1">
            <a:spLocks noChangeArrowheads="1"/>
          </p:cNvSpPr>
          <p:nvPr/>
        </p:nvSpPr>
        <p:spPr bwMode="auto">
          <a:xfrm>
            <a:off x="7359650" y="3219450"/>
            <a:ext cx="2603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Calibri" charset="0"/>
                <a:cs typeface="Calibri" charset="0"/>
              </a:rPr>
              <a:t>b</a:t>
            </a:r>
          </a:p>
        </p:txBody>
      </p:sp>
      <p:sp>
        <p:nvSpPr>
          <p:cNvPr id="154693" name="Text Box 47"/>
          <p:cNvSpPr txBox="1">
            <a:spLocks noChangeArrowheads="1"/>
          </p:cNvSpPr>
          <p:nvPr/>
        </p:nvSpPr>
        <p:spPr bwMode="auto">
          <a:xfrm>
            <a:off x="8407400" y="4157663"/>
            <a:ext cx="1603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Calibri" charset="0"/>
                <a:cs typeface="Calibri" charset="0"/>
              </a:rPr>
              <a:t>c</a:t>
            </a:r>
          </a:p>
        </p:txBody>
      </p:sp>
      <p:sp>
        <p:nvSpPr>
          <p:cNvPr id="154694" name="Text Box 48"/>
          <p:cNvSpPr txBox="1">
            <a:spLocks noChangeArrowheads="1"/>
          </p:cNvSpPr>
          <p:nvPr/>
        </p:nvSpPr>
        <p:spPr bwMode="auto">
          <a:xfrm>
            <a:off x="7362825" y="5187950"/>
            <a:ext cx="155575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Calibri" charset="0"/>
                <a:cs typeface="Calibri" charset="0"/>
              </a:rPr>
              <a:t>d</a:t>
            </a:r>
          </a:p>
        </p:txBody>
      </p:sp>
      <p:cxnSp>
        <p:nvCxnSpPr>
          <p:cNvPr id="154695" name="Straight Arrow Connector 2"/>
          <p:cNvCxnSpPr>
            <a:cxnSpLocks noChangeShapeType="1"/>
          </p:cNvCxnSpPr>
          <p:nvPr/>
        </p:nvCxnSpPr>
        <p:spPr bwMode="auto">
          <a:xfrm>
            <a:off x="2682875" y="4284663"/>
            <a:ext cx="795338" cy="0"/>
          </a:xfrm>
          <a:prstGeom prst="straightConnector1">
            <a:avLst/>
          </a:prstGeom>
          <a:noFill/>
          <a:ln w="41275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696" name="Straight Arrow Connector 113"/>
          <p:cNvCxnSpPr>
            <a:cxnSpLocks noChangeShapeType="1"/>
          </p:cNvCxnSpPr>
          <p:nvPr/>
        </p:nvCxnSpPr>
        <p:spPr bwMode="auto">
          <a:xfrm>
            <a:off x="5353050" y="4278313"/>
            <a:ext cx="795338" cy="0"/>
          </a:xfrm>
          <a:prstGeom prst="straightConnector1">
            <a:avLst/>
          </a:prstGeom>
          <a:noFill/>
          <a:ln w="41275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8364215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Freeform 89"/>
          <p:cNvSpPr/>
          <p:nvPr/>
        </p:nvSpPr>
        <p:spPr>
          <a:xfrm rot="10575955">
            <a:off x="2012950" y="5546725"/>
            <a:ext cx="488950" cy="596900"/>
          </a:xfrm>
          <a:custGeom>
            <a:avLst/>
            <a:gdLst>
              <a:gd name="connsiteX0" fmla="*/ 0 w 1014153"/>
              <a:gd name="connsiteY0" fmla="*/ 0 h 906088"/>
              <a:gd name="connsiteX1" fmla="*/ 1014153 w 1014153"/>
              <a:gd name="connsiteY1" fmla="*/ 906088 h 906088"/>
              <a:gd name="connsiteX0" fmla="*/ 0 w 1014153"/>
              <a:gd name="connsiteY0" fmla="*/ 0 h 1113906"/>
              <a:gd name="connsiteX1" fmla="*/ 1014153 w 1014153"/>
              <a:gd name="connsiteY1" fmla="*/ 1113906 h 1113906"/>
              <a:gd name="connsiteX0" fmla="*/ 0 w 1019741"/>
              <a:gd name="connsiteY0" fmla="*/ 0 h 1113906"/>
              <a:gd name="connsiteX1" fmla="*/ 1014153 w 1019741"/>
              <a:gd name="connsiteY1" fmla="*/ 1113906 h 1113906"/>
              <a:gd name="connsiteX0" fmla="*/ 0 w 1019741"/>
              <a:gd name="connsiteY0" fmla="*/ 14654 h 1128560"/>
              <a:gd name="connsiteX1" fmla="*/ 1014153 w 1019741"/>
              <a:gd name="connsiteY1" fmla="*/ 1128560 h 1128560"/>
              <a:gd name="connsiteX0" fmla="*/ 0 w 1036504"/>
              <a:gd name="connsiteY0" fmla="*/ 14654 h 1128560"/>
              <a:gd name="connsiteX1" fmla="*/ 1014153 w 1036504"/>
              <a:gd name="connsiteY1" fmla="*/ 1128560 h 112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36504" h="1128560">
                <a:moveTo>
                  <a:pt x="0" y="14654"/>
                </a:moveTo>
                <a:cubicBezTo>
                  <a:pt x="572731" y="0"/>
                  <a:pt x="1036504" y="598657"/>
                  <a:pt x="1014153" y="112856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i="1">
              <a:latin typeface="Calibri"/>
              <a:cs typeface="Calibri"/>
            </a:endParaRPr>
          </a:p>
        </p:txBody>
      </p:sp>
      <p:sp>
        <p:nvSpPr>
          <p:cNvPr id="91" name="Freeform 90"/>
          <p:cNvSpPr/>
          <p:nvPr/>
        </p:nvSpPr>
        <p:spPr>
          <a:xfrm rot="21415388">
            <a:off x="2605088" y="4937125"/>
            <a:ext cx="577850" cy="571500"/>
          </a:xfrm>
          <a:custGeom>
            <a:avLst/>
            <a:gdLst>
              <a:gd name="connsiteX0" fmla="*/ 0 w 1014153"/>
              <a:gd name="connsiteY0" fmla="*/ 0 h 906088"/>
              <a:gd name="connsiteX1" fmla="*/ 1014153 w 1014153"/>
              <a:gd name="connsiteY1" fmla="*/ 906088 h 906088"/>
              <a:gd name="connsiteX0" fmla="*/ 0 w 1014153"/>
              <a:gd name="connsiteY0" fmla="*/ 0 h 1113906"/>
              <a:gd name="connsiteX1" fmla="*/ 1014153 w 1014153"/>
              <a:gd name="connsiteY1" fmla="*/ 1113906 h 1113906"/>
              <a:gd name="connsiteX0" fmla="*/ 0 w 1019741"/>
              <a:gd name="connsiteY0" fmla="*/ 0 h 1113906"/>
              <a:gd name="connsiteX1" fmla="*/ 1014153 w 1019741"/>
              <a:gd name="connsiteY1" fmla="*/ 1113906 h 1113906"/>
              <a:gd name="connsiteX0" fmla="*/ 0 w 1019741"/>
              <a:gd name="connsiteY0" fmla="*/ 14654 h 1128560"/>
              <a:gd name="connsiteX1" fmla="*/ 1014153 w 1019741"/>
              <a:gd name="connsiteY1" fmla="*/ 1128560 h 1128560"/>
              <a:gd name="connsiteX0" fmla="*/ 0 w 1036504"/>
              <a:gd name="connsiteY0" fmla="*/ 14654 h 1128560"/>
              <a:gd name="connsiteX1" fmla="*/ 1014153 w 1036504"/>
              <a:gd name="connsiteY1" fmla="*/ 1128560 h 112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36504" h="1128560">
                <a:moveTo>
                  <a:pt x="0" y="14654"/>
                </a:moveTo>
                <a:cubicBezTo>
                  <a:pt x="572731" y="0"/>
                  <a:pt x="1036504" y="598657"/>
                  <a:pt x="1014153" y="112856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i="1">
              <a:latin typeface="Calibri"/>
              <a:cs typeface="Calibri"/>
            </a:endParaRPr>
          </a:p>
        </p:txBody>
      </p:sp>
      <p:sp>
        <p:nvSpPr>
          <p:cNvPr id="164867" name="Freeform 38"/>
          <p:cNvSpPr>
            <a:spLocks/>
          </p:cNvSpPr>
          <p:nvPr/>
        </p:nvSpPr>
        <p:spPr bwMode="auto">
          <a:xfrm>
            <a:off x="1714500" y="5397500"/>
            <a:ext cx="46038" cy="527050"/>
          </a:xfrm>
          <a:custGeom>
            <a:avLst/>
            <a:gdLst>
              <a:gd name="T0" fmla="*/ 2147483647 w 266"/>
              <a:gd name="T1" fmla="*/ 2147483647 h 2212"/>
              <a:gd name="T2" fmla="*/ 2147483647 w 266"/>
              <a:gd name="T3" fmla="*/ 2147483647 h 2212"/>
              <a:gd name="T4" fmla="*/ 2147483647 w 266"/>
              <a:gd name="T5" fmla="*/ 2147483647 h 2212"/>
              <a:gd name="T6" fmla="*/ 2147483647 w 266"/>
              <a:gd name="T7" fmla="*/ 2147483647 h 2212"/>
              <a:gd name="T8" fmla="*/ 2147483647 w 266"/>
              <a:gd name="T9" fmla="*/ 2147483647 h 2212"/>
              <a:gd name="T10" fmla="*/ 2147483647 w 266"/>
              <a:gd name="T11" fmla="*/ 2147483647 h 2212"/>
              <a:gd name="T12" fmla="*/ 2147483647 w 266"/>
              <a:gd name="T13" fmla="*/ 2147483647 h 2212"/>
              <a:gd name="T14" fmla="*/ 2147483647 w 266"/>
              <a:gd name="T15" fmla="*/ 2147483647 h 2212"/>
              <a:gd name="T16" fmla="*/ 2147483647 w 266"/>
              <a:gd name="T17" fmla="*/ 2147483647 h 2212"/>
              <a:gd name="T18" fmla="*/ 2147483647 w 266"/>
              <a:gd name="T19" fmla="*/ 2147483647 h 2212"/>
              <a:gd name="T20" fmla="*/ 2147483647 w 266"/>
              <a:gd name="T21" fmla="*/ 2147483647 h 2212"/>
              <a:gd name="T22" fmla="*/ 2147483647 w 266"/>
              <a:gd name="T23" fmla="*/ 2147483647 h 2212"/>
              <a:gd name="T24" fmla="*/ 2147483647 w 266"/>
              <a:gd name="T25" fmla="*/ 2147483647 h 2212"/>
              <a:gd name="T26" fmla="*/ 2147483647 w 266"/>
              <a:gd name="T27" fmla="*/ 2147483647 h 2212"/>
              <a:gd name="T28" fmla="*/ 2147483647 w 266"/>
              <a:gd name="T29" fmla="*/ 2147483647 h 2212"/>
              <a:gd name="T30" fmla="*/ 0 w 266"/>
              <a:gd name="T31" fmla="*/ 0 h 221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6"/>
              <a:gd name="T49" fmla="*/ 0 h 2212"/>
              <a:gd name="T50" fmla="*/ 266 w 266"/>
              <a:gd name="T51" fmla="*/ 2212 h 221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6" h="2212">
                <a:moveTo>
                  <a:pt x="113" y="2211"/>
                </a:moveTo>
                <a:lnTo>
                  <a:pt x="157" y="2066"/>
                </a:lnTo>
                <a:lnTo>
                  <a:pt x="193" y="1920"/>
                </a:lnTo>
                <a:lnTo>
                  <a:pt x="222" y="1772"/>
                </a:lnTo>
                <a:lnTo>
                  <a:pt x="244" y="1622"/>
                </a:lnTo>
                <a:lnTo>
                  <a:pt x="258" y="1472"/>
                </a:lnTo>
                <a:lnTo>
                  <a:pt x="265" y="1322"/>
                </a:lnTo>
                <a:lnTo>
                  <a:pt x="265" y="1171"/>
                </a:lnTo>
                <a:lnTo>
                  <a:pt x="257" y="1020"/>
                </a:lnTo>
                <a:lnTo>
                  <a:pt x="242" y="870"/>
                </a:lnTo>
                <a:lnTo>
                  <a:pt x="220" y="721"/>
                </a:lnTo>
                <a:lnTo>
                  <a:pt x="190" y="573"/>
                </a:lnTo>
                <a:lnTo>
                  <a:pt x="153" y="427"/>
                </a:lnTo>
                <a:lnTo>
                  <a:pt x="109" y="282"/>
                </a:lnTo>
                <a:lnTo>
                  <a:pt x="58" y="139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868" name="Freeform 41"/>
          <p:cNvSpPr>
            <a:spLocks/>
          </p:cNvSpPr>
          <p:nvPr/>
        </p:nvSpPr>
        <p:spPr bwMode="auto">
          <a:xfrm>
            <a:off x="146050" y="5341938"/>
            <a:ext cx="55563" cy="571500"/>
          </a:xfrm>
          <a:custGeom>
            <a:avLst/>
            <a:gdLst>
              <a:gd name="T0" fmla="*/ 2147483647 w 226"/>
              <a:gd name="T1" fmla="*/ 0 h 2308"/>
              <a:gd name="T2" fmla="*/ 2147483647 w 226"/>
              <a:gd name="T3" fmla="*/ 2147483647 h 2308"/>
              <a:gd name="T4" fmla="*/ 2147483647 w 226"/>
              <a:gd name="T5" fmla="*/ 2147483647 h 2308"/>
              <a:gd name="T6" fmla="*/ 2147483647 w 226"/>
              <a:gd name="T7" fmla="*/ 2147483647 h 2308"/>
              <a:gd name="T8" fmla="*/ 2147483647 w 226"/>
              <a:gd name="T9" fmla="*/ 2147483647 h 2308"/>
              <a:gd name="T10" fmla="*/ 2147483647 w 226"/>
              <a:gd name="T11" fmla="*/ 2147483647 h 2308"/>
              <a:gd name="T12" fmla="*/ 2147483647 w 226"/>
              <a:gd name="T13" fmla="*/ 2147483647 h 2308"/>
              <a:gd name="T14" fmla="*/ 0 w 226"/>
              <a:gd name="T15" fmla="*/ 2147483647 h 2308"/>
              <a:gd name="T16" fmla="*/ 0 w 226"/>
              <a:gd name="T17" fmla="*/ 2147483647 h 2308"/>
              <a:gd name="T18" fmla="*/ 2147483647 w 226"/>
              <a:gd name="T19" fmla="*/ 2147483647 h 2308"/>
              <a:gd name="T20" fmla="*/ 2147483647 w 226"/>
              <a:gd name="T21" fmla="*/ 2147483647 h 2308"/>
              <a:gd name="T22" fmla="*/ 2147483647 w 226"/>
              <a:gd name="T23" fmla="*/ 2147483647 h 2308"/>
              <a:gd name="T24" fmla="*/ 2147483647 w 226"/>
              <a:gd name="T25" fmla="*/ 2147483647 h 2308"/>
              <a:gd name="T26" fmla="*/ 2147483647 w 226"/>
              <a:gd name="T27" fmla="*/ 2147483647 h 2308"/>
              <a:gd name="T28" fmla="*/ 2147483647 w 226"/>
              <a:gd name="T29" fmla="*/ 2147483647 h 2308"/>
              <a:gd name="T30" fmla="*/ 2147483647 w 226"/>
              <a:gd name="T31" fmla="*/ 2147483647 h 230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26"/>
              <a:gd name="T49" fmla="*/ 0 h 2308"/>
              <a:gd name="T50" fmla="*/ 226 w 226"/>
              <a:gd name="T51" fmla="*/ 2308 h 230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26" h="2308">
                <a:moveTo>
                  <a:pt x="225" y="0"/>
                </a:moveTo>
                <a:lnTo>
                  <a:pt x="170" y="148"/>
                </a:lnTo>
                <a:lnTo>
                  <a:pt x="122" y="299"/>
                </a:lnTo>
                <a:lnTo>
                  <a:pt x="82" y="451"/>
                </a:lnTo>
                <a:lnTo>
                  <a:pt x="49" y="605"/>
                </a:lnTo>
                <a:lnTo>
                  <a:pt x="25" y="761"/>
                </a:lnTo>
                <a:lnTo>
                  <a:pt x="9" y="917"/>
                </a:lnTo>
                <a:lnTo>
                  <a:pt x="0" y="1075"/>
                </a:lnTo>
                <a:lnTo>
                  <a:pt x="0" y="1232"/>
                </a:lnTo>
                <a:lnTo>
                  <a:pt x="8" y="1389"/>
                </a:lnTo>
                <a:lnTo>
                  <a:pt x="23" y="1546"/>
                </a:lnTo>
                <a:lnTo>
                  <a:pt x="47" y="1701"/>
                </a:lnTo>
                <a:lnTo>
                  <a:pt x="79" y="1856"/>
                </a:lnTo>
                <a:lnTo>
                  <a:pt x="118" y="2008"/>
                </a:lnTo>
                <a:lnTo>
                  <a:pt x="166" y="2159"/>
                </a:lnTo>
                <a:lnTo>
                  <a:pt x="221" y="2307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869" name="Freeform 37"/>
          <p:cNvSpPr>
            <a:spLocks/>
          </p:cNvSpPr>
          <p:nvPr/>
        </p:nvSpPr>
        <p:spPr bwMode="auto">
          <a:xfrm>
            <a:off x="611188" y="4841875"/>
            <a:ext cx="646112" cy="74613"/>
          </a:xfrm>
          <a:custGeom>
            <a:avLst/>
            <a:gdLst>
              <a:gd name="T0" fmla="*/ 2147483647 w 2604"/>
              <a:gd name="T1" fmla="*/ 2147483647 h 305"/>
              <a:gd name="T2" fmla="*/ 2147483647 w 2604"/>
              <a:gd name="T3" fmla="*/ 2147483647 h 305"/>
              <a:gd name="T4" fmla="*/ 2147483647 w 2604"/>
              <a:gd name="T5" fmla="*/ 2147483647 h 305"/>
              <a:gd name="T6" fmla="*/ 2147483647 w 2604"/>
              <a:gd name="T7" fmla="*/ 2147483647 h 305"/>
              <a:gd name="T8" fmla="*/ 2147483647 w 2604"/>
              <a:gd name="T9" fmla="*/ 2147483647 h 305"/>
              <a:gd name="T10" fmla="*/ 2147483647 w 2604"/>
              <a:gd name="T11" fmla="*/ 2147483647 h 305"/>
              <a:gd name="T12" fmla="*/ 2147483647 w 2604"/>
              <a:gd name="T13" fmla="*/ 2147483647 h 305"/>
              <a:gd name="T14" fmla="*/ 2147483647 w 2604"/>
              <a:gd name="T15" fmla="*/ 0 h 305"/>
              <a:gd name="T16" fmla="*/ 2147483647 w 2604"/>
              <a:gd name="T17" fmla="*/ 2147483647 h 305"/>
              <a:gd name="T18" fmla="*/ 2147483647 w 2604"/>
              <a:gd name="T19" fmla="*/ 2147483647 h 305"/>
              <a:gd name="T20" fmla="*/ 2147483647 w 2604"/>
              <a:gd name="T21" fmla="*/ 2147483647 h 305"/>
              <a:gd name="T22" fmla="*/ 2147483647 w 2604"/>
              <a:gd name="T23" fmla="*/ 2147483647 h 305"/>
              <a:gd name="T24" fmla="*/ 2147483647 w 2604"/>
              <a:gd name="T25" fmla="*/ 2147483647 h 305"/>
              <a:gd name="T26" fmla="*/ 2147483647 w 2604"/>
              <a:gd name="T27" fmla="*/ 2147483647 h 305"/>
              <a:gd name="T28" fmla="*/ 2147483647 w 2604"/>
              <a:gd name="T29" fmla="*/ 2147483647 h 305"/>
              <a:gd name="T30" fmla="*/ 0 w 2604"/>
              <a:gd name="T31" fmla="*/ 2147483647 h 30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04"/>
              <a:gd name="T49" fmla="*/ 0 h 305"/>
              <a:gd name="T50" fmla="*/ 2604 w 2604"/>
              <a:gd name="T51" fmla="*/ 305 h 305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04" h="305">
                <a:moveTo>
                  <a:pt x="2603" y="219"/>
                </a:moveTo>
                <a:lnTo>
                  <a:pt x="2435" y="160"/>
                </a:lnTo>
                <a:lnTo>
                  <a:pt x="2264" y="111"/>
                </a:lnTo>
                <a:lnTo>
                  <a:pt x="2090" y="70"/>
                </a:lnTo>
                <a:lnTo>
                  <a:pt x="1915" y="39"/>
                </a:lnTo>
                <a:lnTo>
                  <a:pt x="1738" y="16"/>
                </a:lnTo>
                <a:lnTo>
                  <a:pt x="1560" y="4"/>
                </a:lnTo>
                <a:lnTo>
                  <a:pt x="1382" y="0"/>
                </a:lnTo>
                <a:lnTo>
                  <a:pt x="1203" y="6"/>
                </a:lnTo>
                <a:lnTo>
                  <a:pt x="1025" y="21"/>
                </a:lnTo>
                <a:lnTo>
                  <a:pt x="849" y="46"/>
                </a:lnTo>
                <a:lnTo>
                  <a:pt x="674" y="79"/>
                </a:lnTo>
                <a:lnTo>
                  <a:pt x="501" y="122"/>
                </a:lnTo>
                <a:lnTo>
                  <a:pt x="330" y="174"/>
                </a:lnTo>
                <a:lnTo>
                  <a:pt x="163" y="235"/>
                </a:lnTo>
                <a:lnTo>
                  <a:pt x="0" y="304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870" name="Freeform 63"/>
          <p:cNvSpPr>
            <a:spLocks/>
          </p:cNvSpPr>
          <p:nvPr/>
        </p:nvSpPr>
        <p:spPr bwMode="auto">
          <a:xfrm rot="3608507">
            <a:off x="2598738" y="1228725"/>
            <a:ext cx="444500" cy="120650"/>
          </a:xfrm>
          <a:custGeom>
            <a:avLst/>
            <a:gdLst>
              <a:gd name="T0" fmla="*/ 0 w 685800"/>
              <a:gd name="T1" fmla="*/ 0 h 241300"/>
              <a:gd name="T2" fmla="*/ 287419 w 685800"/>
              <a:gd name="T3" fmla="*/ 59916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871" name="Freeform 62"/>
          <p:cNvSpPr>
            <a:spLocks/>
          </p:cNvSpPr>
          <p:nvPr/>
        </p:nvSpPr>
        <p:spPr bwMode="auto">
          <a:xfrm rot="7325746">
            <a:off x="2305050" y="2224088"/>
            <a:ext cx="411163" cy="109537"/>
          </a:xfrm>
          <a:custGeom>
            <a:avLst/>
            <a:gdLst>
              <a:gd name="T0" fmla="*/ 0 w 685800"/>
              <a:gd name="T1" fmla="*/ 0 h 241300"/>
              <a:gd name="T2" fmla="*/ 246820 w 685800"/>
              <a:gd name="T3" fmla="*/ 50400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872" name="Freeform 61"/>
          <p:cNvSpPr>
            <a:spLocks/>
          </p:cNvSpPr>
          <p:nvPr/>
        </p:nvSpPr>
        <p:spPr bwMode="auto">
          <a:xfrm rot="10800000">
            <a:off x="1290638" y="2427288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424803 w 685800"/>
              <a:gd name="T3" fmla="*/ 10444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873" name="Freeform 60"/>
          <p:cNvSpPr>
            <a:spLocks/>
          </p:cNvSpPr>
          <p:nvPr/>
        </p:nvSpPr>
        <p:spPr bwMode="auto">
          <a:xfrm rot="-7306657">
            <a:off x="546100" y="1735138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424803 w 685800"/>
              <a:gd name="T3" fmla="*/ 10444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874" name="Freeform 59"/>
          <p:cNvSpPr>
            <a:spLocks/>
          </p:cNvSpPr>
          <p:nvPr/>
        </p:nvSpPr>
        <p:spPr bwMode="auto">
          <a:xfrm rot="-3427536">
            <a:off x="790575" y="749300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424803 w 685800"/>
              <a:gd name="T3" fmla="*/ 10444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875" name="Freeform 31"/>
          <p:cNvSpPr>
            <a:spLocks/>
          </p:cNvSpPr>
          <p:nvPr/>
        </p:nvSpPr>
        <p:spPr bwMode="auto">
          <a:xfrm>
            <a:off x="1306513" y="4914900"/>
            <a:ext cx="407987" cy="420688"/>
          </a:xfrm>
          <a:custGeom>
            <a:avLst/>
            <a:gdLst>
              <a:gd name="T0" fmla="*/ 2147483647 w 1649"/>
              <a:gd name="T1" fmla="*/ 2147483647 h 1692"/>
              <a:gd name="T2" fmla="*/ 2147483647 w 1649"/>
              <a:gd name="T3" fmla="*/ 2147483647 h 1692"/>
              <a:gd name="T4" fmla="*/ 2147483647 w 1649"/>
              <a:gd name="T5" fmla="*/ 2147483647 h 1692"/>
              <a:gd name="T6" fmla="*/ 2147483647 w 1649"/>
              <a:gd name="T7" fmla="*/ 2147483647 h 1692"/>
              <a:gd name="T8" fmla="*/ 2147483647 w 1649"/>
              <a:gd name="T9" fmla="*/ 2147483647 h 1692"/>
              <a:gd name="T10" fmla="*/ 2147483647 w 1649"/>
              <a:gd name="T11" fmla="*/ 2147483647 h 1692"/>
              <a:gd name="T12" fmla="*/ 2147483647 w 1649"/>
              <a:gd name="T13" fmla="*/ 2147483647 h 1692"/>
              <a:gd name="T14" fmla="*/ 2147483647 w 1649"/>
              <a:gd name="T15" fmla="*/ 2147483647 h 1692"/>
              <a:gd name="T16" fmla="*/ 2147483647 w 1649"/>
              <a:gd name="T17" fmla="*/ 2147483647 h 1692"/>
              <a:gd name="T18" fmla="*/ 2147483647 w 1649"/>
              <a:gd name="T19" fmla="*/ 2147483647 h 1692"/>
              <a:gd name="T20" fmla="*/ 2147483647 w 1649"/>
              <a:gd name="T21" fmla="*/ 2147483647 h 1692"/>
              <a:gd name="T22" fmla="*/ 2147483647 w 1649"/>
              <a:gd name="T23" fmla="*/ 2147483647 h 1692"/>
              <a:gd name="T24" fmla="*/ 2147483647 w 1649"/>
              <a:gd name="T25" fmla="*/ 2147483647 h 1692"/>
              <a:gd name="T26" fmla="*/ 2147483647 w 1649"/>
              <a:gd name="T27" fmla="*/ 2147483647 h 1692"/>
              <a:gd name="T28" fmla="*/ 2147483647 w 1649"/>
              <a:gd name="T29" fmla="*/ 2147483647 h 1692"/>
              <a:gd name="T30" fmla="*/ 0 w 1649"/>
              <a:gd name="T31" fmla="*/ 0 h 169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49"/>
              <a:gd name="T49" fmla="*/ 0 h 1692"/>
              <a:gd name="T50" fmla="*/ 1649 w 1649"/>
              <a:gd name="T51" fmla="*/ 1692 h 169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49" h="1692">
                <a:moveTo>
                  <a:pt x="1648" y="1691"/>
                </a:moveTo>
                <a:lnTo>
                  <a:pt x="1583" y="1545"/>
                </a:lnTo>
                <a:lnTo>
                  <a:pt x="1511" y="1403"/>
                </a:lnTo>
                <a:lnTo>
                  <a:pt x="1432" y="1264"/>
                </a:lnTo>
                <a:lnTo>
                  <a:pt x="1345" y="1130"/>
                </a:lnTo>
                <a:lnTo>
                  <a:pt x="1251" y="999"/>
                </a:lnTo>
                <a:lnTo>
                  <a:pt x="1151" y="874"/>
                </a:lnTo>
                <a:lnTo>
                  <a:pt x="1045" y="753"/>
                </a:lnTo>
                <a:lnTo>
                  <a:pt x="932" y="638"/>
                </a:lnTo>
                <a:lnTo>
                  <a:pt x="814" y="528"/>
                </a:lnTo>
                <a:lnTo>
                  <a:pt x="690" y="424"/>
                </a:lnTo>
                <a:lnTo>
                  <a:pt x="561" y="326"/>
                </a:lnTo>
                <a:lnTo>
                  <a:pt x="428" y="235"/>
                </a:lnTo>
                <a:lnTo>
                  <a:pt x="289" y="150"/>
                </a:lnTo>
                <a:lnTo>
                  <a:pt x="147" y="72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876" name="Freeform 32"/>
          <p:cNvSpPr>
            <a:spLocks/>
          </p:cNvSpPr>
          <p:nvPr/>
        </p:nvSpPr>
        <p:spPr bwMode="auto">
          <a:xfrm>
            <a:off x="200025" y="4914900"/>
            <a:ext cx="411163" cy="427038"/>
          </a:xfrm>
          <a:custGeom>
            <a:avLst/>
            <a:gdLst>
              <a:gd name="T0" fmla="*/ 2147483647 w 1661"/>
              <a:gd name="T1" fmla="*/ 0 h 1719"/>
              <a:gd name="T2" fmla="*/ 2147483647 w 1661"/>
              <a:gd name="T3" fmla="*/ 2147483647 h 1719"/>
              <a:gd name="T4" fmla="*/ 2147483647 w 1661"/>
              <a:gd name="T5" fmla="*/ 2147483647 h 1719"/>
              <a:gd name="T6" fmla="*/ 2147483647 w 1661"/>
              <a:gd name="T7" fmla="*/ 2147483647 h 1719"/>
              <a:gd name="T8" fmla="*/ 2147483647 w 1661"/>
              <a:gd name="T9" fmla="*/ 2147483647 h 1719"/>
              <a:gd name="T10" fmla="*/ 2147483647 w 1661"/>
              <a:gd name="T11" fmla="*/ 2147483647 h 1719"/>
              <a:gd name="T12" fmla="*/ 2147483647 w 1661"/>
              <a:gd name="T13" fmla="*/ 2147483647 h 1719"/>
              <a:gd name="T14" fmla="*/ 2147483647 w 1661"/>
              <a:gd name="T15" fmla="*/ 2147483647 h 1719"/>
              <a:gd name="T16" fmla="*/ 2147483647 w 1661"/>
              <a:gd name="T17" fmla="*/ 2147483647 h 1719"/>
              <a:gd name="T18" fmla="*/ 2147483647 w 1661"/>
              <a:gd name="T19" fmla="*/ 2147483647 h 1719"/>
              <a:gd name="T20" fmla="*/ 2147483647 w 1661"/>
              <a:gd name="T21" fmla="*/ 2147483647 h 1719"/>
              <a:gd name="T22" fmla="*/ 2147483647 w 1661"/>
              <a:gd name="T23" fmla="*/ 2147483647 h 1719"/>
              <a:gd name="T24" fmla="*/ 2147483647 w 1661"/>
              <a:gd name="T25" fmla="*/ 2147483647 h 1719"/>
              <a:gd name="T26" fmla="*/ 2147483647 w 1661"/>
              <a:gd name="T27" fmla="*/ 2147483647 h 1719"/>
              <a:gd name="T28" fmla="*/ 2147483647 w 1661"/>
              <a:gd name="T29" fmla="*/ 2147483647 h 1719"/>
              <a:gd name="T30" fmla="*/ 0 w 1661"/>
              <a:gd name="T31" fmla="*/ 2147483647 h 171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61"/>
              <a:gd name="T49" fmla="*/ 0 h 1719"/>
              <a:gd name="T50" fmla="*/ 1661 w 1661"/>
              <a:gd name="T51" fmla="*/ 1719 h 171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61" h="1719">
                <a:moveTo>
                  <a:pt x="1660" y="0"/>
                </a:moveTo>
                <a:lnTo>
                  <a:pt x="1512" y="72"/>
                </a:lnTo>
                <a:lnTo>
                  <a:pt x="1367" y="152"/>
                </a:lnTo>
                <a:lnTo>
                  <a:pt x="1227" y="238"/>
                </a:lnTo>
                <a:lnTo>
                  <a:pt x="1092" y="331"/>
                </a:lnTo>
                <a:lnTo>
                  <a:pt x="962" y="430"/>
                </a:lnTo>
                <a:lnTo>
                  <a:pt x="837" y="536"/>
                </a:lnTo>
                <a:lnTo>
                  <a:pt x="717" y="648"/>
                </a:lnTo>
                <a:lnTo>
                  <a:pt x="604" y="765"/>
                </a:lnTo>
                <a:lnTo>
                  <a:pt x="497" y="888"/>
                </a:lnTo>
                <a:lnTo>
                  <a:pt x="396" y="1015"/>
                </a:lnTo>
                <a:lnTo>
                  <a:pt x="303" y="1148"/>
                </a:lnTo>
                <a:lnTo>
                  <a:pt x="216" y="1285"/>
                </a:lnTo>
                <a:lnTo>
                  <a:pt x="137" y="1426"/>
                </a:lnTo>
                <a:lnTo>
                  <a:pt x="65" y="1570"/>
                </a:lnTo>
                <a:lnTo>
                  <a:pt x="0" y="1718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877" name="Freeform 33"/>
          <p:cNvSpPr>
            <a:spLocks/>
          </p:cNvSpPr>
          <p:nvPr/>
        </p:nvSpPr>
        <p:spPr bwMode="auto">
          <a:xfrm>
            <a:off x="1379538" y="5873750"/>
            <a:ext cx="354012" cy="430213"/>
          </a:xfrm>
          <a:custGeom>
            <a:avLst/>
            <a:gdLst>
              <a:gd name="T0" fmla="*/ 0 w 1427"/>
              <a:gd name="T1" fmla="*/ 2147483647 h 1737"/>
              <a:gd name="T2" fmla="*/ 2147483647 w 1427"/>
              <a:gd name="T3" fmla="*/ 2147483647 h 1737"/>
              <a:gd name="T4" fmla="*/ 2147483647 w 1427"/>
              <a:gd name="T5" fmla="*/ 2147483647 h 1737"/>
              <a:gd name="T6" fmla="*/ 2147483647 w 1427"/>
              <a:gd name="T7" fmla="*/ 2147483647 h 1737"/>
              <a:gd name="T8" fmla="*/ 2147483647 w 1427"/>
              <a:gd name="T9" fmla="*/ 2147483647 h 1737"/>
              <a:gd name="T10" fmla="*/ 2147483647 w 1427"/>
              <a:gd name="T11" fmla="*/ 2147483647 h 1737"/>
              <a:gd name="T12" fmla="*/ 2147483647 w 1427"/>
              <a:gd name="T13" fmla="*/ 2147483647 h 1737"/>
              <a:gd name="T14" fmla="*/ 2147483647 w 1427"/>
              <a:gd name="T15" fmla="*/ 2147483647 h 1737"/>
              <a:gd name="T16" fmla="*/ 2147483647 w 1427"/>
              <a:gd name="T17" fmla="*/ 2147483647 h 1737"/>
              <a:gd name="T18" fmla="*/ 2147483647 w 1427"/>
              <a:gd name="T19" fmla="*/ 2147483647 h 1737"/>
              <a:gd name="T20" fmla="*/ 2147483647 w 1427"/>
              <a:gd name="T21" fmla="*/ 2147483647 h 1737"/>
              <a:gd name="T22" fmla="*/ 2147483647 w 1427"/>
              <a:gd name="T23" fmla="*/ 2147483647 h 1737"/>
              <a:gd name="T24" fmla="*/ 2147483647 w 1427"/>
              <a:gd name="T25" fmla="*/ 2147483647 h 1737"/>
              <a:gd name="T26" fmla="*/ 2147483647 w 1427"/>
              <a:gd name="T27" fmla="*/ 2147483647 h 1737"/>
              <a:gd name="T28" fmla="*/ 2147483647 w 1427"/>
              <a:gd name="T29" fmla="*/ 2147483647 h 1737"/>
              <a:gd name="T30" fmla="*/ 2147483647 w 1427"/>
              <a:gd name="T31" fmla="*/ 0 h 173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427"/>
              <a:gd name="T49" fmla="*/ 0 h 1737"/>
              <a:gd name="T50" fmla="*/ 1427 w 1427"/>
              <a:gd name="T51" fmla="*/ 1737 h 173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427" h="1737">
                <a:moveTo>
                  <a:pt x="0" y="1736"/>
                </a:moveTo>
                <a:lnTo>
                  <a:pt x="132" y="1655"/>
                </a:lnTo>
                <a:lnTo>
                  <a:pt x="259" y="1568"/>
                </a:lnTo>
                <a:lnTo>
                  <a:pt x="382" y="1475"/>
                </a:lnTo>
                <a:lnTo>
                  <a:pt x="501" y="1377"/>
                </a:lnTo>
                <a:lnTo>
                  <a:pt x="614" y="1273"/>
                </a:lnTo>
                <a:lnTo>
                  <a:pt x="722" y="1164"/>
                </a:lnTo>
                <a:lnTo>
                  <a:pt x="825" y="1050"/>
                </a:lnTo>
                <a:lnTo>
                  <a:pt x="922" y="932"/>
                </a:lnTo>
                <a:lnTo>
                  <a:pt x="1013" y="810"/>
                </a:lnTo>
                <a:lnTo>
                  <a:pt x="1098" y="683"/>
                </a:lnTo>
                <a:lnTo>
                  <a:pt x="1177" y="553"/>
                </a:lnTo>
                <a:lnTo>
                  <a:pt x="1249" y="419"/>
                </a:lnTo>
                <a:lnTo>
                  <a:pt x="1315" y="282"/>
                </a:lnTo>
                <a:lnTo>
                  <a:pt x="1374" y="142"/>
                </a:lnTo>
                <a:lnTo>
                  <a:pt x="1426" y="0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878" name="Text Box 34"/>
          <p:cNvSpPr txBox="1">
            <a:spLocks noChangeArrowheads="1"/>
          </p:cNvSpPr>
          <p:nvPr/>
        </p:nvSpPr>
        <p:spPr bwMode="auto">
          <a:xfrm>
            <a:off x="225425" y="5526088"/>
            <a:ext cx="234950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1800" i="1">
                <a:latin typeface="Calibri" charset="0"/>
                <a:cs typeface="Calibri" charset="0"/>
              </a:rPr>
              <a:t>e</a:t>
            </a:r>
          </a:p>
        </p:txBody>
      </p:sp>
      <p:sp>
        <p:nvSpPr>
          <p:cNvPr id="164879" name="Text Box 35"/>
          <p:cNvSpPr txBox="1">
            <a:spLocks noChangeArrowheads="1"/>
          </p:cNvSpPr>
          <p:nvPr/>
        </p:nvSpPr>
        <p:spPr bwMode="auto">
          <a:xfrm>
            <a:off x="1566863" y="5543550"/>
            <a:ext cx="138112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1800" i="1">
                <a:latin typeface="Calibri" charset="0"/>
                <a:cs typeface="Calibri" charset="0"/>
              </a:rPr>
              <a:t>c</a:t>
            </a:r>
          </a:p>
        </p:txBody>
      </p:sp>
      <p:sp>
        <p:nvSpPr>
          <p:cNvPr id="164880" name="Text Box 36"/>
          <p:cNvSpPr txBox="1">
            <a:spLocks noChangeArrowheads="1"/>
          </p:cNvSpPr>
          <p:nvPr/>
        </p:nvSpPr>
        <p:spPr bwMode="auto">
          <a:xfrm>
            <a:off x="930275" y="6196013"/>
            <a:ext cx="1174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1800" i="1">
                <a:latin typeface="Calibri" charset="0"/>
                <a:cs typeface="Calibri" charset="0"/>
              </a:rPr>
              <a:t>f</a:t>
            </a:r>
          </a:p>
        </p:txBody>
      </p:sp>
      <p:sp>
        <p:nvSpPr>
          <p:cNvPr id="164881" name="Freeform 39"/>
          <p:cNvSpPr>
            <a:spLocks/>
          </p:cNvSpPr>
          <p:nvPr/>
        </p:nvSpPr>
        <p:spPr bwMode="auto">
          <a:xfrm>
            <a:off x="654050" y="6340475"/>
            <a:ext cx="655638" cy="77788"/>
          </a:xfrm>
          <a:custGeom>
            <a:avLst/>
            <a:gdLst>
              <a:gd name="T0" fmla="*/ 0 w 2646"/>
              <a:gd name="T1" fmla="*/ 2147483647 h 312"/>
              <a:gd name="T2" fmla="*/ 2147483647 w 2646"/>
              <a:gd name="T3" fmla="*/ 2147483647 h 312"/>
              <a:gd name="T4" fmla="*/ 2147483647 w 2646"/>
              <a:gd name="T5" fmla="*/ 2147483647 h 312"/>
              <a:gd name="T6" fmla="*/ 2147483647 w 2646"/>
              <a:gd name="T7" fmla="*/ 2147483647 h 312"/>
              <a:gd name="T8" fmla="*/ 2147483647 w 2646"/>
              <a:gd name="T9" fmla="*/ 2147483647 h 312"/>
              <a:gd name="T10" fmla="*/ 2147483647 w 2646"/>
              <a:gd name="T11" fmla="*/ 2147483647 h 312"/>
              <a:gd name="T12" fmla="*/ 2147483647 w 2646"/>
              <a:gd name="T13" fmla="*/ 2147483647 h 312"/>
              <a:gd name="T14" fmla="*/ 2147483647 w 2646"/>
              <a:gd name="T15" fmla="*/ 2147483647 h 312"/>
              <a:gd name="T16" fmla="*/ 2147483647 w 2646"/>
              <a:gd name="T17" fmla="*/ 2147483647 h 312"/>
              <a:gd name="T18" fmla="*/ 2147483647 w 2646"/>
              <a:gd name="T19" fmla="*/ 2147483647 h 312"/>
              <a:gd name="T20" fmla="*/ 2147483647 w 2646"/>
              <a:gd name="T21" fmla="*/ 2147483647 h 312"/>
              <a:gd name="T22" fmla="*/ 2147483647 w 2646"/>
              <a:gd name="T23" fmla="*/ 2147483647 h 312"/>
              <a:gd name="T24" fmla="*/ 2147483647 w 2646"/>
              <a:gd name="T25" fmla="*/ 2147483647 h 312"/>
              <a:gd name="T26" fmla="*/ 2147483647 w 2646"/>
              <a:gd name="T27" fmla="*/ 2147483647 h 312"/>
              <a:gd name="T28" fmla="*/ 2147483647 w 2646"/>
              <a:gd name="T29" fmla="*/ 2147483647 h 312"/>
              <a:gd name="T30" fmla="*/ 2147483647 w 2646"/>
              <a:gd name="T31" fmla="*/ 0 h 31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46"/>
              <a:gd name="T49" fmla="*/ 0 h 312"/>
              <a:gd name="T50" fmla="*/ 2646 w 2646"/>
              <a:gd name="T51" fmla="*/ 312 h 31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46" h="312">
                <a:moveTo>
                  <a:pt x="0" y="81"/>
                </a:moveTo>
                <a:lnTo>
                  <a:pt x="170" y="142"/>
                </a:lnTo>
                <a:lnTo>
                  <a:pt x="343" y="194"/>
                </a:lnTo>
                <a:lnTo>
                  <a:pt x="520" y="237"/>
                </a:lnTo>
                <a:lnTo>
                  <a:pt x="698" y="270"/>
                </a:lnTo>
                <a:lnTo>
                  <a:pt x="878" y="293"/>
                </a:lnTo>
                <a:lnTo>
                  <a:pt x="1059" y="307"/>
                </a:lnTo>
                <a:lnTo>
                  <a:pt x="1240" y="311"/>
                </a:lnTo>
                <a:lnTo>
                  <a:pt x="1422" y="305"/>
                </a:lnTo>
                <a:lnTo>
                  <a:pt x="1603" y="290"/>
                </a:lnTo>
                <a:lnTo>
                  <a:pt x="1782" y="265"/>
                </a:lnTo>
                <a:lnTo>
                  <a:pt x="1960" y="231"/>
                </a:lnTo>
                <a:lnTo>
                  <a:pt x="2136" y="187"/>
                </a:lnTo>
                <a:lnTo>
                  <a:pt x="2309" y="134"/>
                </a:lnTo>
                <a:lnTo>
                  <a:pt x="2479" y="71"/>
                </a:lnTo>
                <a:lnTo>
                  <a:pt x="2645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882" name="Freeform 40"/>
          <p:cNvSpPr>
            <a:spLocks/>
          </p:cNvSpPr>
          <p:nvPr/>
        </p:nvSpPr>
        <p:spPr bwMode="auto">
          <a:xfrm>
            <a:off x="223838" y="5969000"/>
            <a:ext cx="434975" cy="392113"/>
          </a:xfrm>
          <a:custGeom>
            <a:avLst/>
            <a:gdLst>
              <a:gd name="T0" fmla="*/ 0 w 1754"/>
              <a:gd name="T1" fmla="*/ 0 h 1586"/>
              <a:gd name="T2" fmla="*/ 2147483647 w 1754"/>
              <a:gd name="T3" fmla="*/ 2147483647 h 1586"/>
              <a:gd name="T4" fmla="*/ 2147483647 w 1754"/>
              <a:gd name="T5" fmla="*/ 2147483647 h 1586"/>
              <a:gd name="T6" fmla="*/ 2147483647 w 1754"/>
              <a:gd name="T7" fmla="*/ 2147483647 h 1586"/>
              <a:gd name="T8" fmla="*/ 2147483647 w 1754"/>
              <a:gd name="T9" fmla="*/ 2147483647 h 1586"/>
              <a:gd name="T10" fmla="*/ 2147483647 w 1754"/>
              <a:gd name="T11" fmla="*/ 2147483647 h 1586"/>
              <a:gd name="T12" fmla="*/ 2147483647 w 1754"/>
              <a:gd name="T13" fmla="*/ 2147483647 h 1586"/>
              <a:gd name="T14" fmla="*/ 2147483647 w 1754"/>
              <a:gd name="T15" fmla="*/ 2147483647 h 1586"/>
              <a:gd name="T16" fmla="*/ 2147483647 w 1754"/>
              <a:gd name="T17" fmla="*/ 2147483647 h 1586"/>
              <a:gd name="T18" fmla="*/ 2147483647 w 1754"/>
              <a:gd name="T19" fmla="*/ 2147483647 h 1586"/>
              <a:gd name="T20" fmla="*/ 2147483647 w 1754"/>
              <a:gd name="T21" fmla="*/ 2147483647 h 1586"/>
              <a:gd name="T22" fmla="*/ 2147483647 w 1754"/>
              <a:gd name="T23" fmla="*/ 2147483647 h 1586"/>
              <a:gd name="T24" fmla="*/ 2147483647 w 1754"/>
              <a:gd name="T25" fmla="*/ 2147483647 h 1586"/>
              <a:gd name="T26" fmla="*/ 2147483647 w 1754"/>
              <a:gd name="T27" fmla="*/ 2147483647 h 1586"/>
              <a:gd name="T28" fmla="*/ 2147483647 w 1754"/>
              <a:gd name="T29" fmla="*/ 2147483647 h 1586"/>
              <a:gd name="T30" fmla="*/ 2147483647 w 1754"/>
              <a:gd name="T31" fmla="*/ 2147483647 h 158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754"/>
              <a:gd name="T49" fmla="*/ 0 h 1586"/>
              <a:gd name="T50" fmla="*/ 1754 w 1754"/>
              <a:gd name="T51" fmla="*/ 1586 h 158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754" h="1586">
                <a:moveTo>
                  <a:pt x="0" y="0"/>
                </a:moveTo>
                <a:lnTo>
                  <a:pt x="75" y="141"/>
                </a:lnTo>
                <a:lnTo>
                  <a:pt x="156" y="278"/>
                </a:lnTo>
                <a:lnTo>
                  <a:pt x="244" y="412"/>
                </a:lnTo>
                <a:lnTo>
                  <a:pt x="339" y="540"/>
                </a:lnTo>
                <a:lnTo>
                  <a:pt x="441" y="665"/>
                </a:lnTo>
                <a:lnTo>
                  <a:pt x="549" y="784"/>
                </a:lnTo>
                <a:lnTo>
                  <a:pt x="663" y="897"/>
                </a:lnTo>
                <a:lnTo>
                  <a:pt x="782" y="1006"/>
                </a:lnTo>
                <a:lnTo>
                  <a:pt x="907" y="1108"/>
                </a:lnTo>
                <a:lnTo>
                  <a:pt x="1037" y="1204"/>
                </a:lnTo>
                <a:lnTo>
                  <a:pt x="1172" y="1294"/>
                </a:lnTo>
                <a:lnTo>
                  <a:pt x="1312" y="1377"/>
                </a:lnTo>
                <a:lnTo>
                  <a:pt x="1455" y="1453"/>
                </a:lnTo>
                <a:lnTo>
                  <a:pt x="1602" y="1522"/>
                </a:lnTo>
                <a:lnTo>
                  <a:pt x="1753" y="1585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883" name="Text Box 42"/>
          <p:cNvSpPr txBox="1">
            <a:spLocks noChangeArrowheads="1"/>
          </p:cNvSpPr>
          <p:nvPr/>
        </p:nvSpPr>
        <p:spPr bwMode="auto">
          <a:xfrm>
            <a:off x="855663" y="4887913"/>
            <a:ext cx="198437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1800" i="1">
                <a:latin typeface="Calibri" charset="0"/>
                <a:cs typeface="Calibri" charset="0"/>
              </a:rPr>
              <a:t>a</a:t>
            </a:r>
          </a:p>
        </p:txBody>
      </p:sp>
      <p:sp>
        <p:nvSpPr>
          <p:cNvPr id="164884" name="Text Box 44"/>
          <p:cNvSpPr txBox="1">
            <a:spLocks noChangeArrowheads="1"/>
          </p:cNvSpPr>
          <p:nvPr/>
        </p:nvSpPr>
        <p:spPr bwMode="auto">
          <a:xfrm>
            <a:off x="784225" y="5461000"/>
            <a:ext cx="203200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endParaRPr lang="en-GB" sz="2900" i="1">
              <a:solidFill>
                <a:srgbClr val="00CC00"/>
              </a:solidFill>
              <a:latin typeface="Calibri" charset="0"/>
              <a:cs typeface="Calibri" charset="0"/>
            </a:endParaRPr>
          </a:p>
        </p:txBody>
      </p:sp>
      <p:sp>
        <p:nvSpPr>
          <p:cNvPr id="164885" name="Freeform 52"/>
          <p:cNvSpPr>
            <a:spLocks/>
          </p:cNvSpPr>
          <p:nvPr/>
        </p:nvSpPr>
        <p:spPr bwMode="auto">
          <a:xfrm>
            <a:off x="1771650" y="455613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424803 w 685800"/>
              <a:gd name="T3" fmla="*/ 10444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886" name="Freeform 53"/>
          <p:cNvSpPr>
            <a:spLocks/>
          </p:cNvSpPr>
          <p:nvPr/>
        </p:nvSpPr>
        <p:spPr bwMode="auto">
          <a:xfrm rot="1654840">
            <a:off x="2273300" y="742950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424803 w 685800"/>
              <a:gd name="T3" fmla="*/ 10444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rgbClr val="FF0000"/>
            </a:solidFill>
            <a:prstDash val="solid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887" name="Freeform 54"/>
          <p:cNvSpPr>
            <a:spLocks/>
          </p:cNvSpPr>
          <p:nvPr/>
        </p:nvSpPr>
        <p:spPr bwMode="auto">
          <a:xfrm rot="5400000">
            <a:off x="2527300" y="1731963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424803 w 685800"/>
              <a:gd name="T3" fmla="*/ 10444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rgbClr val="FF0000"/>
            </a:solidFill>
            <a:prstDash val="solid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888" name="Freeform 55"/>
          <p:cNvSpPr>
            <a:spLocks/>
          </p:cNvSpPr>
          <p:nvPr/>
        </p:nvSpPr>
        <p:spPr bwMode="auto">
          <a:xfrm rot="8970577">
            <a:off x="1800225" y="2430463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424803 w 685800"/>
              <a:gd name="T3" fmla="*/ 10444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rgbClr val="FF0000"/>
            </a:solidFill>
            <a:prstDash val="solid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889" name="Freeform 56"/>
          <p:cNvSpPr>
            <a:spLocks/>
          </p:cNvSpPr>
          <p:nvPr/>
        </p:nvSpPr>
        <p:spPr bwMode="auto">
          <a:xfrm rot="-8941473">
            <a:off x="804863" y="2154238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424803 w 685800"/>
              <a:gd name="T3" fmla="*/ 10444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rgbClr val="FF0000"/>
            </a:solidFill>
            <a:prstDash val="solid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890" name="Freeform 57"/>
          <p:cNvSpPr>
            <a:spLocks/>
          </p:cNvSpPr>
          <p:nvPr/>
        </p:nvSpPr>
        <p:spPr bwMode="auto">
          <a:xfrm rot="-5400000">
            <a:off x="541338" y="1169988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424803 w 685800"/>
              <a:gd name="T3" fmla="*/ 10444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rgbClr val="FF0000"/>
            </a:solidFill>
            <a:prstDash val="solid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891" name="Freeform 58"/>
          <p:cNvSpPr>
            <a:spLocks/>
          </p:cNvSpPr>
          <p:nvPr/>
        </p:nvSpPr>
        <p:spPr bwMode="auto">
          <a:xfrm rot="-1961200">
            <a:off x="1293813" y="465138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424803 w 685800"/>
              <a:gd name="T3" fmla="*/ 10444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rgbClr val="FF0000"/>
            </a:solidFill>
            <a:prstDash val="solid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892" name="TextBox 64"/>
          <p:cNvSpPr txBox="1">
            <a:spLocks noChangeArrowheads="1"/>
          </p:cNvSpPr>
          <p:nvPr/>
        </p:nvSpPr>
        <p:spPr bwMode="auto">
          <a:xfrm>
            <a:off x="1914525" y="476250"/>
            <a:ext cx="358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>
                <a:latin typeface="Calibri" charset="0"/>
                <a:cs typeface="Calibri" charset="0"/>
              </a:rPr>
              <a:t>a</a:t>
            </a:r>
          </a:p>
        </p:txBody>
      </p:sp>
      <p:sp>
        <p:nvSpPr>
          <p:cNvPr id="164893" name="TextBox 65"/>
          <p:cNvSpPr txBox="1">
            <a:spLocks noChangeArrowheads="1"/>
          </p:cNvSpPr>
          <p:nvPr/>
        </p:nvSpPr>
        <p:spPr bwMode="auto">
          <a:xfrm>
            <a:off x="2524125" y="1066800"/>
            <a:ext cx="3603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>
                <a:latin typeface="Calibri" charset="0"/>
                <a:cs typeface="Calibri" charset="0"/>
              </a:rPr>
              <a:t>b</a:t>
            </a:r>
          </a:p>
        </p:txBody>
      </p:sp>
      <p:sp>
        <p:nvSpPr>
          <p:cNvPr id="164894" name="TextBox 66"/>
          <p:cNvSpPr txBox="1">
            <a:spLocks noChangeArrowheads="1"/>
          </p:cNvSpPr>
          <p:nvPr/>
        </p:nvSpPr>
        <p:spPr bwMode="auto">
          <a:xfrm>
            <a:off x="2217738" y="1935163"/>
            <a:ext cx="3365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>
                <a:latin typeface="Calibri" charset="0"/>
                <a:cs typeface="Calibri" charset="0"/>
              </a:rPr>
              <a:t>c</a:t>
            </a:r>
          </a:p>
        </p:txBody>
      </p:sp>
      <p:sp>
        <p:nvSpPr>
          <p:cNvPr id="164895" name="TextBox 67"/>
          <p:cNvSpPr txBox="1">
            <a:spLocks noChangeArrowheads="1"/>
          </p:cNvSpPr>
          <p:nvPr/>
        </p:nvSpPr>
        <p:spPr bwMode="auto">
          <a:xfrm>
            <a:off x="1492250" y="2081213"/>
            <a:ext cx="3587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>
                <a:latin typeface="Calibri" charset="0"/>
                <a:cs typeface="Calibri" charset="0"/>
              </a:rPr>
              <a:t>d</a:t>
            </a:r>
          </a:p>
        </p:txBody>
      </p:sp>
      <p:sp>
        <p:nvSpPr>
          <p:cNvPr id="164896" name="TextBox 68"/>
          <p:cNvSpPr txBox="1">
            <a:spLocks noChangeArrowheads="1"/>
          </p:cNvSpPr>
          <p:nvPr/>
        </p:nvSpPr>
        <p:spPr bwMode="auto">
          <a:xfrm>
            <a:off x="787400" y="1544638"/>
            <a:ext cx="3524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>
                <a:latin typeface="Calibri" charset="0"/>
                <a:cs typeface="Calibri" charset="0"/>
              </a:rPr>
              <a:t>e</a:t>
            </a:r>
          </a:p>
        </p:txBody>
      </p:sp>
      <p:sp>
        <p:nvSpPr>
          <p:cNvPr id="164897" name="TextBox 69"/>
          <p:cNvSpPr txBox="1">
            <a:spLocks noChangeArrowheads="1"/>
          </p:cNvSpPr>
          <p:nvPr/>
        </p:nvSpPr>
        <p:spPr bwMode="auto">
          <a:xfrm>
            <a:off x="1065213" y="739775"/>
            <a:ext cx="323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>
                <a:latin typeface="Calibri" charset="0"/>
                <a:cs typeface="Calibri" charset="0"/>
              </a:rPr>
              <a:t>f</a:t>
            </a:r>
          </a:p>
        </p:txBody>
      </p:sp>
      <p:sp>
        <p:nvSpPr>
          <p:cNvPr id="84" name="Freeform 83"/>
          <p:cNvSpPr/>
          <p:nvPr/>
        </p:nvSpPr>
        <p:spPr>
          <a:xfrm rot="16010656">
            <a:off x="2023269" y="4956969"/>
            <a:ext cx="561975" cy="611187"/>
          </a:xfrm>
          <a:custGeom>
            <a:avLst/>
            <a:gdLst>
              <a:gd name="connsiteX0" fmla="*/ 0 w 1014153"/>
              <a:gd name="connsiteY0" fmla="*/ 0 h 906088"/>
              <a:gd name="connsiteX1" fmla="*/ 1014153 w 1014153"/>
              <a:gd name="connsiteY1" fmla="*/ 906088 h 906088"/>
              <a:gd name="connsiteX0" fmla="*/ 0 w 1014153"/>
              <a:gd name="connsiteY0" fmla="*/ 0 h 1113906"/>
              <a:gd name="connsiteX1" fmla="*/ 1014153 w 1014153"/>
              <a:gd name="connsiteY1" fmla="*/ 1113906 h 1113906"/>
              <a:gd name="connsiteX0" fmla="*/ 0 w 1019741"/>
              <a:gd name="connsiteY0" fmla="*/ 0 h 1113906"/>
              <a:gd name="connsiteX1" fmla="*/ 1014153 w 1019741"/>
              <a:gd name="connsiteY1" fmla="*/ 1113906 h 1113906"/>
              <a:gd name="connsiteX0" fmla="*/ 0 w 1019741"/>
              <a:gd name="connsiteY0" fmla="*/ 14654 h 1128560"/>
              <a:gd name="connsiteX1" fmla="*/ 1014153 w 1019741"/>
              <a:gd name="connsiteY1" fmla="*/ 1128560 h 1128560"/>
              <a:gd name="connsiteX0" fmla="*/ 0 w 1036504"/>
              <a:gd name="connsiteY0" fmla="*/ 14654 h 1128560"/>
              <a:gd name="connsiteX1" fmla="*/ 1014153 w 1036504"/>
              <a:gd name="connsiteY1" fmla="*/ 1128560 h 112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36504" h="1128560">
                <a:moveTo>
                  <a:pt x="0" y="14654"/>
                </a:moveTo>
                <a:cubicBezTo>
                  <a:pt x="572731" y="0"/>
                  <a:pt x="1036504" y="598657"/>
                  <a:pt x="1014153" y="1128560"/>
                </a:cubicBezTo>
              </a:path>
            </a:pathLst>
          </a:custGeom>
          <a:noFill/>
          <a:ln w="28575" cmpd="sng">
            <a:solidFill>
              <a:srgbClr val="0000FF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i="1">
              <a:latin typeface="Calibri"/>
              <a:cs typeface="Calibri"/>
            </a:endParaRPr>
          </a:p>
        </p:txBody>
      </p:sp>
      <p:sp>
        <p:nvSpPr>
          <p:cNvPr id="164899" name="TextBox 85"/>
          <p:cNvSpPr txBox="1">
            <a:spLocks noChangeArrowheads="1"/>
          </p:cNvSpPr>
          <p:nvPr/>
        </p:nvSpPr>
        <p:spPr bwMode="auto">
          <a:xfrm>
            <a:off x="2762250" y="5087938"/>
            <a:ext cx="3603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>
                <a:latin typeface="Calibri" charset="0"/>
                <a:cs typeface="Calibri" charset="0"/>
              </a:rPr>
              <a:t>b</a:t>
            </a:r>
          </a:p>
        </p:txBody>
      </p:sp>
      <p:sp>
        <p:nvSpPr>
          <p:cNvPr id="88" name="Freeform 87"/>
          <p:cNvSpPr/>
          <p:nvPr/>
        </p:nvSpPr>
        <p:spPr>
          <a:xfrm rot="5400000">
            <a:off x="2601119" y="5547519"/>
            <a:ext cx="561975" cy="611187"/>
          </a:xfrm>
          <a:custGeom>
            <a:avLst/>
            <a:gdLst>
              <a:gd name="connsiteX0" fmla="*/ 0 w 1014153"/>
              <a:gd name="connsiteY0" fmla="*/ 0 h 906088"/>
              <a:gd name="connsiteX1" fmla="*/ 1014153 w 1014153"/>
              <a:gd name="connsiteY1" fmla="*/ 906088 h 906088"/>
              <a:gd name="connsiteX0" fmla="*/ 0 w 1014153"/>
              <a:gd name="connsiteY0" fmla="*/ 0 h 1113906"/>
              <a:gd name="connsiteX1" fmla="*/ 1014153 w 1014153"/>
              <a:gd name="connsiteY1" fmla="*/ 1113906 h 1113906"/>
              <a:gd name="connsiteX0" fmla="*/ 0 w 1019741"/>
              <a:gd name="connsiteY0" fmla="*/ 0 h 1113906"/>
              <a:gd name="connsiteX1" fmla="*/ 1014153 w 1019741"/>
              <a:gd name="connsiteY1" fmla="*/ 1113906 h 1113906"/>
              <a:gd name="connsiteX0" fmla="*/ 0 w 1019741"/>
              <a:gd name="connsiteY0" fmla="*/ 14654 h 1128560"/>
              <a:gd name="connsiteX1" fmla="*/ 1014153 w 1019741"/>
              <a:gd name="connsiteY1" fmla="*/ 1128560 h 1128560"/>
              <a:gd name="connsiteX0" fmla="*/ 0 w 1036504"/>
              <a:gd name="connsiteY0" fmla="*/ 14654 h 1128560"/>
              <a:gd name="connsiteX1" fmla="*/ 1014153 w 1036504"/>
              <a:gd name="connsiteY1" fmla="*/ 1128560 h 112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36504" h="1128560">
                <a:moveTo>
                  <a:pt x="0" y="14654"/>
                </a:moveTo>
                <a:cubicBezTo>
                  <a:pt x="572731" y="0"/>
                  <a:pt x="1036504" y="598657"/>
                  <a:pt x="1014153" y="1128560"/>
                </a:cubicBezTo>
              </a:path>
            </a:pathLst>
          </a:custGeom>
          <a:noFill/>
          <a:ln w="28575" cmpd="sng">
            <a:solidFill>
              <a:srgbClr val="0000FF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i="1">
              <a:latin typeface="Calibri"/>
              <a:cs typeface="Calibri"/>
            </a:endParaRPr>
          </a:p>
        </p:txBody>
      </p:sp>
      <p:sp>
        <p:nvSpPr>
          <p:cNvPr id="164901" name="TextBox 88"/>
          <p:cNvSpPr txBox="1">
            <a:spLocks noChangeArrowheads="1"/>
          </p:cNvSpPr>
          <p:nvPr/>
        </p:nvSpPr>
        <p:spPr bwMode="auto">
          <a:xfrm>
            <a:off x="2149475" y="5648325"/>
            <a:ext cx="358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>
                <a:latin typeface="Calibri" charset="0"/>
                <a:cs typeface="Calibri" charset="0"/>
              </a:rPr>
              <a:t>d</a:t>
            </a:r>
          </a:p>
        </p:txBody>
      </p:sp>
      <p:sp>
        <p:nvSpPr>
          <p:cNvPr id="164920" name="Text Box 44"/>
          <p:cNvSpPr txBox="1">
            <a:spLocks noChangeArrowheads="1"/>
          </p:cNvSpPr>
          <p:nvPr/>
        </p:nvSpPr>
        <p:spPr bwMode="auto">
          <a:xfrm>
            <a:off x="1731963" y="1360488"/>
            <a:ext cx="204787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i="1">
                <a:solidFill>
                  <a:srgbClr val="FF0000"/>
                </a:solidFill>
                <a:latin typeface="Calibri" charset="0"/>
                <a:cs typeface="Calibri" charset="0"/>
              </a:rPr>
              <a:t>P</a:t>
            </a:r>
          </a:p>
        </p:txBody>
      </p:sp>
      <p:sp>
        <p:nvSpPr>
          <p:cNvPr id="164921" name="Text Box 44"/>
          <p:cNvSpPr txBox="1">
            <a:spLocks noChangeArrowheads="1"/>
          </p:cNvSpPr>
          <p:nvPr/>
        </p:nvSpPr>
        <p:spPr bwMode="auto">
          <a:xfrm>
            <a:off x="1785938" y="4622800"/>
            <a:ext cx="203200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i="1" dirty="0">
                <a:solidFill>
                  <a:srgbClr val="0000FF"/>
                </a:solidFill>
                <a:latin typeface="Calibri" charset="0"/>
                <a:cs typeface="Calibri" charset="0"/>
              </a:rPr>
              <a:t>Q</a:t>
            </a:r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2438400" y="2971800"/>
            <a:ext cx="6477000" cy="11461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>
              <a:lnSpc>
                <a:spcPct val="102000"/>
              </a:lnSpc>
              <a:buClr>
                <a:srgbClr val="000000"/>
              </a:buClr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dirty="0" smtClean="0">
                <a:solidFill>
                  <a:srgbClr val="000000"/>
                </a:solidFill>
                <a:latin typeface="+mn-lt"/>
              </a:rPr>
              <a:t>What is </a:t>
            </a:r>
            <a:r>
              <a:rPr lang="en-GB" i="1" dirty="0" smtClean="0">
                <a:solidFill>
                  <a:srgbClr val="000000"/>
                </a:solidFill>
                <a:latin typeface="+mn-lt"/>
              </a:rPr>
              <a:t>cycle(</a:t>
            </a:r>
            <a:r>
              <a:rPr lang="en-GB" i="1" dirty="0" smtClean="0">
                <a:solidFill>
                  <a:srgbClr val="FF0000"/>
                </a:solidFill>
                <a:latin typeface="+mn-lt"/>
              </a:rPr>
              <a:t>P</a:t>
            </a:r>
            <a:r>
              <a:rPr lang="en-GB" i="1" dirty="0" smtClean="0">
                <a:solidFill>
                  <a:srgbClr val="000000"/>
                </a:solidFill>
                <a:latin typeface="+mn-lt"/>
              </a:rPr>
              <a:t>,</a:t>
            </a:r>
            <a:r>
              <a:rPr lang="en-GB" i="1" dirty="0" smtClean="0">
                <a:solidFill>
                  <a:srgbClr val="0000FF"/>
                </a:solidFill>
                <a:latin typeface="+mn-lt"/>
              </a:rPr>
              <a:t>Q</a:t>
            </a:r>
            <a:r>
              <a:rPr lang="en-GB" i="1" dirty="0" smtClean="0">
                <a:solidFill>
                  <a:srgbClr val="000000"/>
                </a:solidFill>
                <a:latin typeface="+mn-lt"/>
              </a:rPr>
              <a:t>)?</a:t>
            </a:r>
            <a:endParaRPr lang="en-GB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662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Freeform 89"/>
          <p:cNvSpPr/>
          <p:nvPr/>
        </p:nvSpPr>
        <p:spPr>
          <a:xfrm rot="10575955">
            <a:off x="2012950" y="5546725"/>
            <a:ext cx="488950" cy="596900"/>
          </a:xfrm>
          <a:custGeom>
            <a:avLst/>
            <a:gdLst>
              <a:gd name="connsiteX0" fmla="*/ 0 w 1014153"/>
              <a:gd name="connsiteY0" fmla="*/ 0 h 906088"/>
              <a:gd name="connsiteX1" fmla="*/ 1014153 w 1014153"/>
              <a:gd name="connsiteY1" fmla="*/ 906088 h 906088"/>
              <a:gd name="connsiteX0" fmla="*/ 0 w 1014153"/>
              <a:gd name="connsiteY0" fmla="*/ 0 h 1113906"/>
              <a:gd name="connsiteX1" fmla="*/ 1014153 w 1014153"/>
              <a:gd name="connsiteY1" fmla="*/ 1113906 h 1113906"/>
              <a:gd name="connsiteX0" fmla="*/ 0 w 1019741"/>
              <a:gd name="connsiteY0" fmla="*/ 0 h 1113906"/>
              <a:gd name="connsiteX1" fmla="*/ 1014153 w 1019741"/>
              <a:gd name="connsiteY1" fmla="*/ 1113906 h 1113906"/>
              <a:gd name="connsiteX0" fmla="*/ 0 w 1019741"/>
              <a:gd name="connsiteY0" fmla="*/ 14654 h 1128560"/>
              <a:gd name="connsiteX1" fmla="*/ 1014153 w 1019741"/>
              <a:gd name="connsiteY1" fmla="*/ 1128560 h 1128560"/>
              <a:gd name="connsiteX0" fmla="*/ 0 w 1036504"/>
              <a:gd name="connsiteY0" fmla="*/ 14654 h 1128560"/>
              <a:gd name="connsiteX1" fmla="*/ 1014153 w 1036504"/>
              <a:gd name="connsiteY1" fmla="*/ 1128560 h 112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36504" h="1128560">
                <a:moveTo>
                  <a:pt x="0" y="14654"/>
                </a:moveTo>
                <a:cubicBezTo>
                  <a:pt x="572731" y="0"/>
                  <a:pt x="1036504" y="598657"/>
                  <a:pt x="1014153" y="112856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i="1">
              <a:latin typeface="Calibri"/>
              <a:cs typeface="Calibri"/>
            </a:endParaRPr>
          </a:p>
        </p:txBody>
      </p:sp>
      <p:sp>
        <p:nvSpPr>
          <p:cNvPr id="91" name="Freeform 90"/>
          <p:cNvSpPr/>
          <p:nvPr/>
        </p:nvSpPr>
        <p:spPr>
          <a:xfrm rot="21415388">
            <a:off x="2605088" y="4937125"/>
            <a:ext cx="577850" cy="571500"/>
          </a:xfrm>
          <a:custGeom>
            <a:avLst/>
            <a:gdLst>
              <a:gd name="connsiteX0" fmla="*/ 0 w 1014153"/>
              <a:gd name="connsiteY0" fmla="*/ 0 h 906088"/>
              <a:gd name="connsiteX1" fmla="*/ 1014153 w 1014153"/>
              <a:gd name="connsiteY1" fmla="*/ 906088 h 906088"/>
              <a:gd name="connsiteX0" fmla="*/ 0 w 1014153"/>
              <a:gd name="connsiteY0" fmla="*/ 0 h 1113906"/>
              <a:gd name="connsiteX1" fmla="*/ 1014153 w 1014153"/>
              <a:gd name="connsiteY1" fmla="*/ 1113906 h 1113906"/>
              <a:gd name="connsiteX0" fmla="*/ 0 w 1019741"/>
              <a:gd name="connsiteY0" fmla="*/ 0 h 1113906"/>
              <a:gd name="connsiteX1" fmla="*/ 1014153 w 1019741"/>
              <a:gd name="connsiteY1" fmla="*/ 1113906 h 1113906"/>
              <a:gd name="connsiteX0" fmla="*/ 0 w 1019741"/>
              <a:gd name="connsiteY0" fmla="*/ 14654 h 1128560"/>
              <a:gd name="connsiteX1" fmla="*/ 1014153 w 1019741"/>
              <a:gd name="connsiteY1" fmla="*/ 1128560 h 1128560"/>
              <a:gd name="connsiteX0" fmla="*/ 0 w 1036504"/>
              <a:gd name="connsiteY0" fmla="*/ 14654 h 1128560"/>
              <a:gd name="connsiteX1" fmla="*/ 1014153 w 1036504"/>
              <a:gd name="connsiteY1" fmla="*/ 1128560 h 112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36504" h="1128560">
                <a:moveTo>
                  <a:pt x="0" y="14654"/>
                </a:moveTo>
                <a:cubicBezTo>
                  <a:pt x="572731" y="0"/>
                  <a:pt x="1036504" y="598657"/>
                  <a:pt x="1014153" y="112856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i="1">
              <a:latin typeface="Calibri"/>
              <a:cs typeface="Calibri"/>
            </a:endParaRPr>
          </a:p>
        </p:txBody>
      </p:sp>
      <p:sp>
        <p:nvSpPr>
          <p:cNvPr id="164867" name="Freeform 38"/>
          <p:cNvSpPr>
            <a:spLocks/>
          </p:cNvSpPr>
          <p:nvPr/>
        </p:nvSpPr>
        <p:spPr bwMode="auto">
          <a:xfrm>
            <a:off x="1714500" y="5397500"/>
            <a:ext cx="46038" cy="527050"/>
          </a:xfrm>
          <a:custGeom>
            <a:avLst/>
            <a:gdLst>
              <a:gd name="T0" fmla="*/ 2147483647 w 266"/>
              <a:gd name="T1" fmla="*/ 2147483647 h 2212"/>
              <a:gd name="T2" fmla="*/ 2147483647 w 266"/>
              <a:gd name="T3" fmla="*/ 2147483647 h 2212"/>
              <a:gd name="T4" fmla="*/ 2147483647 w 266"/>
              <a:gd name="T5" fmla="*/ 2147483647 h 2212"/>
              <a:gd name="T6" fmla="*/ 2147483647 w 266"/>
              <a:gd name="T7" fmla="*/ 2147483647 h 2212"/>
              <a:gd name="T8" fmla="*/ 2147483647 w 266"/>
              <a:gd name="T9" fmla="*/ 2147483647 h 2212"/>
              <a:gd name="T10" fmla="*/ 2147483647 w 266"/>
              <a:gd name="T11" fmla="*/ 2147483647 h 2212"/>
              <a:gd name="T12" fmla="*/ 2147483647 w 266"/>
              <a:gd name="T13" fmla="*/ 2147483647 h 2212"/>
              <a:gd name="T14" fmla="*/ 2147483647 w 266"/>
              <a:gd name="T15" fmla="*/ 2147483647 h 2212"/>
              <a:gd name="T16" fmla="*/ 2147483647 w 266"/>
              <a:gd name="T17" fmla="*/ 2147483647 h 2212"/>
              <a:gd name="T18" fmla="*/ 2147483647 w 266"/>
              <a:gd name="T19" fmla="*/ 2147483647 h 2212"/>
              <a:gd name="T20" fmla="*/ 2147483647 w 266"/>
              <a:gd name="T21" fmla="*/ 2147483647 h 2212"/>
              <a:gd name="T22" fmla="*/ 2147483647 w 266"/>
              <a:gd name="T23" fmla="*/ 2147483647 h 2212"/>
              <a:gd name="T24" fmla="*/ 2147483647 w 266"/>
              <a:gd name="T25" fmla="*/ 2147483647 h 2212"/>
              <a:gd name="T26" fmla="*/ 2147483647 w 266"/>
              <a:gd name="T27" fmla="*/ 2147483647 h 2212"/>
              <a:gd name="T28" fmla="*/ 2147483647 w 266"/>
              <a:gd name="T29" fmla="*/ 2147483647 h 2212"/>
              <a:gd name="T30" fmla="*/ 0 w 266"/>
              <a:gd name="T31" fmla="*/ 0 h 221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6"/>
              <a:gd name="T49" fmla="*/ 0 h 2212"/>
              <a:gd name="T50" fmla="*/ 266 w 266"/>
              <a:gd name="T51" fmla="*/ 2212 h 221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6" h="2212">
                <a:moveTo>
                  <a:pt x="113" y="2211"/>
                </a:moveTo>
                <a:lnTo>
                  <a:pt x="157" y="2066"/>
                </a:lnTo>
                <a:lnTo>
                  <a:pt x="193" y="1920"/>
                </a:lnTo>
                <a:lnTo>
                  <a:pt x="222" y="1772"/>
                </a:lnTo>
                <a:lnTo>
                  <a:pt x="244" y="1622"/>
                </a:lnTo>
                <a:lnTo>
                  <a:pt x="258" y="1472"/>
                </a:lnTo>
                <a:lnTo>
                  <a:pt x="265" y="1322"/>
                </a:lnTo>
                <a:lnTo>
                  <a:pt x="265" y="1171"/>
                </a:lnTo>
                <a:lnTo>
                  <a:pt x="257" y="1020"/>
                </a:lnTo>
                <a:lnTo>
                  <a:pt x="242" y="870"/>
                </a:lnTo>
                <a:lnTo>
                  <a:pt x="220" y="721"/>
                </a:lnTo>
                <a:lnTo>
                  <a:pt x="190" y="573"/>
                </a:lnTo>
                <a:lnTo>
                  <a:pt x="153" y="427"/>
                </a:lnTo>
                <a:lnTo>
                  <a:pt x="109" y="282"/>
                </a:lnTo>
                <a:lnTo>
                  <a:pt x="58" y="139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868" name="Freeform 41"/>
          <p:cNvSpPr>
            <a:spLocks/>
          </p:cNvSpPr>
          <p:nvPr/>
        </p:nvSpPr>
        <p:spPr bwMode="auto">
          <a:xfrm>
            <a:off x="146050" y="5341938"/>
            <a:ext cx="55563" cy="571500"/>
          </a:xfrm>
          <a:custGeom>
            <a:avLst/>
            <a:gdLst>
              <a:gd name="T0" fmla="*/ 2147483647 w 226"/>
              <a:gd name="T1" fmla="*/ 0 h 2308"/>
              <a:gd name="T2" fmla="*/ 2147483647 w 226"/>
              <a:gd name="T3" fmla="*/ 2147483647 h 2308"/>
              <a:gd name="T4" fmla="*/ 2147483647 w 226"/>
              <a:gd name="T5" fmla="*/ 2147483647 h 2308"/>
              <a:gd name="T6" fmla="*/ 2147483647 w 226"/>
              <a:gd name="T7" fmla="*/ 2147483647 h 2308"/>
              <a:gd name="T8" fmla="*/ 2147483647 w 226"/>
              <a:gd name="T9" fmla="*/ 2147483647 h 2308"/>
              <a:gd name="T10" fmla="*/ 2147483647 w 226"/>
              <a:gd name="T11" fmla="*/ 2147483647 h 2308"/>
              <a:gd name="T12" fmla="*/ 2147483647 w 226"/>
              <a:gd name="T13" fmla="*/ 2147483647 h 2308"/>
              <a:gd name="T14" fmla="*/ 0 w 226"/>
              <a:gd name="T15" fmla="*/ 2147483647 h 2308"/>
              <a:gd name="T16" fmla="*/ 0 w 226"/>
              <a:gd name="T17" fmla="*/ 2147483647 h 2308"/>
              <a:gd name="T18" fmla="*/ 2147483647 w 226"/>
              <a:gd name="T19" fmla="*/ 2147483647 h 2308"/>
              <a:gd name="T20" fmla="*/ 2147483647 w 226"/>
              <a:gd name="T21" fmla="*/ 2147483647 h 2308"/>
              <a:gd name="T22" fmla="*/ 2147483647 w 226"/>
              <a:gd name="T23" fmla="*/ 2147483647 h 2308"/>
              <a:gd name="T24" fmla="*/ 2147483647 w 226"/>
              <a:gd name="T25" fmla="*/ 2147483647 h 2308"/>
              <a:gd name="T26" fmla="*/ 2147483647 w 226"/>
              <a:gd name="T27" fmla="*/ 2147483647 h 2308"/>
              <a:gd name="T28" fmla="*/ 2147483647 w 226"/>
              <a:gd name="T29" fmla="*/ 2147483647 h 2308"/>
              <a:gd name="T30" fmla="*/ 2147483647 w 226"/>
              <a:gd name="T31" fmla="*/ 2147483647 h 230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26"/>
              <a:gd name="T49" fmla="*/ 0 h 2308"/>
              <a:gd name="T50" fmla="*/ 226 w 226"/>
              <a:gd name="T51" fmla="*/ 2308 h 230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26" h="2308">
                <a:moveTo>
                  <a:pt x="225" y="0"/>
                </a:moveTo>
                <a:lnTo>
                  <a:pt x="170" y="148"/>
                </a:lnTo>
                <a:lnTo>
                  <a:pt x="122" y="299"/>
                </a:lnTo>
                <a:lnTo>
                  <a:pt x="82" y="451"/>
                </a:lnTo>
                <a:lnTo>
                  <a:pt x="49" y="605"/>
                </a:lnTo>
                <a:lnTo>
                  <a:pt x="25" y="761"/>
                </a:lnTo>
                <a:lnTo>
                  <a:pt x="9" y="917"/>
                </a:lnTo>
                <a:lnTo>
                  <a:pt x="0" y="1075"/>
                </a:lnTo>
                <a:lnTo>
                  <a:pt x="0" y="1232"/>
                </a:lnTo>
                <a:lnTo>
                  <a:pt x="8" y="1389"/>
                </a:lnTo>
                <a:lnTo>
                  <a:pt x="23" y="1546"/>
                </a:lnTo>
                <a:lnTo>
                  <a:pt x="47" y="1701"/>
                </a:lnTo>
                <a:lnTo>
                  <a:pt x="79" y="1856"/>
                </a:lnTo>
                <a:lnTo>
                  <a:pt x="118" y="2008"/>
                </a:lnTo>
                <a:lnTo>
                  <a:pt x="166" y="2159"/>
                </a:lnTo>
                <a:lnTo>
                  <a:pt x="221" y="2307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869" name="Freeform 37"/>
          <p:cNvSpPr>
            <a:spLocks/>
          </p:cNvSpPr>
          <p:nvPr/>
        </p:nvSpPr>
        <p:spPr bwMode="auto">
          <a:xfrm>
            <a:off x="611188" y="4841875"/>
            <a:ext cx="646112" cy="74613"/>
          </a:xfrm>
          <a:custGeom>
            <a:avLst/>
            <a:gdLst>
              <a:gd name="T0" fmla="*/ 2147483647 w 2604"/>
              <a:gd name="T1" fmla="*/ 2147483647 h 305"/>
              <a:gd name="T2" fmla="*/ 2147483647 w 2604"/>
              <a:gd name="T3" fmla="*/ 2147483647 h 305"/>
              <a:gd name="T4" fmla="*/ 2147483647 w 2604"/>
              <a:gd name="T5" fmla="*/ 2147483647 h 305"/>
              <a:gd name="T6" fmla="*/ 2147483647 w 2604"/>
              <a:gd name="T7" fmla="*/ 2147483647 h 305"/>
              <a:gd name="T8" fmla="*/ 2147483647 w 2604"/>
              <a:gd name="T9" fmla="*/ 2147483647 h 305"/>
              <a:gd name="T10" fmla="*/ 2147483647 w 2604"/>
              <a:gd name="T11" fmla="*/ 2147483647 h 305"/>
              <a:gd name="T12" fmla="*/ 2147483647 w 2604"/>
              <a:gd name="T13" fmla="*/ 2147483647 h 305"/>
              <a:gd name="T14" fmla="*/ 2147483647 w 2604"/>
              <a:gd name="T15" fmla="*/ 0 h 305"/>
              <a:gd name="T16" fmla="*/ 2147483647 w 2604"/>
              <a:gd name="T17" fmla="*/ 2147483647 h 305"/>
              <a:gd name="T18" fmla="*/ 2147483647 w 2604"/>
              <a:gd name="T19" fmla="*/ 2147483647 h 305"/>
              <a:gd name="T20" fmla="*/ 2147483647 w 2604"/>
              <a:gd name="T21" fmla="*/ 2147483647 h 305"/>
              <a:gd name="T22" fmla="*/ 2147483647 w 2604"/>
              <a:gd name="T23" fmla="*/ 2147483647 h 305"/>
              <a:gd name="T24" fmla="*/ 2147483647 w 2604"/>
              <a:gd name="T25" fmla="*/ 2147483647 h 305"/>
              <a:gd name="T26" fmla="*/ 2147483647 w 2604"/>
              <a:gd name="T27" fmla="*/ 2147483647 h 305"/>
              <a:gd name="T28" fmla="*/ 2147483647 w 2604"/>
              <a:gd name="T29" fmla="*/ 2147483647 h 305"/>
              <a:gd name="T30" fmla="*/ 0 w 2604"/>
              <a:gd name="T31" fmla="*/ 2147483647 h 30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04"/>
              <a:gd name="T49" fmla="*/ 0 h 305"/>
              <a:gd name="T50" fmla="*/ 2604 w 2604"/>
              <a:gd name="T51" fmla="*/ 305 h 305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04" h="305">
                <a:moveTo>
                  <a:pt x="2603" y="219"/>
                </a:moveTo>
                <a:lnTo>
                  <a:pt x="2435" y="160"/>
                </a:lnTo>
                <a:lnTo>
                  <a:pt x="2264" y="111"/>
                </a:lnTo>
                <a:lnTo>
                  <a:pt x="2090" y="70"/>
                </a:lnTo>
                <a:lnTo>
                  <a:pt x="1915" y="39"/>
                </a:lnTo>
                <a:lnTo>
                  <a:pt x="1738" y="16"/>
                </a:lnTo>
                <a:lnTo>
                  <a:pt x="1560" y="4"/>
                </a:lnTo>
                <a:lnTo>
                  <a:pt x="1382" y="0"/>
                </a:lnTo>
                <a:lnTo>
                  <a:pt x="1203" y="6"/>
                </a:lnTo>
                <a:lnTo>
                  <a:pt x="1025" y="21"/>
                </a:lnTo>
                <a:lnTo>
                  <a:pt x="849" y="46"/>
                </a:lnTo>
                <a:lnTo>
                  <a:pt x="674" y="79"/>
                </a:lnTo>
                <a:lnTo>
                  <a:pt x="501" y="122"/>
                </a:lnTo>
                <a:lnTo>
                  <a:pt x="330" y="174"/>
                </a:lnTo>
                <a:lnTo>
                  <a:pt x="163" y="235"/>
                </a:lnTo>
                <a:lnTo>
                  <a:pt x="0" y="304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870" name="Freeform 63"/>
          <p:cNvSpPr>
            <a:spLocks/>
          </p:cNvSpPr>
          <p:nvPr/>
        </p:nvSpPr>
        <p:spPr bwMode="auto">
          <a:xfrm rot="3608507">
            <a:off x="2598738" y="1228725"/>
            <a:ext cx="444500" cy="120650"/>
          </a:xfrm>
          <a:custGeom>
            <a:avLst/>
            <a:gdLst>
              <a:gd name="T0" fmla="*/ 0 w 685800"/>
              <a:gd name="T1" fmla="*/ 0 h 241300"/>
              <a:gd name="T2" fmla="*/ 287419 w 685800"/>
              <a:gd name="T3" fmla="*/ 59916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871" name="Freeform 62"/>
          <p:cNvSpPr>
            <a:spLocks/>
          </p:cNvSpPr>
          <p:nvPr/>
        </p:nvSpPr>
        <p:spPr bwMode="auto">
          <a:xfrm rot="7325746">
            <a:off x="2305050" y="2224088"/>
            <a:ext cx="411163" cy="109537"/>
          </a:xfrm>
          <a:custGeom>
            <a:avLst/>
            <a:gdLst>
              <a:gd name="T0" fmla="*/ 0 w 685800"/>
              <a:gd name="T1" fmla="*/ 0 h 241300"/>
              <a:gd name="T2" fmla="*/ 246820 w 685800"/>
              <a:gd name="T3" fmla="*/ 50400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872" name="Freeform 61"/>
          <p:cNvSpPr>
            <a:spLocks/>
          </p:cNvSpPr>
          <p:nvPr/>
        </p:nvSpPr>
        <p:spPr bwMode="auto">
          <a:xfrm rot="10800000">
            <a:off x="1290638" y="2427288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424803 w 685800"/>
              <a:gd name="T3" fmla="*/ 10444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873" name="Freeform 60"/>
          <p:cNvSpPr>
            <a:spLocks/>
          </p:cNvSpPr>
          <p:nvPr/>
        </p:nvSpPr>
        <p:spPr bwMode="auto">
          <a:xfrm rot="-7306657">
            <a:off x="546100" y="1735138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424803 w 685800"/>
              <a:gd name="T3" fmla="*/ 10444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874" name="Freeform 59"/>
          <p:cNvSpPr>
            <a:spLocks/>
          </p:cNvSpPr>
          <p:nvPr/>
        </p:nvSpPr>
        <p:spPr bwMode="auto">
          <a:xfrm rot="-3427536">
            <a:off x="790575" y="749300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424803 w 685800"/>
              <a:gd name="T3" fmla="*/ 10444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875" name="Freeform 31"/>
          <p:cNvSpPr>
            <a:spLocks/>
          </p:cNvSpPr>
          <p:nvPr/>
        </p:nvSpPr>
        <p:spPr bwMode="auto">
          <a:xfrm>
            <a:off x="1306513" y="4914900"/>
            <a:ext cx="407987" cy="420688"/>
          </a:xfrm>
          <a:custGeom>
            <a:avLst/>
            <a:gdLst>
              <a:gd name="T0" fmla="*/ 2147483647 w 1649"/>
              <a:gd name="T1" fmla="*/ 2147483647 h 1692"/>
              <a:gd name="T2" fmla="*/ 2147483647 w 1649"/>
              <a:gd name="T3" fmla="*/ 2147483647 h 1692"/>
              <a:gd name="T4" fmla="*/ 2147483647 w 1649"/>
              <a:gd name="T5" fmla="*/ 2147483647 h 1692"/>
              <a:gd name="T6" fmla="*/ 2147483647 w 1649"/>
              <a:gd name="T7" fmla="*/ 2147483647 h 1692"/>
              <a:gd name="T8" fmla="*/ 2147483647 w 1649"/>
              <a:gd name="T9" fmla="*/ 2147483647 h 1692"/>
              <a:gd name="T10" fmla="*/ 2147483647 w 1649"/>
              <a:gd name="T11" fmla="*/ 2147483647 h 1692"/>
              <a:gd name="T12" fmla="*/ 2147483647 w 1649"/>
              <a:gd name="T13" fmla="*/ 2147483647 h 1692"/>
              <a:gd name="T14" fmla="*/ 2147483647 w 1649"/>
              <a:gd name="T15" fmla="*/ 2147483647 h 1692"/>
              <a:gd name="T16" fmla="*/ 2147483647 w 1649"/>
              <a:gd name="T17" fmla="*/ 2147483647 h 1692"/>
              <a:gd name="T18" fmla="*/ 2147483647 w 1649"/>
              <a:gd name="T19" fmla="*/ 2147483647 h 1692"/>
              <a:gd name="T20" fmla="*/ 2147483647 w 1649"/>
              <a:gd name="T21" fmla="*/ 2147483647 h 1692"/>
              <a:gd name="T22" fmla="*/ 2147483647 w 1649"/>
              <a:gd name="T23" fmla="*/ 2147483647 h 1692"/>
              <a:gd name="T24" fmla="*/ 2147483647 w 1649"/>
              <a:gd name="T25" fmla="*/ 2147483647 h 1692"/>
              <a:gd name="T26" fmla="*/ 2147483647 w 1649"/>
              <a:gd name="T27" fmla="*/ 2147483647 h 1692"/>
              <a:gd name="T28" fmla="*/ 2147483647 w 1649"/>
              <a:gd name="T29" fmla="*/ 2147483647 h 1692"/>
              <a:gd name="T30" fmla="*/ 0 w 1649"/>
              <a:gd name="T31" fmla="*/ 0 h 169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49"/>
              <a:gd name="T49" fmla="*/ 0 h 1692"/>
              <a:gd name="T50" fmla="*/ 1649 w 1649"/>
              <a:gd name="T51" fmla="*/ 1692 h 169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49" h="1692">
                <a:moveTo>
                  <a:pt x="1648" y="1691"/>
                </a:moveTo>
                <a:lnTo>
                  <a:pt x="1583" y="1545"/>
                </a:lnTo>
                <a:lnTo>
                  <a:pt x="1511" y="1403"/>
                </a:lnTo>
                <a:lnTo>
                  <a:pt x="1432" y="1264"/>
                </a:lnTo>
                <a:lnTo>
                  <a:pt x="1345" y="1130"/>
                </a:lnTo>
                <a:lnTo>
                  <a:pt x="1251" y="999"/>
                </a:lnTo>
                <a:lnTo>
                  <a:pt x="1151" y="874"/>
                </a:lnTo>
                <a:lnTo>
                  <a:pt x="1045" y="753"/>
                </a:lnTo>
                <a:lnTo>
                  <a:pt x="932" y="638"/>
                </a:lnTo>
                <a:lnTo>
                  <a:pt x="814" y="528"/>
                </a:lnTo>
                <a:lnTo>
                  <a:pt x="690" y="424"/>
                </a:lnTo>
                <a:lnTo>
                  <a:pt x="561" y="326"/>
                </a:lnTo>
                <a:lnTo>
                  <a:pt x="428" y="235"/>
                </a:lnTo>
                <a:lnTo>
                  <a:pt x="289" y="150"/>
                </a:lnTo>
                <a:lnTo>
                  <a:pt x="147" y="72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876" name="Freeform 32"/>
          <p:cNvSpPr>
            <a:spLocks/>
          </p:cNvSpPr>
          <p:nvPr/>
        </p:nvSpPr>
        <p:spPr bwMode="auto">
          <a:xfrm>
            <a:off x="200025" y="4914900"/>
            <a:ext cx="411163" cy="427038"/>
          </a:xfrm>
          <a:custGeom>
            <a:avLst/>
            <a:gdLst>
              <a:gd name="T0" fmla="*/ 2147483647 w 1661"/>
              <a:gd name="T1" fmla="*/ 0 h 1719"/>
              <a:gd name="T2" fmla="*/ 2147483647 w 1661"/>
              <a:gd name="T3" fmla="*/ 2147483647 h 1719"/>
              <a:gd name="T4" fmla="*/ 2147483647 w 1661"/>
              <a:gd name="T5" fmla="*/ 2147483647 h 1719"/>
              <a:gd name="T6" fmla="*/ 2147483647 w 1661"/>
              <a:gd name="T7" fmla="*/ 2147483647 h 1719"/>
              <a:gd name="T8" fmla="*/ 2147483647 w 1661"/>
              <a:gd name="T9" fmla="*/ 2147483647 h 1719"/>
              <a:gd name="T10" fmla="*/ 2147483647 w 1661"/>
              <a:gd name="T11" fmla="*/ 2147483647 h 1719"/>
              <a:gd name="T12" fmla="*/ 2147483647 w 1661"/>
              <a:gd name="T13" fmla="*/ 2147483647 h 1719"/>
              <a:gd name="T14" fmla="*/ 2147483647 w 1661"/>
              <a:gd name="T15" fmla="*/ 2147483647 h 1719"/>
              <a:gd name="T16" fmla="*/ 2147483647 w 1661"/>
              <a:gd name="T17" fmla="*/ 2147483647 h 1719"/>
              <a:gd name="T18" fmla="*/ 2147483647 w 1661"/>
              <a:gd name="T19" fmla="*/ 2147483647 h 1719"/>
              <a:gd name="T20" fmla="*/ 2147483647 w 1661"/>
              <a:gd name="T21" fmla="*/ 2147483647 h 1719"/>
              <a:gd name="T22" fmla="*/ 2147483647 w 1661"/>
              <a:gd name="T23" fmla="*/ 2147483647 h 1719"/>
              <a:gd name="T24" fmla="*/ 2147483647 w 1661"/>
              <a:gd name="T25" fmla="*/ 2147483647 h 1719"/>
              <a:gd name="T26" fmla="*/ 2147483647 w 1661"/>
              <a:gd name="T27" fmla="*/ 2147483647 h 1719"/>
              <a:gd name="T28" fmla="*/ 2147483647 w 1661"/>
              <a:gd name="T29" fmla="*/ 2147483647 h 1719"/>
              <a:gd name="T30" fmla="*/ 0 w 1661"/>
              <a:gd name="T31" fmla="*/ 2147483647 h 171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61"/>
              <a:gd name="T49" fmla="*/ 0 h 1719"/>
              <a:gd name="T50" fmla="*/ 1661 w 1661"/>
              <a:gd name="T51" fmla="*/ 1719 h 171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61" h="1719">
                <a:moveTo>
                  <a:pt x="1660" y="0"/>
                </a:moveTo>
                <a:lnTo>
                  <a:pt x="1512" y="72"/>
                </a:lnTo>
                <a:lnTo>
                  <a:pt x="1367" y="152"/>
                </a:lnTo>
                <a:lnTo>
                  <a:pt x="1227" y="238"/>
                </a:lnTo>
                <a:lnTo>
                  <a:pt x="1092" y="331"/>
                </a:lnTo>
                <a:lnTo>
                  <a:pt x="962" y="430"/>
                </a:lnTo>
                <a:lnTo>
                  <a:pt x="837" y="536"/>
                </a:lnTo>
                <a:lnTo>
                  <a:pt x="717" y="648"/>
                </a:lnTo>
                <a:lnTo>
                  <a:pt x="604" y="765"/>
                </a:lnTo>
                <a:lnTo>
                  <a:pt x="497" y="888"/>
                </a:lnTo>
                <a:lnTo>
                  <a:pt x="396" y="1015"/>
                </a:lnTo>
                <a:lnTo>
                  <a:pt x="303" y="1148"/>
                </a:lnTo>
                <a:lnTo>
                  <a:pt x="216" y="1285"/>
                </a:lnTo>
                <a:lnTo>
                  <a:pt x="137" y="1426"/>
                </a:lnTo>
                <a:lnTo>
                  <a:pt x="65" y="1570"/>
                </a:lnTo>
                <a:lnTo>
                  <a:pt x="0" y="1718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877" name="Freeform 33"/>
          <p:cNvSpPr>
            <a:spLocks/>
          </p:cNvSpPr>
          <p:nvPr/>
        </p:nvSpPr>
        <p:spPr bwMode="auto">
          <a:xfrm>
            <a:off x="1379538" y="5873750"/>
            <a:ext cx="354012" cy="430213"/>
          </a:xfrm>
          <a:custGeom>
            <a:avLst/>
            <a:gdLst>
              <a:gd name="T0" fmla="*/ 0 w 1427"/>
              <a:gd name="T1" fmla="*/ 2147483647 h 1737"/>
              <a:gd name="T2" fmla="*/ 2147483647 w 1427"/>
              <a:gd name="T3" fmla="*/ 2147483647 h 1737"/>
              <a:gd name="T4" fmla="*/ 2147483647 w 1427"/>
              <a:gd name="T5" fmla="*/ 2147483647 h 1737"/>
              <a:gd name="T6" fmla="*/ 2147483647 w 1427"/>
              <a:gd name="T7" fmla="*/ 2147483647 h 1737"/>
              <a:gd name="T8" fmla="*/ 2147483647 w 1427"/>
              <a:gd name="T9" fmla="*/ 2147483647 h 1737"/>
              <a:gd name="T10" fmla="*/ 2147483647 w 1427"/>
              <a:gd name="T11" fmla="*/ 2147483647 h 1737"/>
              <a:gd name="T12" fmla="*/ 2147483647 w 1427"/>
              <a:gd name="T13" fmla="*/ 2147483647 h 1737"/>
              <a:gd name="T14" fmla="*/ 2147483647 w 1427"/>
              <a:gd name="T15" fmla="*/ 2147483647 h 1737"/>
              <a:gd name="T16" fmla="*/ 2147483647 w 1427"/>
              <a:gd name="T17" fmla="*/ 2147483647 h 1737"/>
              <a:gd name="T18" fmla="*/ 2147483647 w 1427"/>
              <a:gd name="T19" fmla="*/ 2147483647 h 1737"/>
              <a:gd name="T20" fmla="*/ 2147483647 w 1427"/>
              <a:gd name="T21" fmla="*/ 2147483647 h 1737"/>
              <a:gd name="T22" fmla="*/ 2147483647 w 1427"/>
              <a:gd name="T23" fmla="*/ 2147483647 h 1737"/>
              <a:gd name="T24" fmla="*/ 2147483647 w 1427"/>
              <a:gd name="T25" fmla="*/ 2147483647 h 1737"/>
              <a:gd name="T26" fmla="*/ 2147483647 w 1427"/>
              <a:gd name="T27" fmla="*/ 2147483647 h 1737"/>
              <a:gd name="T28" fmla="*/ 2147483647 w 1427"/>
              <a:gd name="T29" fmla="*/ 2147483647 h 1737"/>
              <a:gd name="T30" fmla="*/ 2147483647 w 1427"/>
              <a:gd name="T31" fmla="*/ 0 h 173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427"/>
              <a:gd name="T49" fmla="*/ 0 h 1737"/>
              <a:gd name="T50" fmla="*/ 1427 w 1427"/>
              <a:gd name="T51" fmla="*/ 1737 h 173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427" h="1737">
                <a:moveTo>
                  <a:pt x="0" y="1736"/>
                </a:moveTo>
                <a:lnTo>
                  <a:pt x="132" y="1655"/>
                </a:lnTo>
                <a:lnTo>
                  <a:pt x="259" y="1568"/>
                </a:lnTo>
                <a:lnTo>
                  <a:pt x="382" y="1475"/>
                </a:lnTo>
                <a:lnTo>
                  <a:pt x="501" y="1377"/>
                </a:lnTo>
                <a:lnTo>
                  <a:pt x="614" y="1273"/>
                </a:lnTo>
                <a:lnTo>
                  <a:pt x="722" y="1164"/>
                </a:lnTo>
                <a:lnTo>
                  <a:pt x="825" y="1050"/>
                </a:lnTo>
                <a:lnTo>
                  <a:pt x="922" y="932"/>
                </a:lnTo>
                <a:lnTo>
                  <a:pt x="1013" y="810"/>
                </a:lnTo>
                <a:lnTo>
                  <a:pt x="1098" y="683"/>
                </a:lnTo>
                <a:lnTo>
                  <a:pt x="1177" y="553"/>
                </a:lnTo>
                <a:lnTo>
                  <a:pt x="1249" y="419"/>
                </a:lnTo>
                <a:lnTo>
                  <a:pt x="1315" y="282"/>
                </a:lnTo>
                <a:lnTo>
                  <a:pt x="1374" y="142"/>
                </a:lnTo>
                <a:lnTo>
                  <a:pt x="1426" y="0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878" name="Text Box 34"/>
          <p:cNvSpPr txBox="1">
            <a:spLocks noChangeArrowheads="1"/>
          </p:cNvSpPr>
          <p:nvPr/>
        </p:nvSpPr>
        <p:spPr bwMode="auto">
          <a:xfrm>
            <a:off x="225425" y="5526088"/>
            <a:ext cx="234950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1800" i="1">
                <a:latin typeface="Calibri" charset="0"/>
                <a:cs typeface="Calibri" charset="0"/>
              </a:rPr>
              <a:t>e</a:t>
            </a:r>
          </a:p>
        </p:txBody>
      </p:sp>
      <p:sp>
        <p:nvSpPr>
          <p:cNvPr id="164879" name="Text Box 35"/>
          <p:cNvSpPr txBox="1">
            <a:spLocks noChangeArrowheads="1"/>
          </p:cNvSpPr>
          <p:nvPr/>
        </p:nvSpPr>
        <p:spPr bwMode="auto">
          <a:xfrm>
            <a:off x="1566863" y="5543550"/>
            <a:ext cx="138112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1800" i="1">
                <a:latin typeface="Calibri" charset="0"/>
                <a:cs typeface="Calibri" charset="0"/>
              </a:rPr>
              <a:t>c</a:t>
            </a:r>
          </a:p>
        </p:txBody>
      </p:sp>
      <p:sp>
        <p:nvSpPr>
          <p:cNvPr id="164880" name="Text Box 36"/>
          <p:cNvSpPr txBox="1">
            <a:spLocks noChangeArrowheads="1"/>
          </p:cNvSpPr>
          <p:nvPr/>
        </p:nvSpPr>
        <p:spPr bwMode="auto">
          <a:xfrm>
            <a:off x="930275" y="6196013"/>
            <a:ext cx="1174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1800" i="1">
                <a:latin typeface="Calibri" charset="0"/>
                <a:cs typeface="Calibri" charset="0"/>
              </a:rPr>
              <a:t>f</a:t>
            </a:r>
          </a:p>
        </p:txBody>
      </p:sp>
      <p:sp>
        <p:nvSpPr>
          <p:cNvPr id="164881" name="Freeform 39"/>
          <p:cNvSpPr>
            <a:spLocks/>
          </p:cNvSpPr>
          <p:nvPr/>
        </p:nvSpPr>
        <p:spPr bwMode="auto">
          <a:xfrm>
            <a:off x="654050" y="6340475"/>
            <a:ext cx="655638" cy="77788"/>
          </a:xfrm>
          <a:custGeom>
            <a:avLst/>
            <a:gdLst>
              <a:gd name="T0" fmla="*/ 0 w 2646"/>
              <a:gd name="T1" fmla="*/ 2147483647 h 312"/>
              <a:gd name="T2" fmla="*/ 2147483647 w 2646"/>
              <a:gd name="T3" fmla="*/ 2147483647 h 312"/>
              <a:gd name="T4" fmla="*/ 2147483647 w 2646"/>
              <a:gd name="T5" fmla="*/ 2147483647 h 312"/>
              <a:gd name="T6" fmla="*/ 2147483647 w 2646"/>
              <a:gd name="T7" fmla="*/ 2147483647 h 312"/>
              <a:gd name="T8" fmla="*/ 2147483647 w 2646"/>
              <a:gd name="T9" fmla="*/ 2147483647 h 312"/>
              <a:gd name="T10" fmla="*/ 2147483647 w 2646"/>
              <a:gd name="T11" fmla="*/ 2147483647 h 312"/>
              <a:gd name="T12" fmla="*/ 2147483647 w 2646"/>
              <a:gd name="T13" fmla="*/ 2147483647 h 312"/>
              <a:gd name="T14" fmla="*/ 2147483647 w 2646"/>
              <a:gd name="T15" fmla="*/ 2147483647 h 312"/>
              <a:gd name="T16" fmla="*/ 2147483647 w 2646"/>
              <a:gd name="T17" fmla="*/ 2147483647 h 312"/>
              <a:gd name="T18" fmla="*/ 2147483647 w 2646"/>
              <a:gd name="T19" fmla="*/ 2147483647 h 312"/>
              <a:gd name="T20" fmla="*/ 2147483647 w 2646"/>
              <a:gd name="T21" fmla="*/ 2147483647 h 312"/>
              <a:gd name="T22" fmla="*/ 2147483647 w 2646"/>
              <a:gd name="T23" fmla="*/ 2147483647 h 312"/>
              <a:gd name="T24" fmla="*/ 2147483647 w 2646"/>
              <a:gd name="T25" fmla="*/ 2147483647 h 312"/>
              <a:gd name="T26" fmla="*/ 2147483647 w 2646"/>
              <a:gd name="T27" fmla="*/ 2147483647 h 312"/>
              <a:gd name="T28" fmla="*/ 2147483647 w 2646"/>
              <a:gd name="T29" fmla="*/ 2147483647 h 312"/>
              <a:gd name="T30" fmla="*/ 2147483647 w 2646"/>
              <a:gd name="T31" fmla="*/ 0 h 31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46"/>
              <a:gd name="T49" fmla="*/ 0 h 312"/>
              <a:gd name="T50" fmla="*/ 2646 w 2646"/>
              <a:gd name="T51" fmla="*/ 312 h 31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46" h="312">
                <a:moveTo>
                  <a:pt x="0" y="81"/>
                </a:moveTo>
                <a:lnTo>
                  <a:pt x="170" y="142"/>
                </a:lnTo>
                <a:lnTo>
                  <a:pt x="343" y="194"/>
                </a:lnTo>
                <a:lnTo>
                  <a:pt x="520" y="237"/>
                </a:lnTo>
                <a:lnTo>
                  <a:pt x="698" y="270"/>
                </a:lnTo>
                <a:lnTo>
                  <a:pt x="878" y="293"/>
                </a:lnTo>
                <a:lnTo>
                  <a:pt x="1059" y="307"/>
                </a:lnTo>
                <a:lnTo>
                  <a:pt x="1240" y="311"/>
                </a:lnTo>
                <a:lnTo>
                  <a:pt x="1422" y="305"/>
                </a:lnTo>
                <a:lnTo>
                  <a:pt x="1603" y="290"/>
                </a:lnTo>
                <a:lnTo>
                  <a:pt x="1782" y="265"/>
                </a:lnTo>
                <a:lnTo>
                  <a:pt x="1960" y="231"/>
                </a:lnTo>
                <a:lnTo>
                  <a:pt x="2136" y="187"/>
                </a:lnTo>
                <a:lnTo>
                  <a:pt x="2309" y="134"/>
                </a:lnTo>
                <a:lnTo>
                  <a:pt x="2479" y="71"/>
                </a:lnTo>
                <a:lnTo>
                  <a:pt x="2645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882" name="Freeform 40"/>
          <p:cNvSpPr>
            <a:spLocks/>
          </p:cNvSpPr>
          <p:nvPr/>
        </p:nvSpPr>
        <p:spPr bwMode="auto">
          <a:xfrm>
            <a:off x="223838" y="5969000"/>
            <a:ext cx="434975" cy="392113"/>
          </a:xfrm>
          <a:custGeom>
            <a:avLst/>
            <a:gdLst>
              <a:gd name="T0" fmla="*/ 0 w 1754"/>
              <a:gd name="T1" fmla="*/ 0 h 1586"/>
              <a:gd name="T2" fmla="*/ 2147483647 w 1754"/>
              <a:gd name="T3" fmla="*/ 2147483647 h 1586"/>
              <a:gd name="T4" fmla="*/ 2147483647 w 1754"/>
              <a:gd name="T5" fmla="*/ 2147483647 h 1586"/>
              <a:gd name="T6" fmla="*/ 2147483647 w 1754"/>
              <a:gd name="T7" fmla="*/ 2147483647 h 1586"/>
              <a:gd name="T8" fmla="*/ 2147483647 w 1754"/>
              <a:gd name="T9" fmla="*/ 2147483647 h 1586"/>
              <a:gd name="T10" fmla="*/ 2147483647 w 1754"/>
              <a:gd name="T11" fmla="*/ 2147483647 h 1586"/>
              <a:gd name="T12" fmla="*/ 2147483647 w 1754"/>
              <a:gd name="T13" fmla="*/ 2147483647 h 1586"/>
              <a:gd name="T14" fmla="*/ 2147483647 w 1754"/>
              <a:gd name="T15" fmla="*/ 2147483647 h 1586"/>
              <a:gd name="T16" fmla="*/ 2147483647 w 1754"/>
              <a:gd name="T17" fmla="*/ 2147483647 h 1586"/>
              <a:gd name="T18" fmla="*/ 2147483647 w 1754"/>
              <a:gd name="T19" fmla="*/ 2147483647 h 1586"/>
              <a:gd name="T20" fmla="*/ 2147483647 w 1754"/>
              <a:gd name="T21" fmla="*/ 2147483647 h 1586"/>
              <a:gd name="T22" fmla="*/ 2147483647 w 1754"/>
              <a:gd name="T23" fmla="*/ 2147483647 h 1586"/>
              <a:gd name="T24" fmla="*/ 2147483647 w 1754"/>
              <a:gd name="T25" fmla="*/ 2147483647 h 1586"/>
              <a:gd name="T26" fmla="*/ 2147483647 w 1754"/>
              <a:gd name="T27" fmla="*/ 2147483647 h 1586"/>
              <a:gd name="T28" fmla="*/ 2147483647 w 1754"/>
              <a:gd name="T29" fmla="*/ 2147483647 h 1586"/>
              <a:gd name="T30" fmla="*/ 2147483647 w 1754"/>
              <a:gd name="T31" fmla="*/ 2147483647 h 158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754"/>
              <a:gd name="T49" fmla="*/ 0 h 1586"/>
              <a:gd name="T50" fmla="*/ 1754 w 1754"/>
              <a:gd name="T51" fmla="*/ 1586 h 158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754" h="1586">
                <a:moveTo>
                  <a:pt x="0" y="0"/>
                </a:moveTo>
                <a:lnTo>
                  <a:pt x="75" y="141"/>
                </a:lnTo>
                <a:lnTo>
                  <a:pt x="156" y="278"/>
                </a:lnTo>
                <a:lnTo>
                  <a:pt x="244" y="412"/>
                </a:lnTo>
                <a:lnTo>
                  <a:pt x="339" y="540"/>
                </a:lnTo>
                <a:lnTo>
                  <a:pt x="441" y="665"/>
                </a:lnTo>
                <a:lnTo>
                  <a:pt x="549" y="784"/>
                </a:lnTo>
                <a:lnTo>
                  <a:pt x="663" y="897"/>
                </a:lnTo>
                <a:lnTo>
                  <a:pt x="782" y="1006"/>
                </a:lnTo>
                <a:lnTo>
                  <a:pt x="907" y="1108"/>
                </a:lnTo>
                <a:lnTo>
                  <a:pt x="1037" y="1204"/>
                </a:lnTo>
                <a:lnTo>
                  <a:pt x="1172" y="1294"/>
                </a:lnTo>
                <a:lnTo>
                  <a:pt x="1312" y="1377"/>
                </a:lnTo>
                <a:lnTo>
                  <a:pt x="1455" y="1453"/>
                </a:lnTo>
                <a:lnTo>
                  <a:pt x="1602" y="1522"/>
                </a:lnTo>
                <a:lnTo>
                  <a:pt x="1753" y="1585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883" name="Text Box 42"/>
          <p:cNvSpPr txBox="1">
            <a:spLocks noChangeArrowheads="1"/>
          </p:cNvSpPr>
          <p:nvPr/>
        </p:nvSpPr>
        <p:spPr bwMode="auto">
          <a:xfrm>
            <a:off x="855663" y="4887913"/>
            <a:ext cx="198437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1800" i="1">
                <a:latin typeface="Calibri" charset="0"/>
                <a:cs typeface="Calibri" charset="0"/>
              </a:rPr>
              <a:t>a</a:t>
            </a:r>
          </a:p>
        </p:txBody>
      </p:sp>
      <p:sp>
        <p:nvSpPr>
          <p:cNvPr id="164884" name="Text Box 44"/>
          <p:cNvSpPr txBox="1">
            <a:spLocks noChangeArrowheads="1"/>
          </p:cNvSpPr>
          <p:nvPr/>
        </p:nvSpPr>
        <p:spPr bwMode="auto">
          <a:xfrm>
            <a:off x="784225" y="5461000"/>
            <a:ext cx="203200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endParaRPr lang="en-GB" sz="2900" i="1">
              <a:solidFill>
                <a:srgbClr val="00CC00"/>
              </a:solidFill>
              <a:latin typeface="Calibri" charset="0"/>
              <a:cs typeface="Calibri" charset="0"/>
            </a:endParaRPr>
          </a:p>
        </p:txBody>
      </p:sp>
      <p:sp>
        <p:nvSpPr>
          <p:cNvPr id="164885" name="Freeform 52"/>
          <p:cNvSpPr>
            <a:spLocks/>
          </p:cNvSpPr>
          <p:nvPr/>
        </p:nvSpPr>
        <p:spPr bwMode="auto">
          <a:xfrm>
            <a:off x="1771650" y="455613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424803 w 685800"/>
              <a:gd name="T3" fmla="*/ 10444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886" name="Freeform 53"/>
          <p:cNvSpPr>
            <a:spLocks/>
          </p:cNvSpPr>
          <p:nvPr/>
        </p:nvSpPr>
        <p:spPr bwMode="auto">
          <a:xfrm rot="1654840">
            <a:off x="2273300" y="742950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424803 w 685800"/>
              <a:gd name="T3" fmla="*/ 10444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rgbClr val="FF0000"/>
            </a:solidFill>
            <a:prstDash val="solid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887" name="Freeform 54"/>
          <p:cNvSpPr>
            <a:spLocks/>
          </p:cNvSpPr>
          <p:nvPr/>
        </p:nvSpPr>
        <p:spPr bwMode="auto">
          <a:xfrm rot="5400000">
            <a:off x="2527300" y="1731963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424803 w 685800"/>
              <a:gd name="T3" fmla="*/ 10444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rgbClr val="FF0000"/>
            </a:solidFill>
            <a:prstDash val="solid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888" name="Freeform 55"/>
          <p:cNvSpPr>
            <a:spLocks/>
          </p:cNvSpPr>
          <p:nvPr/>
        </p:nvSpPr>
        <p:spPr bwMode="auto">
          <a:xfrm rot="8970577">
            <a:off x="1800225" y="2430463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424803 w 685800"/>
              <a:gd name="T3" fmla="*/ 10444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rgbClr val="FF0000"/>
            </a:solidFill>
            <a:prstDash val="solid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889" name="Freeform 56"/>
          <p:cNvSpPr>
            <a:spLocks/>
          </p:cNvSpPr>
          <p:nvPr/>
        </p:nvSpPr>
        <p:spPr bwMode="auto">
          <a:xfrm rot="-8941473">
            <a:off x="804863" y="2154238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424803 w 685800"/>
              <a:gd name="T3" fmla="*/ 10444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rgbClr val="FF0000"/>
            </a:solidFill>
            <a:prstDash val="solid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890" name="Freeform 57"/>
          <p:cNvSpPr>
            <a:spLocks/>
          </p:cNvSpPr>
          <p:nvPr/>
        </p:nvSpPr>
        <p:spPr bwMode="auto">
          <a:xfrm rot="-5400000">
            <a:off x="541338" y="1169988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424803 w 685800"/>
              <a:gd name="T3" fmla="*/ 10444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rgbClr val="FF0000"/>
            </a:solidFill>
            <a:prstDash val="solid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891" name="Freeform 58"/>
          <p:cNvSpPr>
            <a:spLocks/>
          </p:cNvSpPr>
          <p:nvPr/>
        </p:nvSpPr>
        <p:spPr bwMode="auto">
          <a:xfrm rot="-1961200">
            <a:off x="1293813" y="465138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424803 w 685800"/>
              <a:gd name="T3" fmla="*/ 10444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rgbClr val="FF0000"/>
            </a:solidFill>
            <a:prstDash val="solid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892" name="TextBox 64"/>
          <p:cNvSpPr txBox="1">
            <a:spLocks noChangeArrowheads="1"/>
          </p:cNvSpPr>
          <p:nvPr/>
        </p:nvSpPr>
        <p:spPr bwMode="auto">
          <a:xfrm>
            <a:off x="1914525" y="476250"/>
            <a:ext cx="358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>
                <a:latin typeface="Calibri" charset="0"/>
                <a:cs typeface="Calibri" charset="0"/>
              </a:rPr>
              <a:t>a</a:t>
            </a:r>
          </a:p>
        </p:txBody>
      </p:sp>
      <p:sp>
        <p:nvSpPr>
          <p:cNvPr id="164893" name="TextBox 65"/>
          <p:cNvSpPr txBox="1">
            <a:spLocks noChangeArrowheads="1"/>
          </p:cNvSpPr>
          <p:nvPr/>
        </p:nvSpPr>
        <p:spPr bwMode="auto">
          <a:xfrm>
            <a:off x="2524125" y="1066800"/>
            <a:ext cx="3603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>
                <a:latin typeface="Calibri" charset="0"/>
                <a:cs typeface="Calibri" charset="0"/>
              </a:rPr>
              <a:t>b</a:t>
            </a:r>
          </a:p>
        </p:txBody>
      </p:sp>
      <p:sp>
        <p:nvSpPr>
          <p:cNvPr id="164894" name="TextBox 66"/>
          <p:cNvSpPr txBox="1">
            <a:spLocks noChangeArrowheads="1"/>
          </p:cNvSpPr>
          <p:nvPr/>
        </p:nvSpPr>
        <p:spPr bwMode="auto">
          <a:xfrm>
            <a:off x="2217738" y="1935163"/>
            <a:ext cx="3365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>
                <a:latin typeface="Calibri" charset="0"/>
                <a:cs typeface="Calibri" charset="0"/>
              </a:rPr>
              <a:t>c</a:t>
            </a:r>
          </a:p>
        </p:txBody>
      </p:sp>
      <p:sp>
        <p:nvSpPr>
          <p:cNvPr id="164895" name="TextBox 67"/>
          <p:cNvSpPr txBox="1">
            <a:spLocks noChangeArrowheads="1"/>
          </p:cNvSpPr>
          <p:nvPr/>
        </p:nvSpPr>
        <p:spPr bwMode="auto">
          <a:xfrm>
            <a:off x="1492250" y="2081213"/>
            <a:ext cx="3587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>
                <a:latin typeface="Calibri" charset="0"/>
                <a:cs typeface="Calibri" charset="0"/>
              </a:rPr>
              <a:t>d</a:t>
            </a:r>
          </a:p>
        </p:txBody>
      </p:sp>
      <p:sp>
        <p:nvSpPr>
          <p:cNvPr id="164896" name="TextBox 68"/>
          <p:cNvSpPr txBox="1">
            <a:spLocks noChangeArrowheads="1"/>
          </p:cNvSpPr>
          <p:nvPr/>
        </p:nvSpPr>
        <p:spPr bwMode="auto">
          <a:xfrm>
            <a:off x="787400" y="1544638"/>
            <a:ext cx="3524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>
                <a:latin typeface="Calibri" charset="0"/>
                <a:cs typeface="Calibri" charset="0"/>
              </a:rPr>
              <a:t>e</a:t>
            </a:r>
          </a:p>
        </p:txBody>
      </p:sp>
      <p:sp>
        <p:nvSpPr>
          <p:cNvPr id="164897" name="TextBox 69"/>
          <p:cNvSpPr txBox="1">
            <a:spLocks noChangeArrowheads="1"/>
          </p:cNvSpPr>
          <p:nvPr/>
        </p:nvSpPr>
        <p:spPr bwMode="auto">
          <a:xfrm>
            <a:off x="1065213" y="739775"/>
            <a:ext cx="323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>
                <a:latin typeface="Calibri" charset="0"/>
                <a:cs typeface="Calibri" charset="0"/>
              </a:rPr>
              <a:t>f</a:t>
            </a:r>
          </a:p>
        </p:txBody>
      </p:sp>
      <p:sp>
        <p:nvSpPr>
          <p:cNvPr id="84" name="Freeform 83"/>
          <p:cNvSpPr/>
          <p:nvPr/>
        </p:nvSpPr>
        <p:spPr>
          <a:xfrm rot="16010656">
            <a:off x="2023269" y="4956969"/>
            <a:ext cx="561975" cy="611187"/>
          </a:xfrm>
          <a:custGeom>
            <a:avLst/>
            <a:gdLst>
              <a:gd name="connsiteX0" fmla="*/ 0 w 1014153"/>
              <a:gd name="connsiteY0" fmla="*/ 0 h 906088"/>
              <a:gd name="connsiteX1" fmla="*/ 1014153 w 1014153"/>
              <a:gd name="connsiteY1" fmla="*/ 906088 h 906088"/>
              <a:gd name="connsiteX0" fmla="*/ 0 w 1014153"/>
              <a:gd name="connsiteY0" fmla="*/ 0 h 1113906"/>
              <a:gd name="connsiteX1" fmla="*/ 1014153 w 1014153"/>
              <a:gd name="connsiteY1" fmla="*/ 1113906 h 1113906"/>
              <a:gd name="connsiteX0" fmla="*/ 0 w 1019741"/>
              <a:gd name="connsiteY0" fmla="*/ 0 h 1113906"/>
              <a:gd name="connsiteX1" fmla="*/ 1014153 w 1019741"/>
              <a:gd name="connsiteY1" fmla="*/ 1113906 h 1113906"/>
              <a:gd name="connsiteX0" fmla="*/ 0 w 1019741"/>
              <a:gd name="connsiteY0" fmla="*/ 14654 h 1128560"/>
              <a:gd name="connsiteX1" fmla="*/ 1014153 w 1019741"/>
              <a:gd name="connsiteY1" fmla="*/ 1128560 h 1128560"/>
              <a:gd name="connsiteX0" fmla="*/ 0 w 1036504"/>
              <a:gd name="connsiteY0" fmla="*/ 14654 h 1128560"/>
              <a:gd name="connsiteX1" fmla="*/ 1014153 w 1036504"/>
              <a:gd name="connsiteY1" fmla="*/ 1128560 h 112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36504" h="1128560">
                <a:moveTo>
                  <a:pt x="0" y="14654"/>
                </a:moveTo>
                <a:cubicBezTo>
                  <a:pt x="572731" y="0"/>
                  <a:pt x="1036504" y="598657"/>
                  <a:pt x="1014153" y="1128560"/>
                </a:cubicBezTo>
              </a:path>
            </a:pathLst>
          </a:custGeom>
          <a:noFill/>
          <a:ln w="28575" cmpd="sng">
            <a:solidFill>
              <a:srgbClr val="0000FF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i="1">
              <a:latin typeface="Calibri"/>
              <a:cs typeface="Calibri"/>
            </a:endParaRPr>
          </a:p>
        </p:txBody>
      </p:sp>
      <p:sp>
        <p:nvSpPr>
          <p:cNvPr id="164899" name="TextBox 85"/>
          <p:cNvSpPr txBox="1">
            <a:spLocks noChangeArrowheads="1"/>
          </p:cNvSpPr>
          <p:nvPr/>
        </p:nvSpPr>
        <p:spPr bwMode="auto">
          <a:xfrm>
            <a:off x="2762250" y="5087938"/>
            <a:ext cx="3603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>
                <a:latin typeface="Calibri" charset="0"/>
                <a:cs typeface="Calibri" charset="0"/>
              </a:rPr>
              <a:t>b</a:t>
            </a:r>
          </a:p>
        </p:txBody>
      </p:sp>
      <p:sp>
        <p:nvSpPr>
          <p:cNvPr id="88" name="Freeform 87"/>
          <p:cNvSpPr/>
          <p:nvPr/>
        </p:nvSpPr>
        <p:spPr>
          <a:xfrm rot="5400000">
            <a:off x="2601119" y="5547519"/>
            <a:ext cx="561975" cy="611187"/>
          </a:xfrm>
          <a:custGeom>
            <a:avLst/>
            <a:gdLst>
              <a:gd name="connsiteX0" fmla="*/ 0 w 1014153"/>
              <a:gd name="connsiteY0" fmla="*/ 0 h 906088"/>
              <a:gd name="connsiteX1" fmla="*/ 1014153 w 1014153"/>
              <a:gd name="connsiteY1" fmla="*/ 906088 h 906088"/>
              <a:gd name="connsiteX0" fmla="*/ 0 w 1014153"/>
              <a:gd name="connsiteY0" fmla="*/ 0 h 1113906"/>
              <a:gd name="connsiteX1" fmla="*/ 1014153 w 1014153"/>
              <a:gd name="connsiteY1" fmla="*/ 1113906 h 1113906"/>
              <a:gd name="connsiteX0" fmla="*/ 0 w 1019741"/>
              <a:gd name="connsiteY0" fmla="*/ 0 h 1113906"/>
              <a:gd name="connsiteX1" fmla="*/ 1014153 w 1019741"/>
              <a:gd name="connsiteY1" fmla="*/ 1113906 h 1113906"/>
              <a:gd name="connsiteX0" fmla="*/ 0 w 1019741"/>
              <a:gd name="connsiteY0" fmla="*/ 14654 h 1128560"/>
              <a:gd name="connsiteX1" fmla="*/ 1014153 w 1019741"/>
              <a:gd name="connsiteY1" fmla="*/ 1128560 h 1128560"/>
              <a:gd name="connsiteX0" fmla="*/ 0 w 1036504"/>
              <a:gd name="connsiteY0" fmla="*/ 14654 h 1128560"/>
              <a:gd name="connsiteX1" fmla="*/ 1014153 w 1036504"/>
              <a:gd name="connsiteY1" fmla="*/ 1128560 h 112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36504" h="1128560">
                <a:moveTo>
                  <a:pt x="0" y="14654"/>
                </a:moveTo>
                <a:cubicBezTo>
                  <a:pt x="572731" y="0"/>
                  <a:pt x="1036504" y="598657"/>
                  <a:pt x="1014153" y="1128560"/>
                </a:cubicBezTo>
              </a:path>
            </a:pathLst>
          </a:custGeom>
          <a:noFill/>
          <a:ln w="28575" cmpd="sng">
            <a:solidFill>
              <a:srgbClr val="0000FF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i="1">
              <a:latin typeface="Calibri"/>
              <a:cs typeface="Calibri"/>
            </a:endParaRPr>
          </a:p>
        </p:txBody>
      </p:sp>
      <p:sp>
        <p:nvSpPr>
          <p:cNvPr id="164901" name="TextBox 88"/>
          <p:cNvSpPr txBox="1">
            <a:spLocks noChangeArrowheads="1"/>
          </p:cNvSpPr>
          <p:nvPr/>
        </p:nvSpPr>
        <p:spPr bwMode="auto">
          <a:xfrm>
            <a:off x="2149475" y="5648325"/>
            <a:ext cx="358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>
                <a:latin typeface="Calibri" charset="0"/>
                <a:cs typeface="Calibri" charset="0"/>
              </a:rPr>
              <a:t>d</a:t>
            </a:r>
          </a:p>
        </p:txBody>
      </p:sp>
      <p:sp>
        <p:nvSpPr>
          <p:cNvPr id="164902" name="Freeform 91"/>
          <p:cNvSpPr>
            <a:spLocks/>
          </p:cNvSpPr>
          <p:nvPr/>
        </p:nvSpPr>
        <p:spPr bwMode="auto">
          <a:xfrm>
            <a:off x="5045075" y="4576763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424803 w 685800"/>
              <a:gd name="T3" fmla="*/ 10444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903" name="Freeform 98"/>
          <p:cNvSpPr>
            <a:spLocks/>
          </p:cNvSpPr>
          <p:nvPr/>
        </p:nvSpPr>
        <p:spPr bwMode="auto">
          <a:xfrm rot="-3427536">
            <a:off x="4075113" y="4827588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424803 w 685800"/>
              <a:gd name="T3" fmla="*/ 10444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904" name="Freeform 99"/>
          <p:cNvSpPr>
            <a:spLocks/>
          </p:cNvSpPr>
          <p:nvPr/>
        </p:nvSpPr>
        <p:spPr bwMode="auto">
          <a:xfrm rot="-7306657">
            <a:off x="3781425" y="5799138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424803 w 685800"/>
              <a:gd name="T3" fmla="*/ 10444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905" name="Freeform 100"/>
          <p:cNvSpPr>
            <a:spLocks/>
          </p:cNvSpPr>
          <p:nvPr/>
        </p:nvSpPr>
        <p:spPr bwMode="auto">
          <a:xfrm rot="10800000">
            <a:off x="4498975" y="6529388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424803 w 685800"/>
              <a:gd name="T3" fmla="*/ 10444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906" name="Freeform 101"/>
          <p:cNvSpPr>
            <a:spLocks/>
          </p:cNvSpPr>
          <p:nvPr/>
        </p:nvSpPr>
        <p:spPr bwMode="auto">
          <a:xfrm rot="7325746">
            <a:off x="5484813" y="6291263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424803 w 685800"/>
              <a:gd name="T3" fmla="*/ 10444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907" name="Freeform 102"/>
          <p:cNvSpPr>
            <a:spLocks/>
          </p:cNvSpPr>
          <p:nvPr/>
        </p:nvSpPr>
        <p:spPr bwMode="auto">
          <a:xfrm rot="3608507">
            <a:off x="5778500" y="5311775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424803 w 685800"/>
              <a:gd name="T3" fmla="*/ 10444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908" name="TextBox 103"/>
          <p:cNvSpPr txBox="1">
            <a:spLocks noChangeArrowheads="1"/>
          </p:cNvSpPr>
          <p:nvPr/>
        </p:nvSpPr>
        <p:spPr bwMode="auto">
          <a:xfrm>
            <a:off x="5154613" y="4584700"/>
            <a:ext cx="3603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>
                <a:latin typeface="Calibri" charset="0"/>
                <a:cs typeface="Calibri" charset="0"/>
              </a:rPr>
              <a:t>a</a:t>
            </a:r>
          </a:p>
        </p:txBody>
      </p:sp>
      <p:sp>
        <p:nvSpPr>
          <p:cNvPr id="164909" name="TextBox 104"/>
          <p:cNvSpPr txBox="1">
            <a:spLocks noChangeArrowheads="1"/>
          </p:cNvSpPr>
          <p:nvPr/>
        </p:nvSpPr>
        <p:spPr bwMode="auto">
          <a:xfrm>
            <a:off x="5807075" y="5275263"/>
            <a:ext cx="3587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>
                <a:latin typeface="Calibri" charset="0"/>
                <a:cs typeface="Calibri" charset="0"/>
              </a:rPr>
              <a:t>b</a:t>
            </a:r>
          </a:p>
        </p:txBody>
      </p:sp>
      <p:sp>
        <p:nvSpPr>
          <p:cNvPr id="164910" name="TextBox 105"/>
          <p:cNvSpPr txBox="1">
            <a:spLocks noChangeArrowheads="1"/>
          </p:cNvSpPr>
          <p:nvPr/>
        </p:nvSpPr>
        <p:spPr bwMode="auto">
          <a:xfrm>
            <a:off x="5557838" y="6043613"/>
            <a:ext cx="3381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>
                <a:latin typeface="Calibri" charset="0"/>
                <a:cs typeface="Calibri" charset="0"/>
              </a:rPr>
              <a:t>c</a:t>
            </a:r>
          </a:p>
        </p:txBody>
      </p:sp>
      <p:sp>
        <p:nvSpPr>
          <p:cNvPr id="164911" name="TextBox 106"/>
          <p:cNvSpPr txBox="1">
            <a:spLocks noChangeArrowheads="1"/>
          </p:cNvSpPr>
          <p:nvPr/>
        </p:nvSpPr>
        <p:spPr bwMode="auto">
          <a:xfrm>
            <a:off x="4724400" y="6323013"/>
            <a:ext cx="3587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>
                <a:latin typeface="Calibri" charset="0"/>
                <a:cs typeface="Calibri" charset="0"/>
              </a:rPr>
              <a:t>d</a:t>
            </a:r>
          </a:p>
        </p:txBody>
      </p:sp>
      <p:sp>
        <p:nvSpPr>
          <p:cNvPr id="164912" name="TextBox 107"/>
          <p:cNvSpPr txBox="1">
            <a:spLocks noChangeArrowheads="1"/>
          </p:cNvSpPr>
          <p:nvPr/>
        </p:nvSpPr>
        <p:spPr bwMode="auto">
          <a:xfrm>
            <a:off x="3978275" y="5610225"/>
            <a:ext cx="352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>
                <a:latin typeface="Calibri" charset="0"/>
                <a:cs typeface="Calibri" charset="0"/>
              </a:rPr>
              <a:t>e</a:t>
            </a:r>
          </a:p>
        </p:txBody>
      </p:sp>
      <p:sp>
        <p:nvSpPr>
          <p:cNvPr id="164913" name="TextBox 108"/>
          <p:cNvSpPr txBox="1">
            <a:spLocks noChangeArrowheads="1"/>
          </p:cNvSpPr>
          <p:nvPr/>
        </p:nvSpPr>
        <p:spPr bwMode="auto">
          <a:xfrm>
            <a:off x="4305300" y="4848225"/>
            <a:ext cx="3254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>
                <a:latin typeface="Calibri" charset="0"/>
                <a:cs typeface="Calibri" charset="0"/>
              </a:rPr>
              <a:t>f</a:t>
            </a:r>
          </a:p>
        </p:txBody>
      </p:sp>
      <p:cxnSp>
        <p:nvCxnSpPr>
          <p:cNvPr id="112" name="Straight Connector 111"/>
          <p:cNvCxnSpPr>
            <a:stCxn id="164902" idx="1"/>
            <a:endCxn id="164906" idx="1"/>
          </p:cNvCxnSpPr>
          <p:nvPr/>
        </p:nvCxnSpPr>
        <p:spPr>
          <a:xfrm flipH="1">
            <a:off x="5543550" y="4735513"/>
            <a:ext cx="41275" cy="182245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64906" idx="0"/>
            <a:endCxn id="164903" idx="1"/>
          </p:cNvCxnSpPr>
          <p:nvPr/>
        </p:nvCxnSpPr>
        <p:spPr>
          <a:xfrm rot="5400000" flipH="1">
            <a:off x="4530725" y="4749801"/>
            <a:ext cx="1462087" cy="1408112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stCxn id="164903" idx="0"/>
          </p:cNvCxnSpPr>
          <p:nvPr/>
        </p:nvCxnSpPr>
        <p:spPr>
          <a:xfrm rot="16200000" flipH="1" flipV="1">
            <a:off x="3783012" y="5278438"/>
            <a:ext cx="538163" cy="16033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164902" idx="0"/>
            <a:endCxn id="164904" idx="0"/>
          </p:cNvCxnSpPr>
          <p:nvPr/>
        </p:nvCxnSpPr>
        <p:spPr>
          <a:xfrm flipH="1">
            <a:off x="4125913" y="4576763"/>
            <a:ext cx="919162" cy="1573212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64907" idx="0"/>
          </p:cNvCxnSpPr>
          <p:nvPr/>
        </p:nvCxnSpPr>
        <p:spPr>
          <a:xfrm rot="5400000">
            <a:off x="4725988" y="5429250"/>
            <a:ext cx="1570037" cy="944563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164907" idx="1"/>
            <a:endCxn id="164905" idx="1"/>
          </p:cNvCxnSpPr>
          <p:nvPr/>
        </p:nvCxnSpPr>
        <p:spPr>
          <a:xfrm rot="5400000">
            <a:off x="4873625" y="5289550"/>
            <a:ext cx="865188" cy="161448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920" name="Text Box 44"/>
          <p:cNvSpPr txBox="1">
            <a:spLocks noChangeArrowheads="1"/>
          </p:cNvSpPr>
          <p:nvPr/>
        </p:nvSpPr>
        <p:spPr bwMode="auto">
          <a:xfrm>
            <a:off x="1731963" y="1360488"/>
            <a:ext cx="204787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i="1">
                <a:solidFill>
                  <a:srgbClr val="FF0000"/>
                </a:solidFill>
                <a:latin typeface="Calibri" charset="0"/>
                <a:cs typeface="Calibri" charset="0"/>
              </a:rPr>
              <a:t>P</a:t>
            </a:r>
          </a:p>
        </p:txBody>
      </p:sp>
      <p:sp>
        <p:nvSpPr>
          <p:cNvPr id="164921" name="Text Box 44"/>
          <p:cNvSpPr txBox="1">
            <a:spLocks noChangeArrowheads="1"/>
          </p:cNvSpPr>
          <p:nvPr/>
        </p:nvSpPr>
        <p:spPr bwMode="auto">
          <a:xfrm>
            <a:off x="1785938" y="4622800"/>
            <a:ext cx="203200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i="1" dirty="0">
                <a:solidFill>
                  <a:srgbClr val="0000FF"/>
                </a:solidFill>
                <a:latin typeface="Calibri" charset="0"/>
                <a:cs typeface="Calibri" charset="0"/>
              </a:rPr>
              <a:t>Q</a:t>
            </a:r>
          </a:p>
        </p:txBody>
      </p:sp>
      <p:sp>
        <p:nvSpPr>
          <p:cNvPr id="164923" name="Text Box 44"/>
          <p:cNvSpPr txBox="1">
            <a:spLocks noChangeArrowheads="1"/>
          </p:cNvSpPr>
          <p:nvPr/>
        </p:nvSpPr>
        <p:spPr bwMode="auto">
          <a:xfrm>
            <a:off x="4933950" y="5411788"/>
            <a:ext cx="20320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i="1" dirty="0">
                <a:solidFill>
                  <a:srgbClr val="0000FF"/>
                </a:solidFill>
                <a:latin typeface="Calibri" charset="0"/>
                <a:cs typeface="Calibri" charset="0"/>
              </a:rPr>
              <a:t>Q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398838" y="5541963"/>
            <a:ext cx="511175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2971800" y="3505200"/>
            <a:ext cx="4851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Arranging blacks edges of </a:t>
            </a:r>
            <a:r>
              <a:rPr lang="en-US" sz="2400" i="1" dirty="0" smtClean="0">
                <a:solidFill>
                  <a:srgbClr val="0000FF"/>
                </a:solidFill>
              </a:rPr>
              <a:t>Q</a:t>
            </a:r>
            <a:r>
              <a:rPr lang="en-US" sz="2400" i="1" dirty="0" smtClean="0">
                <a:solidFill>
                  <a:srgbClr val="20DF29"/>
                </a:solidFill>
              </a:rPr>
              <a:t> </a:t>
            </a:r>
          </a:p>
          <a:p>
            <a:r>
              <a:rPr lang="en-US" sz="2400" dirty="0" smtClean="0"/>
              <a:t>in the same order as black edges in </a:t>
            </a:r>
            <a:r>
              <a:rPr lang="en-US" sz="2400" i="1" dirty="0" smtClean="0">
                <a:solidFill>
                  <a:srgbClr val="FF0000"/>
                </a:solidFill>
              </a:rPr>
              <a:t>P</a:t>
            </a:r>
            <a:endParaRPr lang="en-US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17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Freeform 89"/>
          <p:cNvSpPr/>
          <p:nvPr/>
        </p:nvSpPr>
        <p:spPr>
          <a:xfrm rot="10575955">
            <a:off x="2012950" y="5546725"/>
            <a:ext cx="488950" cy="596900"/>
          </a:xfrm>
          <a:custGeom>
            <a:avLst/>
            <a:gdLst>
              <a:gd name="connsiteX0" fmla="*/ 0 w 1014153"/>
              <a:gd name="connsiteY0" fmla="*/ 0 h 906088"/>
              <a:gd name="connsiteX1" fmla="*/ 1014153 w 1014153"/>
              <a:gd name="connsiteY1" fmla="*/ 906088 h 906088"/>
              <a:gd name="connsiteX0" fmla="*/ 0 w 1014153"/>
              <a:gd name="connsiteY0" fmla="*/ 0 h 1113906"/>
              <a:gd name="connsiteX1" fmla="*/ 1014153 w 1014153"/>
              <a:gd name="connsiteY1" fmla="*/ 1113906 h 1113906"/>
              <a:gd name="connsiteX0" fmla="*/ 0 w 1019741"/>
              <a:gd name="connsiteY0" fmla="*/ 0 h 1113906"/>
              <a:gd name="connsiteX1" fmla="*/ 1014153 w 1019741"/>
              <a:gd name="connsiteY1" fmla="*/ 1113906 h 1113906"/>
              <a:gd name="connsiteX0" fmla="*/ 0 w 1019741"/>
              <a:gd name="connsiteY0" fmla="*/ 14654 h 1128560"/>
              <a:gd name="connsiteX1" fmla="*/ 1014153 w 1019741"/>
              <a:gd name="connsiteY1" fmla="*/ 1128560 h 1128560"/>
              <a:gd name="connsiteX0" fmla="*/ 0 w 1036504"/>
              <a:gd name="connsiteY0" fmla="*/ 14654 h 1128560"/>
              <a:gd name="connsiteX1" fmla="*/ 1014153 w 1036504"/>
              <a:gd name="connsiteY1" fmla="*/ 1128560 h 112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36504" h="1128560">
                <a:moveTo>
                  <a:pt x="0" y="14654"/>
                </a:moveTo>
                <a:cubicBezTo>
                  <a:pt x="572731" y="0"/>
                  <a:pt x="1036504" y="598657"/>
                  <a:pt x="1014153" y="112856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i="1">
              <a:latin typeface="Calibri"/>
              <a:cs typeface="Calibri"/>
            </a:endParaRPr>
          </a:p>
        </p:txBody>
      </p:sp>
      <p:sp>
        <p:nvSpPr>
          <p:cNvPr id="91" name="Freeform 90"/>
          <p:cNvSpPr/>
          <p:nvPr/>
        </p:nvSpPr>
        <p:spPr>
          <a:xfrm rot="21415388">
            <a:off x="2605088" y="4937125"/>
            <a:ext cx="577850" cy="571500"/>
          </a:xfrm>
          <a:custGeom>
            <a:avLst/>
            <a:gdLst>
              <a:gd name="connsiteX0" fmla="*/ 0 w 1014153"/>
              <a:gd name="connsiteY0" fmla="*/ 0 h 906088"/>
              <a:gd name="connsiteX1" fmla="*/ 1014153 w 1014153"/>
              <a:gd name="connsiteY1" fmla="*/ 906088 h 906088"/>
              <a:gd name="connsiteX0" fmla="*/ 0 w 1014153"/>
              <a:gd name="connsiteY0" fmla="*/ 0 h 1113906"/>
              <a:gd name="connsiteX1" fmla="*/ 1014153 w 1014153"/>
              <a:gd name="connsiteY1" fmla="*/ 1113906 h 1113906"/>
              <a:gd name="connsiteX0" fmla="*/ 0 w 1019741"/>
              <a:gd name="connsiteY0" fmla="*/ 0 h 1113906"/>
              <a:gd name="connsiteX1" fmla="*/ 1014153 w 1019741"/>
              <a:gd name="connsiteY1" fmla="*/ 1113906 h 1113906"/>
              <a:gd name="connsiteX0" fmla="*/ 0 w 1019741"/>
              <a:gd name="connsiteY0" fmla="*/ 14654 h 1128560"/>
              <a:gd name="connsiteX1" fmla="*/ 1014153 w 1019741"/>
              <a:gd name="connsiteY1" fmla="*/ 1128560 h 1128560"/>
              <a:gd name="connsiteX0" fmla="*/ 0 w 1036504"/>
              <a:gd name="connsiteY0" fmla="*/ 14654 h 1128560"/>
              <a:gd name="connsiteX1" fmla="*/ 1014153 w 1036504"/>
              <a:gd name="connsiteY1" fmla="*/ 1128560 h 112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36504" h="1128560">
                <a:moveTo>
                  <a:pt x="0" y="14654"/>
                </a:moveTo>
                <a:cubicBezTo>
                  <a:pt x="572731" y="0"/>
                  <a:pt x="1036504" y="598657"/>
                  <a:pt x="1014153" y="112856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i="1">
              <a:latin typeface="Calibri"/>
              <a:cs typeface="Calibri"/>
            </a:endParaRPr>
          </a:p>
        </p:txBody>
      </p:sp>
      <p:sp>
        <p:nvSpPr>
          <p:cNvPr id="164867" name="Freeform 38"/>
          <p:cNvSpPr>
            <a:spLocks/>
          </p:cNvSpPr>
          <p:nvPr/>
        </p:nvSpPr>
        <p:spPr bwMode="auto">
          <a:xfrm>
            <a:off x="1714500" y="5397500"/>
            <a:ext cx="46038" cy="527050"/>
          </a:xfrm>
          <a:custGeom>
            <a:avLst/>
            <a:gdLst>
              <a:gd name="T0" fmla="*/ 2147483647 w 266"/>
              <a:gd name="T1" fmla="*/ 2147483647 h 2212"/>
              <a:gd name="T2" fmla="*/ 2147483647 w 266"/>
              <a:gd name="T3" fmla="*/ 2147483647 h 2212"/>
              <a:gd name="T4" fmla="*/ 2147483647 w 266"/>
              <a:gd name="T5" fmla="*/ 2147483647 h 2212"/>
              <a:gd name="T6" fmla="*/ 2147483647 w 266"/>
              <a:gd name="T7" fmla="*/ 2147483647 h 2212"/>
              <a:gd name="T8" fmla="*/ 2147483647 w 266"/>
              <a:gd name="T9" fmla="*/ 2147483647 h 2212"/>
              <a:gd name="T10" fmla="*/ 2147483647 w 266"/>
              <a:gd name="T11" fmla="*/ 2147483647 h 2212"/>
              <a:gd name="T12" fmla="*/ 2147483647 w 266"/>
              <a:gd name="T13" fmla="*/ 2147483647 h 2212"/>
              <a:gd name="T14" fmla="*/ 2147483647 w 266"/>
              <a:gd name="T15" fmla="*/ 2147483647 h 2212"/>
              <a:gd name="T16" fmla="*/ 2147483647 w 266"/>
              <a:gd name="T17" fmla="*/ 2147483647 h 2212"/>
              <a:gd name="T18" fmla="*/ 2147483647 w 266"/>
              <a:gd name="T19" fmla="*/ 2147483647 h 2212"/>
              <a:gd name="T20" fmla="*/ 2147483647 w 266"/>
              <a:gd name="T21" fmla="*/ 2147483647 h 2212"/>
              <a:gd name="T22" fmla="*/ 2147483647 w 266"/>
              <a:gd name="T23" fmla="*/ 2147483647 h 2212"/>
              <a:gd name="T24" fmla="*/ 2147483647 w 266"/>
              <a:gd name="T25" fmla="*/ 2147483647 h 2212"/>
              <a:gd name="T26" fmla="*/ 2147483647 w 266"/>
              <a:gd name="T27" fmla="*/ 2147483647 h 2212"/>
              <a:gd name="T28" fmla="*/ 2147483647 w 266"/>
              <a:gd name="T29" fmla="*/ 2147483647 h 2212"/>
              <a:gd name="T30" fmla="*/ 0 w 266"/>
              <a:gd name="T31" fmla="*/ 0 h 221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6"/>
              <a:gd name="T49" fmla="*/ 0 h 2212"/>
              <a:gd name="T50" fmla="*/ 266 w 266"/>
              <a:gd name="T51" fmla="*/ 2212 h 221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6" h="2212">
                <a:moveTo>
                  <a:pt x="113" y="2211"/>
                </a:moveTo>
                <a:lnTo>
                  <a:pt x="157" y="2066"/>
                </a:lnTo>
                <a:lnTo>
                  <a:pt x="193" y="1920"/>
                </a:lnTo>
                <a:lnTo>
                  <a:pt x="222" y="1772"/>
                </a:lnTo>
                <a:lnTo>
                  <a:pt x="244" y="1622"/>
                </a:lnTo>
                <a:lnTo>
                  <a:pt x="258" y="1472"/>
                </a:lnTo>
                <a:lnTo>
                  <a:pt x="265" y="1322"/>
                </a:lnTo>
                <a:lnTo>
                  <a:pt x="265" y="1171"/>
                </a:lnTo>
                <a:lnTo>
                  <a:pt x="257" y="1020"/>
                </a:lnTo>
                <a:lnTo>
                  <a:pt x="242" y="870"/>
                </a:lnTo>
                <a:lnTo>
                  <a:pt x="220" y="721"/>
                </a:lnTo>
                <a:lnTo>
                  <a:pt x="190" y="573"/>
                </a:lnTo>
                <a:lnTo>
                  <a:pt x="153" y="427"/>
                </a:lnTo>
                <a:lnTo>
                  <a:pt x="109" y="282"/>
                </a:lnTo>
                <a:lnTo>
                  <a:pt x="58" y="139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868" name="Freeform 41"/>
          <p:cNvSpPr>
            <a:spLocks/>
          </p:cNvSpPr>
          <p:nvPr/>
        </p:nvSpPr>
        <p:spPr bwMode="auto">
          <a:xfrm>
            <a:off x="146050" y="5341938"/>
            <a:ext cx="55563" cy="571500"/>
          </a:xfrm>
          <a:custGeom>
            <a:avLst/>
            <a:gdLst>
              <a:gd name="T0" fmla="*/ 2147483647 w 226"/>
              <a:gd name="T1" fmla="*/ 0 h 2308"/>
              <a:gd name="T2" fmla="*/ 2147483647 w 226"/>
              <a:gd name="T3" fmla="*/ 2147483647 h 2308"/>
              <a:gd name="T4" fmla="*/ 2147483647 w 226"/>
              <a:gd name="T5" fmla="*/ 2147483647 h 2308"/>
              <a:gd name="T6" fmla="*/ 2147483647 w 226"/>
              <a:gd name="T7" fmla="*/ 2147483647 h 2308"/>
              <a:gd name="T8" fmla="*/ 2147483647 w 226"/>
              <a:gd name="T9" fmla="*/ 2147483647 h 2308"/>
              <a:gd name="T10" fmla="*/ 2147483647 w 226"/>
              <a:gd name="T11" fmla="*/ 2147483647 h 2308"/>
              <a:gd name="T12" fmla="*/ 2147483647 w 226"/>
              <a:gd name="T13" fmla="*/ 2147483647 h 2308"/>
              <a:gd name="T14" fmla="*/ 0 w 226"/>
              <a:gd name="T15" fmla="*/ 2147483647 h 2308"/>
              <a:gd name="T16" fmla="*/ 0 w 226"/>
              <a:gd name="T17" fmla="*/ 2147483647 h 2308"/>
              <a:gd name="T18" fmla="*/ 2147483647 w 226"/>
              <a:gd name="T19" fmla="*/ 2147483647 h 2308"/>
              <a:gd name="T20" fmla="*/ 2147483647 w 226"/>
              <a:gd name="T21" fmla="*/ 2147483647 h 2308"/>
              <a:gd name="T22" fmla="*/ 2147483647 w 226"/>
              <a:gd name="T23" fmla="*/ 2147483647 h 2308"/>
              <a:gd name="T24" fmla="*/ 2147483647 w 226"/>
              <a:gd name="T25" fmla="*/ 2147483647 h 2308"/>
              <a:gd name="T26" fmla="*/ 2147483647 w 226"/>
              <a:gd name="T27" fmla="*/ 2147483647 h 2308"/>
              <a:gd name="T28" fmla="*/ 2147483647 w 226"/>
              <a:gd name="T29" fmla="*/ 2147483647 h 2308"/>
              <a:gd name="T30" fmla="*/ 2147483647 w 226"/>
              <a:gd name="T31" fmla="*/ 2147483647 h 230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26"/>
              <a:gd name="T49" fmla="*/ 0 h 2308"/>
              <a:gd name="T50" fmla="*/ 226 w 226"/>
              <a:gd name="T51" fmla="*/ 2308 h 230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26" h="2308">
                <a:moveTo>
                  <a:pt x="225" y="0"/>
                </a:moveTo>
                <a:lnTo>
                  <a:pt x="170" y="148"/>
                </a:lnTo>
                <a:lnTo>
                  <a:pt x="122" y="299"/>
                </a:lnTo>
                <a:lnTo>
                  <a:pt x="82" y="451"/>
                </a:lnTo>
                <a:lnTo>
                  <a:pt x="49" y="605"/>
                </a:lnTo>
                <a:lnTo>
                  <a:pt x="25" y="761"/>
                </a:lnTo>
                <a:lnTo>
                  <a:pt x="9" y="917"/>
                </a:lnTo>
                <a:lnTo>
                  <a:pt x="0" y="1075"/>
                </a:lnTo>
                <a:lnTo>
                  <a:pt x="0" y="1232"/>
                </a:lnTo>
                <a:lnTo>
                  <a:pt x="8" y="1389"/>
                </a:lnTo>
                <a:lnTo>
                  <a:pt x="23" y="1546"/>
                </a:lnTo>
                <a:lnTo>
                  <a:pt x="47" y="1701"/>
                </a:lnTo>
                <a:lnTo>
                  <a:pt x="79" y="1856"/>
                </a:lnTo>
                <a:lnTo>
                  <a:pt x="118" y="2008"/>
                </a:lnTo>
                <a:lnTo>
                  <a:pt x="166" y="2159"/>
                </a:lnTo>
                <a:lnTo>
                  <a:pt x="221" y="2307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869" name="Freeform 37"/>
          <p:cNvSpPr>
            <a:spLocks/>
          </p:cNvSpPr>
          <p:nvPr/>
        </p:nvSpPr>
        <p:spPr bwMode="auto">
          <a:xfrm>
            <a:off x="611188" y="4841875"/>
            <a:ext cx="646112" cy="74613"/>
          </a:xfrm>
          <a:custGeom>
            <a:avLst/>
            <a:gdLst>
              <a:gd name="T0" fmla="*/ 2147483647 w 2604"/>
              <a:gd name="T1" fmla="*/ 2147483647 h 305"/>
              <a:gd name="T2" fmla="*/ 2147483647 w 2604"/>
              <a:gd name="T3" fmla="*/ 2147483647 h 305"/>
              <a:gd name="T4" fmla="*/ 2147483647 w 2604"/>
              <a:gd name="T5" fmla="*/ 2147483647 h 305"/>
              <a:gd name="T6" fmla="*/ 2147483647 w 2604"/>
              <a:gd name="T7" fmla="*/ 2147483647 h 305"/>
              <a:gd name="T8" fmla="*/ 2147483647 w 2604"/>
              <a:gd name="T9" fmla="*/ 2147483647 h 305"/>
              <a:gd name="T10" fmla="*/ 2147483647 w 2604"/>
              <a:gd name="T11" fmla="*/ 2147483647 h 305"/>
              <a:gd name="T12" fmla="*/ 2147483647 w 2604"/>
              <a:gd name="T13" fmla="*/ 2147483647 h 305"/>
              <a:gd name="T14" fmla="*/ 2147483647 w 2604"/>
              <a:gd name="T15" fmla="*/ 0 h 305"/>
              <a:gd name="T16" fmla="*/ 2147483647 w 2604"/>
              <a:gd name="T17" fmla="*/ 2147483647 h 305"/>
              <a:gd name="T18" fmla="*/ 2147483647 w 2604"/>
              <a:gd name="T19" fmla="*/ 2147483647 h 305"/>
              <a:gd name="T20" fmla="*/ 2147483647 w 2604"/>
              <a:gd name="T21" fmla="*/ 2147483647 h 305"/>
              <a:gd name="T22" fmla="*/ 2147483647 w 2604"/>
              <a:gd name="T23" fmla="*/ 2147483647 h 305"/>
              <a:gd name="T24" fmla="*/ 2147483647 w 2604"/>
              <a:gd name="T25" fmla="*/ 2147483647 h 305"/>
              <a:gd name="T26" fmla="*/ 2147483647 w 2604"/>
              <a:gd name="T27" fmla="*/ 2147483647 h 305"/>
              <a:gd name="T28" fmla="*/ 2147483647 w 2604"/>
              <a:gd name="T29" fmla="*/ 2147483647 h 305"/>
              <a:gd name="T30" fmla="*/ 0 w 2604"/>
              <a:gd name="T31" fmla="*/ 2147483647 h 30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04"/>
              <a:gd name="T49" fmla="*/ 0 h 305"/>
              <a:gd name="T50" fmla="*/ 2604 w 2604"/>
              <a:gd name="T51" fmla="*/ 305 h 305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04" h="305">
                <a:moveTo>
                  <a:pt x="2603" y="219"/>
                </a:moveTo>
                <a:lnTo>
                  <a:pt x="2435" y="160"/>
                </a:lnTo>
                <a:lnTo>
                  <a:pt x="2264" y="111"/>
                </a:lnTo>
                <a:lnTo>
                  <a:pt x="2090" y="70"/>
                </a:lnTo>
                <a:lnTo>
                  <a:pt x="1915" y="39"/>
                </a:lnTo>
                <a:lnTo>
                  <a:pt x="1738" y="16"/>
                </a:lnTo>
                <a:lnTo>
                  <a:pt x="1560" y="4"/>
                </a:lnTo>
                <a:lnTo>
                  <a:pt x="1382" y="0"/>
                </a:lnTo>
                <a:lnTo>
                  <a:pt x="1203" y="6"/>
                </a:lnTo>
                <a:lnTo>
                  <a:pt x="1025" y="21"/>
                </a:lnTo>
                <a:lnTo>
                  <a:pt x="849" y="46"/>
                </a:lnTo>
                <a:lnTo>
                  <a:pt x="674" y="79"/>
                </a:lnTo>
                <a:lnTo>
                  <a:pt x="501" y="122"/>
                </a:lnTo>
                <a:lnTo>
                  <a:pt x="330" y="174"/>
                </a:lnTo>
                <a:lnTo>
                  <a:pt x="163" y="235"/>
                </a:lnTo>
                <a:lnTo>
                  <a:pt x="0" y="304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870" name="Freeform 63"/>
          <p:cNvSpPr>
            <a:spLocks/>
          </p:cNvSpPr>
          <p:nvPr/>
        </p:nvSpPr>
        <p:spPr bwMode="auto">
          <a:xfrm rot="3608507">
            <a:off x="2598738" y="1228725"/>
            <a:ext cx="444500" cy="120650"/>
          </a:xfrm>
          <a:custGeom>
            <a:avLst/>
            <a:gdLst>
              <a:gd name="T0" fmla="*/ 0 w 685800"/>
              <a:gd name="T1" fmla="*/ 0 h 241300"/>
              <a:gd name="T2" fmla="*/ 287419 w 685800"/>
              <a:gd name="T3" fmla="*/ 59916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871" name="Freeform 62"/>
          <p:cNvSpPr>
            <a:spLocks/>
          </p:cNvSpPr>
          <p:nvPr/>
        </p:nvSpPr>
        <p:spPr bwMode="auto">
          <a:xfrm rot="7325746">
            <a:off x="2305050" y="2224088"/>
            <a:ext cx="411163" cy="109537"/>
          </a:xfrm>
          <a:custGeom>
            <a:avLst/>
            <a:gdLst>
              <a:gd name="T0" fmla="*/ 0 w 685800"/>
              <a:gd name="T1" fmla="*/ 0 h 241300"/>
              <a:gd name="T2" fmla="*/ 246820 w 685800"/>
              <a:gd name="T3" fmla="*/ 50400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872" name="Freeform 61"/>
          <p:cNvSpPr>
            <a:spLocks/>
          </p:cNvSpPr>
          <p:nvPr/>
        </p:nvSpPr>
        <p:spPr bwMode="auto">
          <a:xfrm rot="10800000">
            <a:off x="1290638" y="2427288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424803 w 685800"/>
              <a:gd name="T3" fmla="*/ 10444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873" name="Freeform 60"/>
          <p:cNvSpPr>
            <a:spLocks/>
          </p:cNvSpPr>
          <p:nvPr/>
        </p:nvSpPr>
        <p:spPr bwMode="auto">
          <a:xfrm rot="-7306657">
            <a:off x="546100" y="1735138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424803 w 685800"/>
              <a:gd name="T3" fmla="*/ 10444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874" name="Freeform 59"/>
          <p:cNvSpPr>
            <a:spLocks/>
          </p:cNvSpPr>
          <p:nvPr/>
        </p:nvSpPr>
        <p:spPr bwMode="auto">
          <a:xfrm rot="-3427536">
            <a:off x="790575" y="749300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424803 w 685800"/>
              <a:gd name="T3" fmla="*/ 10444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875" name="Freeform 31"/>
          <p:cNvSpPr>
            <a:spLocks/>
          </p:cNvSpPr>
          <p:nvPr/>
        </p:nvSpPr>
        <p:spPr bwMode="auto">
          <a:xfrm>
            <a:off x="1306513" y="4914900"/>
            <a:ext cx="407987" cy="420688"/>
          </a:xfrm>
          <a:custGeom>
            <a:avLst/>
            <a:gdLst>
              <a:gd name="T0" fmla="*/ 2147483647 w 1649"/>
              <a:gd name="T1" fmla="*/ 2147483647 h 1692"/>
              <a:gd name="T2" fmla="*/ 2147483647 w 1649"/>
              <a:gd name="T3" fmla="*/ 2147483647 h 1692"/>
              <a:gd name="T4" fmla="*/ 2147483647 w 1649"/>
              <a:gd name="T5" fmla="*/ 2147483647 h 1692"/>
              <a:gd name="T6" fmla="*/ 2147483647 w 1649"/>
              <a:gd name="T7" fmla="*/ 2147483647 h 1692"/>
              <a:gd name="T8" fmla="*/ 2147483647 w 1649"/>
              <a:gd name="T9" fmla="*/ 2147483647 h 1692"/>
              <a:gd name="T10" fmla="*/ 2147483647 w 1649"/>
              <a:gd name="T11" fmla="*/ 2147483647 h 1692"/>
              <a:gd name="T12" fmla="*/ 2147483647 w 1649"/>
              <a:gd name="T13" fmla="*/ 2147483647 h 1692"/>
              <a:gd name="T14" fmla="*/ 2147483647 w 1649"/>
              <a:gd name="T15" fmla="*/ 2147483647 h 1692"/>
              <a:gd name="T16" fmla="*/ 2147483647 w 1649"/>
              <a:gd name="T17" fmla="*/ 2147483647 h 1692"/>
              <a:gd name="T18" fmla="*/ 2147483647 w 1649"/>
              <a:gd name="T19" fmla="*/ 2147483647 h 1692"/>
              <a:gd name="T20" fmla="*/ 2147483647 w 1649"/>
              <a:gd name="T21" fmla="*/ 2147483647 h 1692"/>
              <a:gd name="T22" fmla="*/ 2147483647 w 1649"/>
              <a:gd name="T23" fmla="*/ 2147483647 h 1692"/>
              <a:gd name="T24" fmla="*/ 2147483647 w 1649"/>
              <a:gd name="T25" fmla="*/ 2147483647 h 1692"/>
              <a:gd name="T26" fmla="*/ 2147483647 w 1649"/>
              <a:gd name="T27" fmla="*/ 2147483647 h 1692"/>
              <a:gd name="T28" fmla="*/ 2147483647 w 1649"/>
              <a:gd name="T29" fmla="*/ 2147483647 h 1692"/>
              <a:gd name="T30" fmla="*/ 0 w 1649"/>
              <a:gd name="T31" fmla="*/ 0 h 169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49"/>
              <a:gd name="T49" fmla="*/ 0 h 1692"/>
              <a:gd name="T50" fmla="*/ 1649 w 1649"/>
              <a:gd name="T51" fmla="*/ 1692 h 169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49" h="1692">
                <a:moveTo>
                  <a:pt x="1648" y="1691"/>
                </a:moveTo>
                <a:lnTo>
                  <a:pt x="1583" y="1545"/>
                </a:lnTo>
                <a:lnTo>
                  <a:pt x="1511" y="1403"/>
                </a:lnTo>
                <a:lnTo>
                  <a:pt x="1432" y="1264"/>
                </a:lnTo>
                <a:lnTo>
                  <a:pt x="1345" y="1130"/>
                </a:lnTo>
                <a:lnTo>
                  <a:pt x="1251" y="999"/>
                </a:lnTo>
                <a:lnTo>
                  <a:pt x="1151" y="874"/>
                </a:lnTo>
                <a:lnTo>
                  <a:pt x="1045" y="753"/>
                </a:lnTo>
                <a:lnTo>
                  <a:pt x="932" y="638"/>
                </a:lnTo>
                <a:lnTo>
                  <a:pt x="814" y="528"/>
                </a:lnTo>
                <a:lnTo>
                  <a:pt x="690" y="424"/>
                </a:lnTo>
                <a:lnTo>
                  <a:pt x="561" y="326"/>
                </a:lnTo>
                <a:lnTo>
                  <a:pt x="428" y="235"/>
                </a:lnTo>
                <a:lnTo>
                  <a:pt x="289" y="150"/>
                </a:lnTo>
                <a:lnTo>
                  <a:pt x="147" y="72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876" name="Freeform 32"/>
          <p:cNvSpPr>
            <a:spLocks/>
          </p:cNvSpPr>
          <p:nvPr/>
        </p:nvSpPr>
        <p:spPr bwMode="auto">
          <a:xfrm>
            <a:off x="200025" y="4914900"/>
            <a:ext cx="411163" cy="427038"/>
          </a:xfrm>
          <a:custGeom>
            <a:avLst/>
            <a:gdLst>
              <a:gd name="T0" fmla="*/ 2147483647 w 1661"/>
              <a:gd name="T1" fmla="*/ 0 h 1719"/>
              <a:gd name="T2" fmla="*/ 2147483647 w 1661"/>
              <a:gd name="T3" fmla="*/ 2147483647 h 1719"/>
              <a:gd name="T4" fmla="*/ 2147483647 w 1661"/>
              <a:gd name="T5" fmla="*/ 2147483647 h 1719"/>
              <a:gd name="T6" fmla="*/ 2147483647 w 1661"/>
              <a:gd name="T7" fmla="*/ 2147483647 h 1719"/>
              <a:gd name="T8" fmla="*/ 2147483647 w 1661"/>
              <a:gd name="T9" fmla="*/ 2147483647 h 1719"/>
              <a:gd name="T10" fmla="*/ 2147483647 w 1661"/>
              <a:gd name="T11" fmla="*/ 2147483647 h 1719"/>
              <a:gd name="T12" fmla="*/ 2147483647 w 1661"/>
              <a:gd name="T13" fmla="*/ 2147483647 h 1719"/>
              <a:gd name="T14" fmla="*/ 2147483647 w 1661"/>
              <a:gd name="T15" fmla="*/ 2147483647 h 1719"/>
              <a:gd name="T16" fmla="*/ 2147483647 w 1661"/>
              <a:gd name="T17" fmla="*/ 2147483647 h 1719"/>
              <a:gd name="T18" fmla="*/ 2147483647 w 1661"/>
              <a:gd name="T19" fmla="*/ 2147483647 h 1719"/>
              <a:gd name="T20" fmla="*/ 2147483647 w 1661"/>
              <a:gd name="T21" fmla="*/ 2147483647 h 1719"/>
              <a:gd name="T22" fmla="*/ 2147483647 w 1661"/>
              <a:gd name="T23" fmla="*/ 2147483647 h 1719"/>
              <a:gd name="T24" fmla="*/ 2147483647 w 1661"/>
              <a:gd name="T25" fmla="*/ 2147483647 h 1719"/>
              <a:gd name="T26" fmla="*/ 2147483647 w 1661"/>
              <a:gd name="T27" fmla="*/ 2147483647 h 1719"/>
              <a:gd name="T28" fmla="*/ 2147483647 w 1661"/>
              <a:gd name="T29" fmla="*/ 2147483647 h 1719"/>
              <a:gd name="T30" fmla="*/ 0 w 1661"/>
              <a:gd name="T31" fmla="*/ 2147483647 h 171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61"/>
              <a:gd name="T49" fmla="*/ 0 h 1719"/>
              <a:gd name="T50" fmla="*/ 1661 w 1661"/>
              <a:gd name="T51" fmla="*/ 1719 h 171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61" h="1719">
                <a:moveTo>
                  <a:pt x="1660" y="0"/>
                </a:moveTo>
                <a:lnTo>
                  <a:pt x="1512" y="72"/>
                </a:lnTo>
                <a:lnTo>
                  <a:pt x="1367" y="152"/>
                </a:lnTo>
                <a:lnTo>
                  <a:pt x="1227" y="238"/>
                </a:lnTo>
                <a:lnTo>
                  <a:pt x="1092" y="331"/>
                </a:lnTo>
                <a:lnTo>
                  <a:pt x="962" y="430"/>
                </a:lnTo>
                <a:lnTo>
                  <a:pt x="837" y="536"/>
                </a:lnTo>
                <a:lnTo>
                  <a:pt x="717" y="648"/>
                </a:lnTo>
                <a:lnTo>
                  <a:pt x="604" y="765"/>
                </a:lnTo>
                <a:lnTo>
                  <a:pt x="497" y="888"/>
                </a:lnTo>
                <a:lnTo>
                  <a:pt x="396" y="1015"/>
                </a:lnTo>
                <a:lnTo>
                  <a:pt x="303" y="1148"/>
                </a:lnTo>
                <a:lnTo>
                  <a:pt x="216" y="1285"/>
                </a:lnTo>
                <a:lnTo>
                  <a:pt x="137" y="1426"/>
                </a:lnTo>
                <a:lnTo>
                  <a:pt x="65" y="1570"/>
                </a:lnTo>
                <a:lnTo>
                  <a:pt x="0" y="1718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877" name="Freeform 33"/>
          <p:cNvSpPr>
            <a:spLocks/>
          </p:cNvSpPr>
          <p:nvPr/>
        </p:nvSpPr>
        <p:spPr bwMode="auto">
          <a:xfrm>
            <a:off x="1379538" y="5873750"/>
            <a:ext cx="354012" cy="430213"/>
          </a:xfrm>
          <a:custGeom>
            <a:avLst/>
            <a:gdLst>
              <a:gd name="T0" fmla="*/ 0 w 1427"/>
              <a:gd name="T1" fmla="*/ 2147483647 h 1737"/>
              <a:gd name="T2" fmla="*/ 2147483647 w 1427"/>
              <a:gd name="T3" fmla="*/ 2147483647 h 1737"/>
              <a:gd name="T4" fmla="*/ 2147483647 w 1427"/>
              <a:gd name="T5" fmla="*/ 2147483647 h 1737"/>
              <a:gd name="T6" fmla="*/ 2147483647 w 1427"/>
              <a:gd name="T7" fmla="*/ 2147483647 h 1737"/>
              <a:gd name="T8" fmla="*/ 2147483647 w 1427"/>
              <a:gd name="T9" fmla="*/ 2147483647 h 1737"/>
              <a:gd name="T10" fmla="*/ 2147483647 w 1427"/>
              <a:gd name="T11" fmla="*/ 2147483647 h 1737"/>
              <a:gd name="T12" fmla="*/ 2147483647 w 1427"/>
              <a:gd name="T13" fmla="*/ 2147483647 h 1737"/>
              <a:gd name="T14" fmla="*/ 2147483647 w 1427"/>
              <a:gd name="T15" fmla="*/ 2147483647 h 1737"/>
              <a:gd name="T16" fmla="*/ 2147483647 w 1427"/>
              <a:gd name="T17" fmla="*/ 2147483647 h 1737"/>
              <a:gd name="T18" fmla="*/ 2147483647 w 1427"/>
              <a:gd name="T19" fmla="*/ 2147483647 h 1737"/>
              <a:gd name="T20" fmla="*/ 2147483647 w 1427"/>
              <a:gd name="T21" fmla="*/ 2147483647 h 1737"/>
              <a:gd name="T22" fmla="*/ 2147483647 w 1427"/>
              <a:gd name="T23" fmla="*/ 2147483647 h 1737"/>
              <a:gd name="T24" fmla="*/ 2147483647 w 1427"/>
              <a:gd name="T25" fmla="*/ 2147483647 h 1737"/>
              <a:gd name="T26" fmla="*/ 2147483647 w 1427"/>
              <a:gd name="T27" fmla="*/ 2147483647 h 1737"/>
              <a:gd name="T28" fmla="*/ 2147483647 w 1427"/>
              <a:gd name="T29" fmla="*/ 2147483647 h 1737"/>
              <a:gd name="T30" fmla="*/ 2147483647 w 1427"/>
              <a:gd name="T31" fmla="*/ 0 h 173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427"/>
              <a:gd name="T49" fmla="*/ 0 h 1737"/>
              <a:gd name="T50" fmla="*/ 1427 w 1427"/>
              <a:gd name="T51" fmla="*/ 1737 h 173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427" h="1737">
                <a:moveTo>
                  <a:pt x="0" y="1736"/>
                </a:moveTo>
                <a:lnTo>
                  <a:pt x="132" y="1655"/>
                </a:lnTo>
                <a:lnTo>
                  <a:pt x="259" y="1568"/>
                </a:lnTo>
                <a:lnTo>
                  <a:pt x="382" y="1475"/>
                </a:lnTo>
                <a:lnTo>
                  <a:pt x="501" y="1377"/>
                </a:lnTo>
                <a:lnTo>
                  <a:pt x="614" y="1273"/>
                </a:lnTo>
                <a:lnTo>
                  <a:pt x="722" y="1164"/>
                </a:lnTo>
                <a:lnTo>
                  <a:pt x="825" y="1050"/>
                </a:lnTo>
                <a:lnTo>
                  <a:pt x="922" y="932"/>
                </a:lnTo>
                <a:lnTo>
                  <a:pt x="1013" y="810"/>
                </a:lnTo>
                <a:lnTo>
                  <a:pt x="1098" y="683"/>
                </a:lnTo>
                <a:lnTo>
                  <a:pt x="1177" y="553"/>
                </a:lnTo>
                <a:lnTo>
                  <a:pt x="1249" y="419"/>
                </a:lnTo>
                <a:lnTo>
                  <a:pt x="1315" y="282"/>
                </a:lnTo>
                <a:lnTo>
                  <a:pt x="1374" y="142"/>
                </a:lnTo>
                <a:lnTo>
                  <a:pt x="1426" y="0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878" name="Text Box 34"/>
          <p:cNvSpPr txBox="1">
            <a:spLocks noChangeArrowheads="1"/>
          </p:cNvSpPr>
          <p:nvPr/>
        </p:nvSpPr>
        <p:spPr bwMode="auto">
          <a:xfrm>
            <a:off x="225425" y="5526088"/>
            <a:ext cx="234950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1800" i="1">
                <a:latin typeface="Calibri" charset="0"/>
                <a:cs typeface="Calibri" charset="0"/>
              </a:rPr>
              <a:t>e</a:t>
            </a:r>
          </a:p>
        </p:txBody>
      </p:sp>
      <p:sp>
        <p:nvSpPr>
          <p:cNvPr id="164879" name="Text Box 35"/>
          <p:cNvSpPr txBox="1">
            <a:spLocks noChangeArrowheads="1"/>
          </p:cNvSpPr>
          <p:nvPr/>
        </p:nvSpPr>
        <p:spPr bwMode="auto">
          <a:xfrm>
            <a:off x="1566863" y="5543550"/>
            <a:ext cx="138112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1800" i="1">
                <a:latin typeface="Calibri" charset="0"/>
                <a:cs typeface="Calibri" charset="0"/>
              </a:rPr>
              <a:t>c</a:t>
            </a:r>
          </a:p>
        </p:txBody>
      </p:sp>
      <p:sp>
        <p:nvSpPr>
          <p:cNvPr id="164880" name="Text Box 36"/>
          <p:cNvSpPr txBox="1">
            <a:spLocks noChangeArrowheads="1"/>
          </p:cNvSpPr>
          <p:nvPr/>
        </p:nvSpPr>
        <p:spPr bwMode="auto">
          <a:xfrm>
            <a:off x="930275" y="6196013"/>
            <a:ext cx="1174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1800" i="1">
                <a:latin typeface="Calibri" charset="0"/>
                <a:cs typeface="Calibri" charset="0"/>
              </a:rPr>
              <a:t>f</a:t>
            </a:r>
          </a:p>
        </p:txBody>
      </p:sp>
      <p:sp>
        <p:nvSpPr>
          <p:cNvPr id="164881" name="Freeform 39"/>
          <p:cNvSpPr>
            <a:spLocks/>
          </p:cNvSpPr>
          <p:nvPr/>
        </p:nvSpPr>
        <p:spPr bwMode="auto">
          <a:xfrm>
            <a:off x="654050" y="6340475"/>
            <a:ext cx="655638" cy="77788"/>
          </a:xfrm>
          <a:custGeom>
            <a:avLst/>
            <a:gdLst>
              <a:gd name="T0" fmla="*/ 0 w 2646"/>
              <a:gd name="T1" fmla="*/ 2147483647 h 312"/>
              <a:gd name="T2" fmla="*/ 2147483647 w 2646"/>
              <a:gd name="T3" fmla="*/ 2147483647 h 312"/>
              <a:gd name="T4" fmla="*/ 2147483647 w 2646"/>
              <a:gd name="T5" fmla="*/ 2147483647 h 312"/>
              <a:gd name="T6" fmla="*/ 2147483647 w 2646"/>
              <a:gd name="T7" fmla="*/ 2147483647 h 312"/>
              <a:gd name="T8" fmla="*/ 2147483647 w 2646"/>
              <a:gd name="T9" fmla="*/ 2147483647 h 312"/>
              <a:gd name="T10" fmla="*/ 2147483647 w 2646"/>
              <a:gd name="T11" fmla="*/ 2147483647 h 312"/>
              <a:gd name="T12" fmla="*/ 2147483647 w 2646"/>
              <a:gd name="T13" fmla="*/ 2147483647 h 312"/>
              <a:gd name="T14" fmla="*/ 2147483647 w 2646"/>
              <a:gd name="T15" fmla="*/ 2147483647 h 312"/>
              <a:gd name="T16" fmla="*/ 2147483647 w 2646"/>
              <a:gd name="T17" fmla="*/ 2147483647 h 312"/>
              <a:gd name="T18" fmla="*/ 2147483647 w 2646"/>
              <a:gd name="T19" fmla="*/ 2147483647 h 312"/>
              <a:gd name="T20" fmla="*/ 2147483647 w 2646"/>
              <a:gd name="T21" fmla="*/ 2147483647 h 312"/>
              <a:gd name="T22" fmla="*/ 2147483647 w 2646"/>
              <a:gd name="T23" fmla="*/ 2147483647 h 312"/>
              <a:gd name="T24" fmla="*/ 2147483647 w 2646"/>
              <a:gd name="T25" fmla="*/ 2147483647 h 312"/>
              <a:gd name="T26" fmla="*/ 2147483647 w 2646"/>
              <a:gd name="T27" fmla="*/ 2147483647 h 312"/>
              <a:gd name="T28" fmla="*/ 2147483647 w 2646"/>
              <a:gd name="T29" fmla="*/ 2147483647 h 312"/>
              <a:gd name="T30" fmla="*/ 2147483647 w 2646"/>
              <a:gd name="T31" fmla="*/ 0 h 31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46"/>
              <a:gd name="T49" fmla="*/ 0 h 312"/>
              <a:gd name="T50" fmla="*/ 2646 w 2646"/>
              <a:gd name="T51" fmla="*/ 312 h 31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46" h="312">
                <a:moveTo>
                  <a:pt x="0" y="81"/>
                </a:moveTo>
                <a:lnTo>
                  <a:pt x="170" y="142"/>
                </a:lnTo>
                <a:lnTo>
                  <a:pt x="343" y="194"/>
                </a:lnTo>
                <a:lnTo>
                  <a:pt x="520" y="237"/>
                </a:lnTo>
                <a:lnTo>
                  <a:pt x="698" y="270"/>
                </a:lnTo>
                <a:lnTo>
                  <a:pt x="878" y="293"/>
                </a:lnTo>
                <a:lnTo>
                  <a:pt x="1059" y="307"/>
                </a:lnTo>
                <a:lnTo>
                  <a:pt x="1240" y="311"/>
                </a:lnTo>
                <a:lnTo>
                  <a:pt x="1422" y="305"/>
                </a:lnTo>
                <a:lnTo>
                  <a:pt x="1603" y="290"/>
                </a:lnTo>
                <a:lnTo>
                  <a:pt x="1782" y="265"/>
                </a:lnTo>
                <a:lnTo>
                  <a:pt x="1960" y="231"/>
                </a:lnTo>
                <a:lnTo>
                  <a:pt x="2136" y="187"/>
                </a:lnTo>
                <a:lnTo>
                  <a:pt x="2309" y="134"/>
                </a:lnTo>
                <a:lnTo>
                  <a:pt x="2479" y="71"/>
                </a:lnTo>
                <a:lnTo>
                  <a:pt x="2645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882" name="Freeform 40"/>
          <p:cNvSpPr>
            <a:spLocks/>
          </p:cNvSpPr>
          <p:nvPr/>
        </p:nvSpPr>
        <p:spPr bwMode="auto">
          <a:xfrm>
            <a:off x="223838" y="5969000"/>
            <a:ext cx="434975" cy="392113"/>
          </a:xfrm>
          <a:custGeom>
            <a:avLst/>
            <a:gdLst>
              <a:gd name="T0" fmla="*/ 0 w 1754"/>
              <a:gd name="T1" fmla="*/ 0 h 1586"/>
              <a:gd name="T2" fmla="*/ 2147483647 w 1754"/>
              <a:gd name="T3" fmla="*/ 2147483647 h 1586"/>
              <a:gd name="T4" fmla="*/ 2147483647 w 1754"/>
              <a:gd name="T5" fmla="*/ 2147483647 h 1586"/>
              <a:gd name="T6" fmla="*/ 2147483647 w 1754"/>
              <a:gd name="T7" fmla="*/ 2147483647 h 1586"/>
              <a:gd name="T8" fmla="*/ 2147483647 w 1754"/>
              <a:gd name="T9" fmla="*/ 2147483647 h 1586"/>
              <a:gd name="T10" fmla="*/ 2147483647 w 1754"/>
              <a:gd name="T11" fmla="*/ 2147483647 h 1586"/>
              <a:gd name="T12" fmla="*/ 2147483647 w 1754"/>
              <a:gd name="T13" fmla="*/ 2147483647 h 1586"/>
              <a:gd name="T14" fmla="*/ 2147483647 w 1754"/>
              <a:gd name="T15" fmla="*/ 2147483647 h 1586"/>
              <a:gd name="T16" fmla="*/ 2147483647 w 1754"/>
              <a:gd name="T17" fmla="*/ 2147483647 h 1586"/>
              <a:gd name="T18" fmla="*/ 2147483647 w 1754"/>
              <a:gd name="T19" fmla="*/ 2147483647 h 1586"/>
              <a:gd name="T20" fmla="*/ 2147483647 w 1754"/>
              <a:gd name="T21" fmla="*/ 2147483647 h 1586"/>
              <a:gd name="T22" fmla="*/ 2147483647 w 1754"/>
              <a:gd name="T23" fmla="*/ 2147483647 h 1586"/>
              <a:gd name="T24" fmla="*/ 2147483647 w 1754"/>
              <a:gd name="T25" fmla="*/ 2147483647 h 1586"/>
              <a:gd name="T26" fmla="*/ 2147483647 w 1754"/>
              <a:gd name="T27" fmla="*/ 2147483647 h 1586"/>
              <a:gd name="T28" fmla="*/ 2147483647 w 1754"/>
              <a:gd name="T29" fmla="*/ 2147483647 h 1586"/>
              <a:gd name="T30" fmla="*/ 2147483647 w 1754"/>
              <a:gd name="T31" fmla="*/ 2147483647 h 158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754"/>
              <a:gd name="T49" fmla="*/ 0 h 1586"/>
              <a:gd name="T50" fmla="*/ 1754 w 1754"/>
              <a:gd name="T51" fmla="*/ 1586 h 158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754" h="1586">
                <a:moveTo>
                  <a:pt x="0" y="0"/>
                </a:moveTo>
                <a:lnTo>
                  <a:pt x="75" y="141"/>
                </a:lnTo>
                <a:lnTo>
                  <a:pt x="156" y="278"/>
                </a:lnTo>
                <a:lnTo>
                  <a:pt x="244" y="412"/>
                </a:lnTo>
                <a:lnTo>
                  <a:pt x="339" y="540"/>
                </a:lnTo>
                <a:lnTo>
                  <a:pt x="441" y="665"/>
                </a:lnTo>
                <a:lnTo>
                  <a:pt x="549" y="784"/>
                </a:lnTo>
                <a:lnTo>
                  <a:pt x="663" y="897"/>
                </a:lnTo>
                <a:lnTo>
                  <a:pt x="782" y="1006"/>
                </a:lnTo>
                <a:lnTo>
                  <a:pt x="907" y="1108"/>
                </a:lnTo>
                <a:lnTo>
                  <a:pt x="1037" y="1204"/>
                </a:lnTo>
                <a:lnTo>
                  <a:pt x="1172" y="1294"/>
                </a:lnTo>
                <a:lnTo>
                  <a:pt x="1312" y="1377"/>
                </a:lnTo>
                <a:lnTo>
                  <a:pt x="1455" y="1453"/>
                </a:lnTo>
                <a:lnTo>
                  <a:pt x="1602" y="1522"/>
                </a:lnTo>
                <a:lnTo>
                  <a:pt x="1753" y="1585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883" name="Text Box 42"/>
          <p:cNvSpPr txBox="1">
            <a:spLocks noChangeArrowheads="1"/>
          </p:cNvSpPr>
          <p:nvPr/>
        </p:nvSpPr>
        <p:spPr bwMode="auto">
          <a:xfrm>
            <a:off x="855663" y="4887913"/>
            <a:ext cx="198437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1800" i="1">
                <a:latin typeface="Calibri" charset="0"/>
                <a:cs typeface="Calibri" charset="0"/>
              </a:rPr>
              <a:t>a</a:t>
            </a:r>
          </a:p>
        </p:txBody>
      </p:sp>
      <p:sp>
        <p:nvSpPr>
          <p:cNvPr id="164884" name="Text Box 44"/>
          <p:cNvSpPr txBox="1">
            <a:spLocks noChangeArrowheads="1"/>
          </p:cNvSpPr>
          <p:nvPr/>
        </p:nvSpPr>
        <p:spPr bwMode="auto">
          <a:xfrm>
            <a:off x="784225" y="5461000"/>
            <a:ext cx="203200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endParaRPr lang="en-GB" sz="2900" i="1">
              <a:solidFill>
                <a:srgbClr val="00CC00"/>
              </a:solidFill>
              <a:latin typeface="Calibri" charset="0"/>
              <a:cs typeface="Calibri" charset="0"/>
            </a:endParaRPr>
          </a:p>
        </p:txBody>
      </p:sp>
      <p:sp>
        <p:nvSpPr>
          <p:cNvPr id="164885" name="Freeform 52"/>
          <p:cNvSpPr>
            <a:spLocks/>
          </p:cNvSpPr>
          <p:nvPr/>
        </p:nvSpPr>
        <p:spPr bwMode="auto">
          <a:xfrm>
            <a:off x="1771650" y="455613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424803 w 685800"/>
              <a:gd name="T3" fmla="*/ 10444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886" name="Freeform 53"/>
          <p:cNvSpPr>
            <a:spLocks/>
          </p:cNvSpPr>
          <p:nvPr/>
        </p:nvSpPr>
        <p:spPr bwMode="auto">
          <a:xfrm rot="1654840">
            <a:off x="2273300" y="742950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424803 w 685800"/>
              <a:gd name="T3" fmla="*/ 10444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rgbClr val="FF0000"/>
            </a:solidFill>
            <a:prstDash val="solid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887" name="Freeform 54"/>
          <p:cNvSpPr>
            <a:spLocks/>
          </p:cNvSpPr>
          <p:nvPr/>
        </p:nvSpPr>
        <p:spPr bwMode="auto">
          <a:xfrm rot="5400000">
            <a:off x="2527300" y="1731963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424803 w 685800"/>
              <a:gd name="T3" fmla="*/ 10444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rgbClr val="FF0000"/>
            </a:solidFill>
            <a:prstDash val="solid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888" name="Freeform 55"/>
          <p:cNvSpPr>
            <a:spLocks/>
          </p:cNvSpPr>
          <p:nvPr/>
        </p:nvSpPr>
        <p:spPr bwMode="auto">
          <a:xfrm rot="8970577">
            <a:off x="1800225" y="2430463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424803 w 685800"/>
              <a:gd name="T3" fmla="*/ 10444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rgbClr val="FF0000"/>
            </a:solidFill>
            <a:prstDash val="solid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889" name="Freeform 56"/>
          <p:cNvSpPr>
            <a:spLocks/>
          </p:cNvSpPr>
          <p:nvPr/>
        </p:nvSpPr>
        <p:spPr bwMode="auto">
          <a:xfrm rot="-8941473">
            <a:off x="804863" y="2154238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424803 w 685800"/>
              <a:gd name="T3" fmla="*/ 10444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rgbClr val="FF0000"/>
            </a:solidFill>
            <a:prstDash val="solid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890" name="Freeform 57"/>
          <p:cNvSpPr>
            <a:spLocks/>
          </p:cNvSpPr>
          <p:nvPr/>
        </p:nvSpPr>
        <p:spPr bwMode="auto">
          <a:xfrm rot="-5400000">
            <a:off x="541338" y="1169988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424803 w 685800"/>
              <a:gd name="T3" fmla="*/ 10444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rgbClr val="FF0000"/>
            </a:solidFill>
            <a:prstDash val="solid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891" name="Freeform 58"/>
          <p:cNvSpPr>
            <a:spLocks/>
          </p:cNvSpPr>
          <p:nvPr/>
        </p:nvSpPr>
        <p:spPr bwMode="auto">
          <a:xfrm rot="-1961200">
            <a:off x="1293813" y="465138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424803 w 685800"/>
              <a:gd name="T3" fmla="*/ 10444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rgbClr val="FF0000"/>
            </a:solidFill>
            <a:prstDash val="solid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892" name="TextBox 64"/>
          <p:cNvSpPr txBox="1">
            <a:spLocks noChangeArrowheads="1"/>
          </p:cNvSpPr>
          <p:nvPr/>
        </p:nvSpPr>
        <p:spPr bwMode="auto">
          <a:xfrm>
            <a:off x="1914525" y="476250"/>
            <a:ext cx="358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>
                <a:latin typeface="Calibri" charset="0"/>
                <a:cs typeface="Calibri" charset="0"/>
              </a:rPr>
              <a:t>a</a:t>
            </a:r>
          </a:p>
        </p:txBody>
      </p:sp>
      <p:sp>
        <p:nvSpPr>
          <p:cNvPr id="164893" name="TextBox 65"/>
          <p:cNvSpPr txBox="1">
            <a:spLocks noChangeArrowheads="1"/>
          </p:cNvSpPr>
          <p:nvPr/>
        </p:nvSpPr>
        <p:spPr bwMode="auto">
          <a:xfrm>
            <a:off x="2524125" y="1066800"/>
            <a:ext cx="3603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>
                <a:latin typeface="Calibri" charset="0"/>
                <a:cs typeface="Calibri" charset="0"/>
              </a:rPr>
              <a:t>b</a:t>
            </a:r>
          </a:p>
        </p:txBody>
      </p:sp>
      <p:sp>
        <p:nvSpPr>
          <p:cNvPr id="164894" name="TextBox 66"/>
          <p:cNvSpPr txBox="1">
            <a:spLocks noChangeArrowheads="1"/>
          </p:cNvSpPr>
          <p:nvPr/>
        </p:nvSpPr>
        <p:spPr bwMode="auto">
          <a:xfrm>
            <a:off x="2217738" y="1935163"/>
            <a:ext cx="3365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>
                <a:latin typeface="Calibri" charset="0"/>
                <a:cs typeface="Calibri" charset="0"/>
              </a:rPr>
              <a:t>c</a:t>
            </a:r>
          </a:p>
        </p:txBody>
      </p:sp>
      <p:sp>
        <p:nvSpPr>
          <p:cNvPr id="164895" name="TextBox 67"/>
          <p:cNvSpPr txBox="1">
            <a:spLocks noChangeArrowheads="1"/>
          </p:cNvSpPr>
          <p:nvPr/>
        </p:nvSpPr>
        <p:spPr bwMode="auto">
          <a:xfrm>
            <a:off x="1492250" y="2081213"/>
            <a:ext cx="3587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>
                <a:latin typeface="Calibri" charset="0"/>
                <a:cs typeface="Calibri" charset="0"/>
              </a:rPr>
              <a:t>d</a:t>
            </a:r>
          </a:p>
        </p:txBody>
      </p:sp>
      <p:sp>
        <p:nvSpPr>
          <p:cNvPr id="164896" name="TextBox 68"/>
          <p:cNvSpPr txBox="1">
            <a:spLocks noChangeArrowheads="1"/>
          </p:cNvSpPr>
          <p:nvPr/>
        </p:nvSpPr>
        <p:spPr bwMode="auto">
          <a:xfrm>
            <a:off x="787400" y="1544638"/>
            <a:ext cx="3524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>
                <a:latin typeface="Calibri" charset="0"/>
                <a:cs typeface="Calibri" charset="0"/>
              </a:rPr>
              <a:t>e</a:t>
            </a:r>
          </a:p>
        </p:txBody>
      </p:sp>
      <p:sp>
        <p:nvSpPr>
          <p:cNvPr id="164897" name="TextBox 69"/>
          <p:cNvSpPr txBox="1">
            <a:spLocks noChangeArrowheads="1"/>
          </p:cNvSpPr>
          <p:nvPr/>
        </p:nvSpPr>
        <p:spPr bwMode="auto">
          <a:xfrm>
            <a:off x="1065213" y="739775"/>
            <a:ext cx="323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>
                <a:latin typeface="Calibri" charset="0"/>
                <a:cs typeface="Calibri" charset="0"/>
              </a:rPr>
              <a:t>f</a:t>
            </a:r>
          </a:p>
        </p:txBody>
      </p:sp>
      <p:sp>
        <p:nvSpPr>
          <p:cNvPr id="84" name="Freeform 83"/>
          <p:cNvSpPr/>
          <p:nvPr/>
        </p:nvSpPr>
        <p:spPr>
          <a:xfrm rot="16010656">
            <a:off x="2023269" y="4956969"/>
            <a:ext cx="561975" cy="611187"/>
          </a:xfrm>
          <a:custGeom>
            <a:avLst/>
            <a:gdLst>
              <a:gd name="connsiteX0" fmla="*/ 0 w 1014153"/>
              <a:gd name="connsiteY0" fmla="*/ 0 h 906088"/>
              <a:gd name="connsiteX1" fmla="*/ 1014153 w 1014153"/>
              <a:gd name="connsiteY1" fmla="*/ 906088 h 906088"/>
              <a:gd name="connsiteX0" fmla="*/ 0 w 1014153"/>
              <a:gd name="connsiteY0" fmla="*/ 0 h 1113906"/>
              <a:gd name="connsiteX1" fmla="*/ 1014153 w 1014153"/>
              <a:gd name="connsiteY1" fmla="*/ 1113906 h 1113906"/>
              <a:gd name="connsiteX0" fmla="*/ 0 w 1019741"/>
              <a:gd name="connsiteY0" fmla="*/ 0 h 1113906"/>
              <a:gd name="connsiteX1" fmla="*/ 1014153 w 1019741"/>
              <a:gd name="connsiteY1" fmla="*/ 1113906 h 1113906"/>
              <a:gd name="connsiteX0" fmla="*/ 0 w 1019741"/>
              <a:gd name="connsiteY0" fmla="*/ 14654 h 1128560"/>
              <a:gd name="connsiteX1" fmla="*/ 1014153 w 1019741"/>
              <a:gd name="connsiteY1" fmla="*/ 1128560 h 1128560"/>
              <a:gd name="connsiteX0" fmla="*/ 0 w 1036504"/>
              <a:gd name="connsiteY0" fmla="*/ 14654 h 1128560"/>
              <a:gd name="connsiteX1" fmla="*/ 1014153 w 1036504"/>
              <a:gd name="connsiteY1" fmla="*/ 1128560 h 112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36504" h="1128560">
                <a:moveTo>
                  <a:pt x="0" y="14654"/>
                </a:moveTo>
                <a:cubicBezTo>
                  <a:pt x="572731" y="0"/>
                  <a:pt x="1036504" y="598657"/>
                  <a:pt x="1014153" y="1128560"/>
                </a:cubicBezTo>
              </a:path>
            </a:pathLst>
          </a:custGeom>
          <a:noFill/>
          <a:ln w="28575" cmpd="sng">
            <a:solidFill>
              <a:srgbClr val="0000FF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i="1">
              <a:latin typeface="Calibri"/>
              <a:cs typeface="Calibri"/>
            </a:endParaRPr>
          </a:p>
        </p:txBody>
      </p:sp>
      <p:sp>
        <p:nvSpPr>
          <p:cNvPr id="164899" name="TextBox 85"/>
          <p:cNvSpPr txBox="1">
            <a:spLocks noChangeArrowheads="1"/>
          </p:cNvSpPr>
          <p:nvPr/>
        </p:nvSpPr>
        <p:spPr bwMode="auto">
          <a:xfrm>
            <a:off x="2762250" y="5087938"/>
            <a:ext cx="3603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>
                <a:latin typeface="Calibri" charset="0"/>
                <a:cs typeface="Calibri" charset="0"/>
              </a:rPr>
              <a:t>b</a:t>
            </a:r>
          </a:p>
        </p:txBody>
      </p:sp>
      <p:sp>
        <p:nvSpPr>
          <p:cNvPr id="88" name="Freeform 87"/>
          <p:cNvSpPr/>
          <p:nvPr/>
        </p:nvSpPr>
        <p:spPr>
          <a:xfrm rot="5400000">
            <a:off x="2601119" y="5547519"/>
            <a:ext cx="561975" cy="611187"/>
          </a:xfrm>
          <a:custGeom>
            <a:avLst/>
            <a:gdLst>
              <a:gd name="connsiteX0" fmla="*/ 0 w 1014153"/>
              <a:gd name="connsiteY0" fmla="*/ 0 h 906088"/>
              <a:gd name="connsiteX1" fmla="*/ 1014153 w 1014153"/>
              <a:gd name="connsiteY1" fmla="*/ 906088 h 906088"/>
              <a:gd name="connsiteX0" fmla="*/ 0 w 1014153"/>
              <a:gd name="connsiteY0" fmla="*/ 0 h 1113906"/>
              <a:gd name="connsiteX1" fmla="*/ 1014153 w 1014153"/>
              <a:gd name="connsiteY1" fmla="*/ 1113906 h 1113906"/>
              <a:gd name="connsiteX0" fmla="*/ 0 w 1019741"/>
              <a:gd name="connsiteY0" fmla="*/ 0 h 1113906"/>
              <a:gd name="connsiteX1" fmla="*/ 1014153 w 1019741"/>
              <a:gd name="connsiteY1" fmla="*/ 1113906 h 1113906"/>
              <a:gd name="connsiteX0" fmla="*/ 0 w 1019741"/>
              <a:gd name="connsiteY0" fmla="*/ 14654 h 1128560"/>
              <a:gd name="connsiteX1" fmla="*/ 1014153 w 1019741"/>
              <a:gd name="connsiteY1" fmla="*/ 1128560 h 1128560"/>
              <a:gd name="connsiteX0" fmla="*/ 0 w 1036504"/>
              <a:gd name="connsiteY0" fmla="*/ 14654 h 1128560"/>
              <a:gd name="connsiteX1" fmla="*/ 1014153 w 1036504"/>
              <a:gd name="connsiteY1" fmla="*/ 1128560 h 112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36504" h="1128560">
                <a:moveTo>
                  <a:pt x="0" y="14654"/>
                </a:moveTo>
                <a:cubicBezTo>
                  <a:pt x="572731" y="0"/>
                  <a:pt x="1036504" y="598657"/>
                  <a:pt x="1014153" y="1128560"/>
                </a:cubicBezTo>
              </a:path>
            </a:pathLst>
          </a:custGeom>
          <a:noFill/>
          <a:ln w="28575" cmpd="sng">
            <a:solidFill>
              <a:srgbClr val="0000FF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i="1">
              <a:latin typeface="Calibri"/>
              <a:cs typeface="Calibri"/>
            </a:endParaRPr>
          </a:p>
        </p:txBody>
      </p:sp>
      <p:sp>
        <p:nvSpPr>
          <p:cNvPr id="164901" name="TextBox 88"/>
          <p:cNvSpPr txBox="1">
            <a:spLocks noChangeArrowheads="1"/>
          </p:cNvSpPr>
          <p:nvPr/>
        </p:nvSpPr>
        <p:spPr bwMode="auto">
          <a:xfrm>
            <a:off x="2149475" y="5648325"/>
            <a:ext cx="358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>
                <a:latin typeface="Calibri" charset="0"/>
                <a:cs typeface="Calibri" charset="0"/>
              </a:rPr>
              <a:t>d</a:t>
            </a:r>
          </a:p>
        </p:txBody>
      </p:sp>
      <p:sp>
        <p:nvSpPr>
          <p:cNvPr id="164902" name="Freeform 91"/>
          <p:cNvSpPr>
            <a:spLocks/>
          </p:cNvSpPr>
          <p:nvPr/>
        </p:nvSpPr>
        <p:spPr bwMode="auto">
          <a:xfrm>
            <a:off x="5045075" y="4576763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424803 w 685800"/>
              <a:gd name="T3" fmla="*/ 10444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903" name="Freeform 98"/>
          <p:cNvSpPr>
            <a:spLocks/>
          </p:cNvSpPr>
          <p:nvPr/>
        </p:nvSpPr>
        <p:spPr bwMode="auto">
          <a:xfrm rot="-3427536">
            <a:off x="4075113" y="4827588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424803 w 685800"/>
              <a:gd name="T3" fmla="*/ 10444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904" name="Freeform 99"/>
          <p:cNvSpPr>
            <a:spLocks/>
          </p:cNvSpPr>
          <p:nvPr/>
        </p:nvSpPr>
        <p:spPr bwMode="auto">
          <a:xfrm rot="-7306657">
            <a:off x="3781425" y="5799138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424803 w 685800"/>
              <a:gd name="T3" fmla="*/ 10444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905" name="Freeform 100"/>
          <p:cNvSpPr>
            <a:spLocks/>
          </p:cNvSpPr>
          <p:nvPr/>
        </p:nvSpPr>
        <p:spPr bwMode="auto">
          <a:xfrm rot="10800000">
            <a:off x="4498975" y="6529388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424803 w 685800"/>
              <a:gd name="T3" fmla="*/ 10444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906" name="Freeform 101"/>
          <p:cNvSpPr>
            <a:spLocks/>
          </p:cNvSpPr>
          <p:nvPr/>
        </p:nvSpPr>
        <p:spPr bwMode="auto">
          <a:xfrm rot="7325746">
            <a:off x="5484813" y="6291263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424803 w 685800"/>
              <a:gd name="T3" fmla="*/ 10444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907" name="Freeform 102"/>
          <p:cNvSpPr>
            <a:spLocks/>
          </p:cNvSpPr>
          <p:nvPr/>
        </p:nvSpPr>
        <p:spPr bwMode="auto">
          <a:xfrm rot="3608507">
            <a:off x="5778500" y="5311775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424803 w 685800"/>
              <a:gd name="T3" fmla="*/ 10444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908" name="TextBox 103"/>
          <p:cNvSpPr txBox="1">
            <a:spLocks noChangeArrowheads="1"/>
          </p:cNvSpPr>
          <p:nvPr/>
        </p:nvSpPr>
        <p:spPr bwMode="auto">
          <a:xfrm>
            <a:off x="5154613" y="4584700"/>
            <a:ext cx="3603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>
                <a:latin typeface="Calibri" charset="0"/>
                <a:cs typeface="Calibri" charset="0"/>
              </a:rPr>
              <a:t>a</a:t>
            </a:r>
          </a:p>
        </p:txBody>
      </p:sp>
      <p:sp>
        <p:nvSpPr>
          <p:cNvPr id="164909" name="TextBox 104"/>
          <p:cNvSpPr txBox="1">
            <a:spLocks noChangeArrowheads="1"/>
          </p:cNvSpPr>
          <p:nvPr/>
        </p:nvSpPr>
        <p:spPr bwMode="auto">
          <a:xfrm>
            <a:off x="5807075" y="5275263"/>
            <a:ext cx="3587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>
                <a:latin typeface="Calibri" charset="0"/>
                <a:cs typeface="Calibri" charset="0"/>
              </a:rPr>
              <a:t>b</a:t>
            </a:r>
          </a:p>
        </p:txBody>
      </p:sp>
      <p:sp>
        <p:nvSpPr>
          <p:cNvPr id="164910" name="TextBox 105"/>
          <p:cNvSpPr txBox="1">
            <a:spLocks noChangeArrowheads="1"/>
          </p:cNvSpPr>
          <p:nvPr/>
        </p:nvSpPr>
        <p:spPr bwMode="auto">
          <a:xfrm>
            <a:off x="5557838" y="6043613"/>
            <a:ext cx="3381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>
                <a:latin typeface="Calibri" charset="0"/>
                <a:cs typeface="Calibri" charset="0"/>
              </a:rPr>
              <a:t>c</a:t>
            </a:r>
          </a:p>
        </p:txBody>
      </p:sp>
      <p:sp>
        <p:nvSpPr>
          <p:cNvPr id="164911" name="TextBox 106"/>
          <p:cNvSpPr txBox="1">
            <a:spLocks noChangeArrowheads="1"/>
          </p:cNvSpPr>
          <p:nvPr/>
        </p:nvSpPr>
        <p:spPr bwMode="auto">
          <a:xfrm>
            <a:off x="4724400" y="6323013"/>
            <a:ext cx="3587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>
                <a:latin typeface="Calibri" charset="0"/>
                <a:cs typeface="Calibri" charset="0"/>
              </a:rPr>
              <a:t>d</a:t>
            </a:r>
          </a:p>
        </p:txBody>
      </p:sp>
      <p:sp>
        <p:nvSpPr>
          <p:cNvPr id="164912" name="TextBox 107"/>
          <p:cNvSpPr txBox="1">
            <a:spLocks noChangeArrowheads="1"/>
          </p:cNvSpPr>
          <p:nvPr/>
        </p:nvSpPr>
        <p:spPr bwMode="auto">
          <a:xfrm>
            <a:off x="3978275" y="5610225"/>
            <a:ext cx="352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>
                <a:latin typeface="Calibri" charset="0"/>
                <a:cs typeface="Calibri" charset="0"/>
              </a:rPr>
              <a:t>e</a:t>
            </a:r>
          </a:p>
        </p:txBody>
      </p:sp>
      <p:sp>
        <p:nvSpPr>
          <p:cNvPr id="164913" name="TextBox 108"/>
          <p:cNvSpPr txBox="1">
            <a:spLocks noChangeArrowheads="1"/>
          </p:cNvSpPr>
          <p:nvPr/>
        </p:nvSpPr>
        <p:spPr bwMode="auto">
          <a:xfrm>
            <a:off x="4305300" y="4848225"/>
            <a:ext cx="3254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>
                <a:latin typeface="Calibri" charset="0"/>
                <a:cs typeface="Calibri" charset="0"/>
              </a:rPr>
              <a:t>f</a:t>
            </a:r>
          </a:p>
        </p:txBody>
      </p:sp>
      <p:cxnSp>
        <p:nvCxnSpPr>
          <p:cNvPr id="112" name="Straight Connector 111"/>
          <p:cNvCxnSpPr>
            <a:stCxn id="164902" idx="1"/>
            <a:endCxn id="164906" idx="1"/>
          </p:cNvCxnSpPr>
          <p:nvPr/>
        </p:nvCxnSpPr>
        <p:spPr>
          <a:xfrm flipH="1">
            <a:off x="5543550" y="4735513"/>
            <a:ext cx="41275" cy="182245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64906" idx="0"/>
            <a:endCxn id="164903" idx="1"/>
          </p:cNvCxnSpPr>
          <p:nvPr/>
        </p:nvCxnSpPr>
        <p:spPr>
          <a:xfrm rot="5400000" flipH="1">
            <a:off x="4530725" y="4749801"/>
            <a:ext cx="1462087" cy="1408112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stCxn id="164903" idx="0"/>
          </p:cNvCxnSpPr>
          <p:nvPr/>
        </p:nvCxnSpPr>
        <p:spPr>
          <a:xfrm rot="16200000" flipH="1" flipV="1">
            <a:off x="3783012" y="5278438"/>
            <a:ext cx="538163" cy="16033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164902" idx="0"/>
            <a:endCxn id="164904" idx="0"/>
          </p:cNvCxnSpPr>
          <p:nvPr/>
        </p:nvCxnSpPr>
        <p:spPr>
          <a:xfrm flipH="1">
            <a:off x="4125913" y="4576763"/>
            <a:ext cx="919162" cy="1573212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64907" idx="0"/>
          </p:cNvCxnSpPr>
          <p:nvPr/>
        </p:nvCxnSpPr>
        <p:spPr>
          <a:xfrm rot="5400000">
            <a:off x="4725988" y="5429250"/>
            <a:ext cx="1570037" cy="944563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164907" idx="1"/>
            <a:endCxn id="164905" idx="1"/>
          </p:cNvCxnSpPr>
          <p:nvPr/>
        </p:nvCxnSpPr>
        <p:spPr>
          <a:xfrm rot="5400000">
            <a:off x="4873625" y="5289550"/>
            <a:ext cx="865188" cy="161448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920" name="Text Box 44"/>
          <p:cNvSpPr txBox="1">
            <a:spLocks noChangeArrowheads="1"/>
          </p:cNvSpPr>
          <p:nvPr/>
        </p:nvSpPr>
        <p:spPr bwMode="auto">
          <a:xfrm>
            <a:off x="1731963" y="1360488"/>
            <a:ext cx="204787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i="1">
                <a:solidFill>
                  <a:srgbClr val="FF0000"/>
                </a:solidFill>
                <a:latin typeface="Calibri" charset="0"/>
                <a:cs typeface="Calibri" charset="0"/>
              </a:rPr>
              <a:t>P</a:t>
            </a:r>
          </a:p>
        </p:txBody>
      </p:sp>
      <p:sp>
        <p:nvSpPr>
          <p:cNvPr id="164921" name="Text Box 44"/>
          <p:cNvSpPr txBox="1">
            <a:spLocks noChangeArrowheads="1"/>
          </p:cNvSpPr>
          <p:nvPr/>
        </p:nvSpPr>
        <p:spPr bwMode="auto">
          <a:xfrm>
            <a:off x="1785938" y="4622800"/>
            <a:ext cx="203200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i="1" dirty="0">
                <a:solidFill>
                  <a:srgbClr val="0000FF"/>
                </a:solidFill>
                <a:latin typeface="Calibri" charset="0"/>
                <a:cs typeface="Calibri" charset="0"/>
              </a:rPr>
              <a:t>Q</a:t>
            </a:r>
          </a:p>
        </p:txBody>
      </p:sp>
      <p:grpSp>
        <p:nvGrpSpPr>
          <p:cNvPr id="164922" name="Group 46"/>
          <p:cNvGrpSpPr>
            <a:grpSpLocks/>
          </p:cNvGrpSpPr>
          <p:nvPr/>
        </p:nvGrpSpPr>
        <p:grpSpPr bwMode="auto">
          <a:xfrm>
            <a:off x="3821113" y="1771650"/>
            <a:ext cx="2211387" cy="2122488"/>
            <a:chOff x="3821449" y="1771590"/>
            <a:chExt cx="2211419" cy="2123032"/>
          </a:xfrm>
        </p:grpSpPr>
        <p:cxnSp>
          <p:nvCxnSpPr>
            <p:cNvPr id="133" name="Straight Connector 132"/>
            <p:cNvCxnSpPr>
              <a:stCxn id="164954" idx="0"/>
              <a:endCxn id="164956" idx="0"/>
            </p:cNvCxnSpPr>
            <p:nvPr/>
          </p:nvCxnSpPr>
          <p:spPr>
            <a:xfrm>
              <a:off x="5448660" y="1933557"/>
              <a:ext cx="1588" cy="1813390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64959" idx="1"/>
              <a:endCxn id="164948" idx="0"/>
            </p:cNvCxnSpPr>
            <p:nvPr/>
          </p:nvCxnSpPr>
          <p:spPr>
            <a:xfrm flipH="1">
              <a:off x="3962738" y="1771590"/>
              <a:ext cx="979502" cy="1581555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64955" idx="0"/>
            </p:cNvCxnSpPr>
            <p:nvPr/>
          </p:nvCxnSpPr>
          <p:spPr>
            <a:xfrm flipH="1">
              <a:off x="4343744" y="2848191"/>
              <a:ext cx="1639912" cy="886052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64954" idx="1"/>
            </p:cNvCxnSpPr>
            <p:nvPr/>
          </p:nvCxnSpPr>
          <p:spPr>
            <a:xfrm flipH="1">
              <a:off x="4877151" y="2324182"/>
              <a:ext cx="976327" cy="1562500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64955" idx="1"/>
              <a:endCxn id="164959" idx="0"/>
            </p:cNvCxnSpPr>
            <p:nvPr/>
          </p:nvCxnSpPr>
          <p:spPr>
            <a:xfrm flipH="1" flipV="1">
              <a:off x="4400894" y="1930381"/>
              <a:ext cx="1424009" cy="1457699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 flipH="1">
              <a:off x="3869075" y="2286072"/>
              <a:ext cx="123827" cy="533537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4948" name="Freeform 110"/>
            <p:cNvSpPr>
              <a:spLocks/>
            </p:cNvSpPr>
            <p:nvPr/>
          </p:nvSpPr>
          <p:spPr bwMode="auto">
            <a:xfrm rot="-7390581">
              <a:off x="3663361" y="3037715"/>
              <a:ext cx="469489" cy="153314"/>
            </a:xfrm>
            <a:custGeom>
              <a:avLst/>
              <a:gdLst>
                <a:gd name="T0" fmla="*/ 0 w 685800"/>
                <a:gd name="T1" fmla="*/ 0 h 241300"/>
                <a:gd name="T2" fmla="*/ 321406 w 685800"/>
                <a:gd name="T3" fmla="*/ 97411 h 2413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85800" h="241300">
                  <a:moveTo>
                    <a:pt x="0" y="0"/>
                  </a:moveTo>
                  <a:cubicBezTo>
                    <a:pt x="273050" y="29633"/>
                    <a:pt x="463550" y="84667"/>
                    <a:pt x="685800" y="241300"/>
                  </a:cubicBezTo>
                </a:path>
              </a:pathLst>
            </a:custGeom>
            <a:noFill/>
            <a:ln w="31750" cap="flat" cmpd="sng">
              <a:solidFill>
                <a:schemeClr val="tx1"/>
              </a:solidFill>
              <a:prstDash val="sysDot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4949" name="Freeform 112"/>
            <p:cNvSpPr>
              <a:spLocks/>
            </p:cNvSpPr>
            <p:nvPr/>
          </p:nvSpPr>
          <p:spPr bwMode="auto">
            <a:xfrm rot="10800000">
              <a:off x="4416657" y="3790021"/>
              <a:ext cx="536343" cy="96179"/>
            </a:xfrm>
            <a:custGeom>
              <a:avLst/>
              <a:gdLst>
                <a:gd name="T0" fmla="*/ 0 w 685800"/>
                <a:gd name="T1" fmla="*/ 0 h 241300"/>
                <a:gd name="T2" fmla="*/ 419457 w 685800"/>
                <a:gd name="T3" fmla="*/ 38336 h 2413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85800" h="241300">
                  <a:moveTo>
                    <a:pt x="0" y="0"/>
                  </a:moveTo>
                  <a:cubicBezTo>
                    <a:pt x="273050" y="29633"/>
                    <a:pt x="463550" y="84667"/>
                    <a:pt x="685800" y="241300"/>
                  </a:cubicBezTo>
                </a:path>
              </a:pathLst>
            </a:custGeom>
            <a:noFill/>
            <a:ln w="31750" cap="flat" cmpd="sng">
              <a:solidFill>
                <a:schemeClr val="tx1"/>
              </a:solidFill>
              <a:prstDash val="sysDot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4950" name="Freeform 114"/>
            <p:cNvSpPr>
              <a:spLocks/>
            </p:cNvSpPr>
            <p:nvPr/>
          </p:nvSpPr>
          <p:spPr bwMode="auto">
            <a:xfrm rot="7325746">
              <a:off x="5436315" y="3482585"/>
              <a:ext cx="502884" cy="108698"/>
            </a:xfrm>
            <a:custGeom>
              <a:avLst/>
              <a:gdLst>
                <a:gd name="T0" fmla="*/ 0 w 685800"/>
                <a:gd name="T1" fmla="*/ 0 h 241300"/>
                <a:gd name="T2" fmla="*/ 368755 w 685800"/>
                <a:gd name="T3" fmla="*/ 48965 h 2413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85800" h="241300">
                  <a:moveTo>
                    <a:pt x="0" y="0"/>
                  </a:moveTo>
                  <a:cubicBezTo>
                    <a:pt x="273050" y="29633"/>
                    <a:pt x="463550" y="84667"/>
                    <a:pt x="685800" y="241300"/>
                  </a:cubicBezTo>
                </a:path>
              </a:pathLst>
            </a:custGeom>
            <a:noFill/>
            <a:ln w="31750" cap="flat" cmpd="sng">
              <a:solidFill>
                <a:schemeClr val="tx1"/>
              </a:solidFill>
              <a:prstDash val="sysDot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4951" name="Freeform 116"/>
            <p:cNvSpPr>
              <a:spLocks/>
            </p:cNvSpPr>
            <p:nvPr/>
          </p:nvSpPr>
          <p:spPr bwMode="auto">
            <a:xfrm rot="3608507">
              <a:off x="5632009" y="2449448"/>
              <a:ext cx="539750" cy="158750"/>
            </a:xfrm>
            <a:custGeom>
              <a:avLst/>
              <a:gdLst>
                <a:gd name="T0" fmla="*/ 0 w 685800"/>
                <a:gd name="T1" fmla="*/ 0 h 241300"/>
                <a:gd name="T2" fmla="*/ 424803 w 685800"/>
                <a:gd name="T3" fmla="*/ 104441 h 2413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85800" h="241300">
                  <a:moveTo>
                    <a:pt x="0" y="0"/>
                  </a:moveTo>
                  <a:cubicBezTo>
                    <a:pt x="273050" y="29633"/>
                    <a:pt x="463550" y="84667"/>
                    <a:pt x="685800" y="241300"/>
                  </a:cubicBezTo>
                </a:path>
              </a:pathLst>
            </a:custGeom>
            <a:noFill/>
            <a:ln w="31750" cap="flat" cmpd="sng">
              <a:solidFill>
                <a:schemeClr val="tx1"/>
              </a:solidFill>
              <a:prstDash val="sysDot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4952" name="Freeform 86"/>
            <p:cNvSpPr>
              <a:spLocks/>
            </p:cNvSpPr>
            <p:nvPr/>
          </p:nvSpPr>
          <p:spPr bwMode="auto">
            <a:xfrm rot="-3427536">
              <a:off x="3911318" y="2064860"/>
              <a:ext cx="488411" cy="144237"/>
            </a:xfrm>
            <a:custGeom>
              <a:avLst/>
              <a:gdLst>
                <a:gd name="T0" fmla="*/ 0 w 685800"/>
                <a:gd name="T1" fmla="*/ 0 h 241300"/>
                <a:gd name="T2" fmla="*/ 347835 w 685800"/>
                <a:gd name="T3" fmla="*/ 86218 h 2413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85800" h="241300">
                  <a:moveTo>
                    <a:pt x="0" y="0"/>
                  </a:moveTo>
                  <a:cubicBezTo>
                    <a:pt x="273050" y="29633"/>
                    <a:pt x="463550" y="84667"/>
                    <a:pt x="685800" y="241300"/>
                  </a:cubicBezTo>
                </a:path>
              </a:pathLst>
            </a:custGeom>
            <a:noFill/>
            <a:ln w="31750" cap="flat" cmpd="sng">
              <a:solidFill>
                <a:schemeClr val="tx1"/>
              </a:solidFill>
              <a:prstDash val="sysDot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4953" name="Freeform 77"/>
            <p:cNvSpPr>
              <a:spLocks/>
            </p:cNvSpPr>
            <p:nvPr/>
          </p:nvSpPr>
          <p:spPr bwMode="auto">
            <a:xfrm>
              <a:off x="4868951" y="1774765"/>
              <a:ext cx="539750" cy="158750"/>
            </a:xfrm>
            <a:custGeom>
              <a:avLst/>
              <a:gdLst>
                <a:gd name="T0" fmla="*/ 0 w 685800"/>
                <a:gd name="T1" fmla="*/ 0 h 241300"/>
                <a:gd name="T2" fmla="*/ 424803 w 685800"/>
                <a:gd name="T3" fmla="*/ 104441 h 2413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85800" h="241300">
                  <a:moveTo>
                    <a:pt x="0" y="0"/>
                  </a:moveTo>
                  <a:cubicBezTo>
                    <a:pt x="273050" y="29633"/>
                    <a:pt x="463550" y="84667"/>
                    <a:pt x="685800" y="241300"/>
                  </a:cubicBezTo>
                </a:path>
              </a:pathLst>
            </a:custGeom>
            <a:noFill/>
            <a:ln w="31750" cap="flat" cmpd="sng">
              <a:solidFill>
                <a:schemeClr val="tx1"/>
              </a:solidFill>
              <a:prstDash val="sysDot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4954" name="Freeform 78"/>
            <p:cNvSpPr>
              <a:spLocks/>
            </p:cNvSpPr>
            <p:nvPr/>
          </p:nvSpPr>
          <p:spPr bwMode="auto">
            <a:xfrm rot="1654840">
              <a:off x="5380913" y="2049447"/>
              <a:ext cx="539750" cy="158750"/>
            </a:xfrm>
            <a:custGeom>
              <a:avLst/>
              <a:gdLst>
                <a:gd name="T0" fmla="*/ 0 w 685800"/>
                <a:gd name="T1" fmla="*/ 0 h 241300"/>
                <a:gd name="T2" fmla="*/ 424803 w 685800"/>
                <a:gd name="T3" fmla="*/ 104441 h 2413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85800" h="241300">
                  <a:moveTo>
                    <a:pt x="0" y="0"/>
                  </a:moveTo>
                  <a:cubicBezTo>
                    <a:pt x="273050" y="29633"/>
                    <a:pt x="463550" y="84667"/>
                    <a:pt x="685800" y="241300"/>
                  </a:cubicBezTo>
                </a:path>
              </a:pathLst>
            </a:custGeom>
            <a:noFill/>
            <a:ln w="31750" cap="flat" cmpd="sng">
              <a:solidFill>
                <a:srgbClr val="FF0000"/>
              </a:solidFill>
              <a:prstDash val="solid"/>
              <a:miter lim="800000"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4955" name="Freeform 79"/>
            <p:cNvSpPr>
              <a:spLocks/>
            </p:cNvSpPr>
            <p:nvPr/>
          </p:nvSpPr>
          <p:spPr bwMode="auto">
            <a:xfrm rot="5400000">
              <a:off x="5635180" y="3038415"/>
              <a:ext cx="539750" cy="158750"/>
            </a:xfrm>
            <a:custGeom>
              <a:avLst/>
              <a:gdLst>
                <a:gd name="T0" fmla="*/ 0 w 685800"/>
                <a:gd name="T1" fmla="*/ 0 h 241300"/>
                <a:gd name="T2" fmla="*/ 424803 w 685800"/>
                <a:gd name="T3" fmla="*/ 104441 h 2413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85800" h="241300">
                  <a:moveTo>
                    <a:pt x="0" y="0"/>
                  </a:moveTo>
                  <a:cubicBezTo>
                    <a:pt x="273050" y="29633"/>
                    <a:pt x="463550" y="84667"/>
                    <a:pt x="685800" y="241300"/>
                  </a:cubicBezTo>
                </a:path>
              </a:pathLst>
            </a:custGeom>
            <a:noFill/>
            <a:ln w="31750" cap="flat" cmpd="sng">
              <a:solidFill>
                <a:srgbClr val="FF0000"/>
              </a:solidFill>
              <a:prstDash val="solid"/>
              <a:miter lim="800000"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4956" name="Freeform 80"/>
            <p:cNvSpPr>
              <a:spLocks/>
            </p:cNvSpPr>
            <p:nvPr/>
          </p:nvSpPr>
          <p:spPr bwMode="auto">
            <a:xfrm rot="8970577">
              <a:off x="4908326" y="3735872"/>
              <a:ext cx="539750" cy="158750"/>
            </a:xfrm>
            <a:custGeom>
              <a:avLst/>
              <a:gdLst>
                <a:gd name="T0" fmla="*/ 0 w 685800"/>
                <a:gd name="T1" fmla="*/ 0 h 241300"/>
                <a:gd name="T2" fmla="*/ 424803 w 685800"/>
                <a:gd name="T3" fmla="*/ 104441 h 2413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85800" h="241300">
                  <a:moveTo>
                    <a:pt x="0" y="0"/>
                  </a:moveTo>
                  <a:cubicBezTo>
                    <a:pt x="273050" y="29633"/>
                    <a:pt x="463550" y="84667"/>
                    <a:pt x="685800" y="241300"/>
                  </a:cubicBezTo>
                </a:path>
              </a:pathLst>
            </a:custGeom>
            <a:noFill/>
            <a:ln w="31750" cap="flat" cmpd="sng">
              <a:solidFill>
                <a:srgbClr val="FF0000"/>
              </a:solidFill>
              <a:prstDash val="solid"/>
              <a:miter lim="800000"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4957" name="Freeform 81"/>
            <p:cNvSpPr>
              <a:spLocks/>
            </p:cNvSpPr>
            <p:nvPr/>
          </p:nvSpPr>
          <p:spPr bwMode="auto">
            <a:xfrm rot="-8941473">
              <a:off x="3912427" y="3460112"/>
              <a:ext cx="539750" cy="158750"/>
            </a:xfrm>
            <a:custGeom>
              <a:avLst/>
              <a:gdLst>
                <a:gd name="T0" fmla="*/ 0 w 685800"/>
                <a:gd name="T1" fmla="*/ 0 h 241300"/>
                <a:gd name="T2" fmla="*/ 424803 w 685800"/>
                <a:gd name="T3" fmla="*/ 104441 h 2413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85800" h="241300">
                  <a:moveTo>
                    <a:pt x="0" y="0"/>
                  </a:moveTo>
                  <a:cubicBezTo>
                    <a:pt x="273050" y="29633"/>
                    <a:pt x="463550" y="84667"/>
                    <a:pt x="685800" y="241300"/>
                  </a:cubicBezTo>
                </a:path>
              </a:pathLst>
            </a:custGeom>
            <a:noFill/>
            <a:ln w="31750" cap="flat" cmpd="sng">
              <a:solidFill>
                <a:srgbClr val="FF0000"/>
              </a:solidFill>
              <a:prstDash val="solid"/>
              <a:miter lim="800000"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4958" name="Freeform 82"/>
            <p:cNvSpPr>
              <a:spLocks/>
            </p:cNvSpPr>
            <p:nvPr/>
          </p:nvSpPr>
          <p:spPr bwMode="auto">
            <a:xfrm rot="-5400000">
              <a:off x="3648499" y="2475573"/>
              <a:ext cx="539750" cy="158750"/>
            </a:xfrm>
            <a:custGeom>
              <a:avLst/>
              <a:gdLst>
                <a:gd name="T0" fmla="*/ 0 w 685800"/>
                <a:gd name="T1" fmla="*/ 0 h 241300"/>
                <a:gd name="T2" fmla="*/ 424803 w 685800"/>
                <a:gd name="T3" fmla="*/ 104441 h 2413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85800" h="241300">
                  <a:moveTo>
                    <a:pt x="0" y="0"/>
                  </a:moveTo>
                  <a:cubicBezTo>
                    <a:pt x="273050" y="29633"/>
                    <a:pt x="463550" y="84667"/>
                    <a:pt x="685800" y="241300"/>
                  </a:cubicBezTo>
                </a:path>
              </a:pathLst>
            </a:custGeom>
            <a:noFill/>
            <a:ln w="31750" cap="flat" cmpd="sng">
              <a:solidFill>
                <a:srgbClr val="FF0000"/>
              </a:solidFill>
              <a:prstDash val="solid"/>
              <a:miter lim="800000"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4959" name="Freeform 84"/>
            <p:cNvSpPr>
              <a:spLocks/>
            </p:cNvSpPr>
            <p:nvPr/>
          </p:nvSpPr>
          <p:spPr bwMode="auto">
            <a:xfrm rot="-1961200">
              <a:off x="4401694" y="1771590"/>
              <a:ext cx="539750" cy="158750"/>
            </a:xfrm>
            <a:custGeom>
              <a:avLst/>
              <a:gdLst>
                <a:gd name="T0" fmla="*/ 0 w 685800"/>
                <a:gd name="T1" fmla="*/ 0 h 241300"/>
                <a:gd name="T2" fmla="*/ 424803 w 685800"/>
                <a:gd name="T3" fmla="*/ 104441 h 2413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85800" h="241300">
                  <a:moveTo>
                    <a:pt x="0" y="0"/>
                  </a:moveTo>
                  <a:cubicBezTo>
                    <a:pt x="273050" y="29633"/>
                    <a:pt x="463550" y="84667"/>
                    <a:pt x="685800" y="241300"/>
                  </a:cubicBezTo>
                </a:path>
              </a:pathLst>
            </a:custGeom>
            <a:noFill/>
            <a:ln w="31750" cap="flat" cmpd="sng">
              <a:solidFill>
                <a:srgbClr val="FF0000"/>
              </a:solidFill>
              <a:prstDash val="solid"/>
              <a:miter lim="800000"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4960" name="TextBox 118"/>
            <p:cNvSpPr txBox="1">
              <a:spLocks noChangeArrowheads="1"/>
            </p:cNvSpPr>
            <p:nvPr/>
          </p:nvSpPr>
          <p:spPr bwMode="auto">
            <a:xfrm>
              <a:off x="5021366" y="1782101"/>
              <a:ext cx="3598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i="1">
                  <a:latin typeface="Calibri" charset="0"/>
                  <a:cs typeface="Calibri" charset="0"/>
                </a:rPr>
                <a:t>a</a:t>
              </a:r>
            </a:p>
          </p:txBody>
        </p:sp>
        <p:sp>
          <p:nvSpPr>
            <p:cNvPr id="164961" name="TextBox 120"/>
            <p:cNvSpPr txBox="1">
              <a:spLocks noChangeArrowheads="1"/>
            </p:cNvSpPr>
            <p:nvPr/>
          </p:nvSpPr>
          <p:spPr bwMode="auto">
            <a:xfrm>
              <a:off x="5673036" y="2473302"/>
              <a:ext cx="3598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i="1">
                  <a:latin typeface="Calibri" charset="0"/>
                  <a:cs typeface="Calibri" charset="0"/>
                </a:rPr>
                <a:t>b</a:t>
              </a:r>
            </a:p>
          </p:txBody>
        </p:sp>
        <p:sp>
          <p:nvSpPr>
            <p:cNvPr id="164962" name="TextBox 122"/>
            <p:cNvSpPr txBox="1">
              <a:spLocks noChangeArrowheads="1"/>
            </p:cNvSpPr>
            <p:nvPr/>
          </p:nvSpPr>
          <p:spPr bwMode="auto">
            <a:xfrm>
              <a:off x="5424733" y="3240583"/>
              <a:ext cx="33717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i="1">
                  <a:latin typeface="Calibri" charset="0"/>
                  <a:cs typeface="Calibri" charset="0"/>
                </a:rPr>
                <a:t>c</a:t>
              </a:r>
            </a:p>
          </p:txBody>
        </p:sp>
        <p:sp>
          <p:nvSpPr>
            <p:cNvPr id="164963" name="TextBox 129"/>
            <p:cNvSpPr txBox="1">
              <a:spLocks noChangeArrowheads="1"/>
            </p:cNvSpPr>
            <p:nvPr/>
          </p:nvSpPr>
          <p:spPr bwMode="auto">
            <a:xfrm>
              <a:off x="4590564" y="3520673"/>
              <a:ext cx="3598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i="1">
                  <a:latin typeface="Calibri" charset="0"/>
                  <a:cs typeface="Calibri" charset="0"/>
                </a:rPr>
                <a:t>d</a:t>
              </a:r>
            </a:p>
          </p:txBody>
        </p:sp>
        <p:sp>
          <p:nvSpPr>
            <p:cNvPr id="164964" name="TextBox 130"/>
            <p:cNvSpPr txBox="1">
              <a:spLocks noChangeArrowheads="1"/>
            </p:cNvSpPr>
            <p:nvPr/>
          </p:nvSpPr>
          <p:spPr bwMode="auto">
            <a:xfrm>
              <a:off x="3845160" y="2808521"/>
              <a:ext cx="35137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i="1">
                  <a:latin typeface="Calibri" charset="0"/>
                  <a:cs typeface="Calibri" charset="0"/>
                </a:rPr>
                <a:t>e</a:t>
              </a:r>
            </a:p>
          </p:txBody>
        </p:sp>
        <p:sp>
          <p:nvSpPr>
            <p:cNvPr id="164965" name="TextBox 131"/>
            <p:cNvSpPr txBox="1">
              <a:spLocks noChangeArrowheads="1"/>
            </p:cNvSpPr>
            <p:nvPr/>
          </p:nvSpPr>
          <p:spPr bwMode="auto">
            <a:xfrm>
              <a:off x="4172133" y="2046491"/>
              <a:ext cx="32440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i="1">
                  <a:latin typeface="Calibri" charset="0"/>
                  <a:cs typeface="Calibri" charset="0"/>
                </a:rPr>
                <a:t>f</a:t>
              </a:r>
            </a:p>
          </p:txBody>
        </p:sp>
      </p:grpSp>
      <p:sp>
        <p:nvSpPr>
          <p:cNvPr id="164924" name="Text Box 44"/>
          <p:cNvSpPr txBox="1">
            <a:spLocks noChangeArrowheads="1"/>
          </p:cNvSpPr>
          <p:nvPr/>
        </p:nvSpPr>
        <p:spPr bwMode="auto">
          <a:xfrm>
            <a:off x="3381375" y="1273175"/>
            <a:ext cx="2576513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800" i="1" dirty="0" err="1">
                <a:latin typeface="Calibri" charset="0"/>
                <a:cs typeface="Calibri" charset="0"/>
              </a:rPr>
              <a:t>BreakpointGraph</a:t>
            </a:r>
            <a:r>
              <a:rPr lang="en-GB" sz="2800" i="1" dirty="0">
                <a:latin typeface="Calibri" charset="0"/>
                <a:cs typeface="Calibri" charset="0"/>
              </a:rPr>
              <a:t>(</a:t>
            </a:r>
            <a:r>
              <a:rPr lang="en-GB" sz="2800" i="1" dirty="0">
                <a:solidFill>
                  <a:srgbClr val="FF0000"/>
                </a:solidFill>
                <a:latin typeface="Calibri" charset="0"/>
                <a:cs typeface="Calibri" charset="0"/>
              </a:rPr>
              <a:t>P</a:t>
            </a:r>
            <a:r>
              <a:rPr lang="en-GB" sz="2800" i="1" dirty="0">
                <a:latin typeface="Calibri" charset="0"/>
                <a:cs typeface="Calibri" charset="0"/>
              </a:rPr>
              <a:t>,</a:t>
            </a:r>
            <a:r>
              <a:rPr lang="en-GB" sz="2800" i="1" dirty="0">
                <a:solidFill>
                  <a:srgbClr val="0000FF"/>
                </a:solidFill>
                <a:latin typeface="Calibri" charset="0"/>
                <a:cs typeface="Calibri" charset="0"/>
              </a:rPr>
              <a:t>Q</a:t>
            </a:r>
            <a:r>
              <a:rPr lang="en-GB" sz="2800" i="1" dirty="0">
                <a:latin typeface="Calibri" charset="0"/>
                <a:cs typeface="Calibri" charset="0"/>
              </a:rPr>
              <a:t>)      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398838" y="5541963"/>
            <a:ext cx="511175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/>
          <p:nvPr/>
        </p:nvCxnSpPr>
        <p:spPr>
          <a:xfrm flipH="1" flipV="1">
            <a:off x="5021263" y="4021138"/>
            <a:ext cx="9525" cy="465137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2944813" y="2019300"/>
            <a:ext cx="865187" cy="481013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17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Freeform 89"/>
          <p:cNvSpPr/>
          <p:nvPr/>
        </p:nvSpPr>
        <p:spPr>
          <a:xfrm rot="10575955">
            <a:off x="2012950" y="5546725"/>
            <a:ext cx="488950" cy="596900"/>
          </a:xfrm>
          <a:custGeom>
            <a:avLst/>
            <a:gdLst>
              <a:gd name="connsiteX0" fmla="*/ 0 w 1014153"/>
              <a:gd name="connsiteY0" fmla="*/ 0 h 906088"/>
              <a:gd name="connsiteX1" fmla="*/ 1014153 w 1014153"/>
              <a:gd name="connsiteY1" fmla="*/ 906088 h 906088"/>
              <a:gd name="connsiteX0" fmla="*/ 0 w 1014153"/>
              <a:gd name="connsiteY0" fmla="*/ 0 h 1113906"/>
              <a:gd name="connsiteX1" fmla="*/ 1014153 w 1014153"/>
              <a:gd name="connsiteY1" fmla="*/ 1113906 h 1113906"/>
              <a:gd name="connsiteX0" fmla="*/ 0 w 1019741"/>
              <a:gd name="connsiteY0" fmla="*/ 0 h 1113906"/>
              <a:gd name="connsiteX1" fmla="*/ 1014153 w 1019741"/>
              <a:gd name="connsiteY1" fmla="*/ 1113906 h 1113906"/>
              <a:gd name="connsiteX0" fmla="*/ 0 w 1019741"/>
              <a:gd name="connsiteY0" fmla="*/ 14654 h 1128560"/>
              <a:gd name="connsiteX1" fmla="*/ 1014153 w 1019741"/>
              <a:gd name="connsiteY1" fmla="*/ 1128560 h 1128560"/>
              <a:gd name="connsiteX0" fmla="*/ 0 w 1036504"/>
              <a:gd name="connsiteY0" fmla="*/ 14654 h 1128560"/>
              <a:gd name="connsiteX1" fmla="*/ 1014153 w 1036504"/>
              <a:gd name="connsiteY1" fmla="*/ 1128560 h 112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36504" h="1128560">
                <a:moveTo>
                  <a:pt x="0" y="14654"/>
                </a:moveTo>
                <a:cubicBezTo>
                  <a:pt x="572731" y="0"/>
                  <a:pt x="1036504" y="598657"/>
                  <a:pt x="1014153" y="112856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i="1">
              <a:latin typeface="Calibri"/>
              <a:cs typeface="Calibri"/>
            </a:endParaRPr>
          </a:p>
        </p:txBody>
      </p:sp>
      <p:sp>
        <p:nvSpPr>
          <p:cNvPr id="91" name="Freeform 90"/>
          <p:cNvSpPr/>
          <p:nvPr/>
        </p:nvSpPr>
        <p:spPr>
          <a:xfrm rot="21415388">
            <a:off x="2605088" y="4937125"/>
            <a:ext cx="577850" cy="571500"/>
          </a:xfrm>
          <a:custGeom>
            <a:avLst/>
            <a:gdLst>
              <a:gd name="connsiteX0" fmla="*/ 0 w 1014153"/>
              <a:gd name="connsiteY0" fmla="*/ 0 h 906088"/>
              <a:gd name="connsiteX1" fmla="*/ 1014153 w 1014153"/>
              <a:gd name="connsiteY1" fmla="*/ 906088 h 906088"/>
              <a:gd name="connsiteX0" fmla="*/ 0 w 1014153"/>
              <a:gd name="connsiteY0" fmla="*/ 0 h 1113906"/>
              <a:gd name="connsiteX1" fmla="*/ 1014153 w 1014153"/>
              <a:gd name="connsiteY1" fmla="*/ 1113906 h 1113906"/>
              <a:gd name="connsiteX0" fmla="*/ 0 w 1019741"/>
              <a:gd name="connsiteY0" fmla="*/ 0 h 1113906"/>
              <a:gd name="connsiteX1" fmla="*/ 1014153 w 1019741"/>
              <a:gd name="connsiteY1" fmla="*/ 1113906 h 1113906"/>
              <a:gd name="connsiteX0" fmla="*/ 0 w 1019741"/>
              <a:gd name="connsiteY0" fmla="*/ 14654 h 1128560"/>
              <a:gd name="connsiteX1" fmla="*/ 1014153 w 1019741"/>
              <a:gd name="connsiteY1" fmla="*/ 1128560 h 1128560"/>
              <a:gd name="connsiteX0" fmla="*/ 0 w 1036504"/>
              <a:gd name="connsiteY0" fmla="*/ 14654 h 1128560"/>
              <a:gd name="connsiteX1" fmla="*/ 1014153 w 1036504"/>
              <a:gd name="connsiteY1" fmla="*/ 1128560 h 112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36504" h="1128560">
                <a:moveTo>
                  <a:pt x="0" y="14654"/>
                </a:moveTo>
                <a:cubicBezTo>
                  <a:pt x="572731" y="0"/>
                  <a:pt x="1036504" y="598657"/>
                  <a:pt x="1014153" y="112856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i="1">
              <a:latin typeface="Calibri"/>
              <a:cs typeface="Calibri"/>
            </a:endParaRPr>
          </a:p>
        </p:txBody>
      </p:sp>
      <p:sp>
        <p:nvSpPr>
          <p:cNvPr id="164867" name="Freeform 38"/>
          <p:cNvSpPr>
            <a:spLocks/>
          </p:cNvSpPr>
          <p:nvPr/>
        </p:nvSpPr>
        <p:spPr bwMode="auto">
          <a:xfrm>
            <a:off x="1714500" y="5397500"/>
            <a:ext cx="46038" cy="527050"/>
          </a:xfrm>
          <a:custGeom>
            <a:avLst/>
            <a:gdLst>
              <a:gd name="T0" fmla="*/ 2147483647 w 266"/>
              <a:gd name="T1" fmla="*/ 2147483647 h 2212"/>
              <a:gd name="T2" fmla="*/ 2147483647 w 266"/>
              <a:gd name="T3" fmla="*/ 2147483647 h 2212"/>
              <a:gd name="T4" fmla="*/ 2147483647 w 266"/>
              <a:gd name="T5" fmla="*/ 2147483647 h 2212"/>
              <a:gd name="T6" fmla="*/ 2147483647 w 266"/>
              <a:gd name="T7" fmla="*/ 2147483647 h 2212"/>
              <a:gd name="T8" fmla="*/ 2147483647 w 266"/>
              <a:gd name="T9" fmla="*/ 2147483647 h 2212"/>
              <a:gd name="T10" fmla="*/ 2147483647 w 266"/>
              <a:gd name="T11" fmla="*/ 2147483647 h 2212"/>
              <a:gd name="T12" fmla="*/ 2147483647 w 266"/>
              <a:gd name="T13" fmla="*/ 2147483647 h 2212"/>
              <a:gd name="T14" fmla="*/ 2147483647 w 266"/>
              <a:gd name="T15" fmla="*/ 2147483647 h 2212"/>
              <a:gd name="T16" fmla="*/ 2147483647 w 266"/>
              <a:gd name="T17" fmla="*/ 2147483647 h 2212"/>
              <a:gd name="T18" fmla="*/ 2147483647 w 266"/>
              <a:gd name="T19" fmla="*/ 2147483647 h 2212"/>
              <a:gd name="T20" fmla="*/ 2147483647 w 266"/>
              <a:gd name="T21" fmla="*/ 2147483647 h 2212"/>
              <a:gd name="T22" fmla="*/ 2147483647 w 266"/>
              <a:gd name="T23" fmla="*/ 2147483647 h 2212"/>
              <a:gd name="T24" fmla="*/ 2147483647 w 266"/>
              <a:gd name="T25" fmla="*/ 2147483647 h 2212"/>
              <a:gd name="T26" fmla="*/ 2147483647 w 266"/>
              <a:gd name="T27" fmla="*/ 2147483647 h 2212"/>
              <a:gd name="T28" fmla="*/ 2147483647 w 266"/>
              <a:gd name="T29" fmla="*/ 2147483647 h 2212"/>
              <a:gd name="T30" fmla="*/ 0 w 266"/>
              <a:gd name="T31" fmla="*/ 0 h 221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6"/>
              <a:gd name="T49" fmla="*/ 0 h 2212"/>
              <a:gd name="T50" fmla="*/ 266 w 266"/>
              <a:gd name="T51" fmla="*/ 2212 h 221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6" h="2212">
                <a:moveTo>
                  <a:pt x="113" y="2211"/>
                </a:moveTo>
                <a:lnTo>
                  <a:pt x="157" y="2066"/>
                </a:lnTo>
                <a:lnTo>
                  <a:pt x="193" y="1920"/>
                </a:lnTo>
                <a:lnTo>
                  <a:pt x="222" y="1772"/>
                </a:lnTo>
                <a:lnTo>
                  <a:pt x="244" y="1622"/>
                </a:lnTo>
                <a:lnTo>
                  <a:pt x="258" y="1472"/>
                </a:lnTo>
                <a:lnTo>
                  <a:pt x="265" y="1322"/>
                </a:lnTo>
                <a:lnTo>
                  <a:pt x="265" y="1171"/>
                </a:lnTo>
                <a:lnTo>
                  <a:pt x="257" y="1020"/>
                </a:lnTo>
                <a:lnTo>
                  <a:pt x="242" y="870"/>
                </a:lnTo>
                <a:lnTo>
                  <a:pt x="220" y="721"/>
                </a:lnTo>
                <a:lnTo>
                  <a:pt x="190" y="573"/>
                </a:lnTo>
                <a:lnTo>
                  <a:pt x="153" y="427"/>
                </a:lnTo>
                <a:lnTo>
                  <a:pt x="109" y="282"/>
                </a:lnTo>
                <a:lnTo>
                  <a:pt x="58" y="139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868" name="Freeform 41"/>
          <p:cNvSpPr>
            <a:spLocks/>
          </p:cNvSpPr>
          <p:nvPr/>
        </p:nvSpPr>
        <p:spPr bwMode="auto">
          <a:xfrm>
            <a:off x="146050" y="5341938"/>
            <a:ext cx="55563" cy="571500"/>
          </a:xfrm>
          <a:custGeom>
            <a:avLst/>
            <a:gdLst>
              <a:gd name="T0" fmla="*/ 2147483647 w 226"/>
              <a:gd name="T1" fmla="*/ 0 h 2308"/>
              <a:gd name="T2" fmla="*/ 2147483647 w 226"/>
              <a:gd name="T3" fmla="*/ 2147483647 h 2308"/>
              <a:gd name="T4" fmla="*/ 2147483647 w 226"/>
              <a:gd name="T5" fmla="*/ 2147483647 h 2308"/>
              <a:gd name="T6" fmla="*/ 2147483647 w 226"/>
              <a:gd name="T7" fmla="*/ 2147483647 h 2308"/>
              <a:gd name="T8" fmla="*/ 2147483647 w 226"/>
              <a:gd name="T9" fmla="*/ 2147483647 h 2308"/>
              <a:gd name="T10" fmla="*/ 2147483647 w 226"/>
              <a:gd name="T11" fmla="*/ 2147483647 h 2308"/>
              <a:gd name="T12" fmla="*/ 2147483647 w 226"/>
              <a:gd name="T13" fmla="*/ 2147483647 h 2308"/>
              <a:gd name="T14" fmla="*/ 0 w 226"/>
              <a:gd name="T15" fmla="*/ 2147483647 h 2308"/>
              <a:gd name="T16" fmla="*/ 0 w 226"/>
              <a:gd name="T17" fmla="*/ 2147483647 h 2308"/>
              <a:gd name="T18" fmla="*/ 2147483647 w 226"/>
              <a:gd name="T19" fmla="*/ 2147483647 h 2308"/>
              <a:gd name="T20" fmla="*/ 2147483647 w 226"/>
              <a:gd name="T21" fmla="*/ 2147483647 h 2308"/>
              <a:gd name="T22" fmla="*/ 2147483647 w 226"/>
              <a:gd name="T23" fmla="*/ 2147483647 h 2308"/>
              <a:gd name="T24" fmla="*/ 2147483647 w 226"/>
              <a:gd name="T25" fmla="*/ 2147483647 h 2308"/>
              <a:gd name="T26" fmla="*/ 2147483647 w 226"/>
              <a:gd name="T27" fmla="*/ 2147483647 h 2308"/>
              <a:gd name="T28" fmla="*/ 2147483647 w 226"/>
              <a:gd name="T29" fmla="*/ 2147483647 h 2308"/>
              <a:gd name="T30" fmla="*/ 2147483647 w 226"/>
              <a:gd name="T31" fmla="*/ 2147483647 h 230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26"/>
              <a:gd name="T49" fmla="*/ 0 h 2308"/>
              <a:gd name="T50" fmla="*/ 226 w 226"/>
              <a:gd name="T51" fmla="*/ 2308 h 230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26" h="2308">
                <a:moveTo>
                  <a:pt x="225" y="0"/>
                </a:moveTo>
                <a:lnTo>
                  <a:pt x="170" y="148"/>
                </a:lnTo>
                <a:lnTo>
                  <a:pt x="122" y="299"/>
                </a:lnTo>
                <a:lnTo>
                  <a:pt x="82" y="451"/>
                </a:lnTo>
                <a:lnTo>
                  <a:pt x="49" y="605"/>
                </a:lnTo>
                <a:lnTo>
                  <a:pt x="25" y="761"/>
                </a:lnTo>
                <a:lnTo>
                  <a:pt x="9" y="917"/>
                </a:lnTo>
                <a:lnTo>
                  <a:pt x="0" y="1075"/>
                </a:lnTo>
                <a:lnTo>
                  <a:pt x="0" y="1232"/>
                </a:lnTo>
                <a:lnTo>
                  <a:pt x="8" y="1389"/>
                </a:lnTo>
                <a:lnTo>
                  <a:pt x="23" y="1546"/>
                </a:lnTo>
                <a:lnTo>
                  <a:pt x="47" y="1701"/>
                </a:lnTo>
                <a:lnTo>
                  <a:pt x="79" y="1856"/>
                </a:lnTo>
                <a:lnTo>
                  <a:pt x="118" y="2008"/>
                </a:lnTo>
                <a:lnTo>
                  <a:pt x="166" y="2159"/>
                </a:lnTo>
                <a:lnTo>
                  <a:pt x="221" y="2307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869" name="Freeform 37"/>
          <p:cNvSpPr>
            <a:spLocks/>
          </p:cNvSpPr>
          <p:nvPr/>
        </p:nvSpPr>
        <p:spPr bwMode="auto">
          <a:xfrm>
            <a:off x="611188" y="4841875"/>
            <a:ext cx="646112" cy="74613"/>
          </a:xfrm>
          <a:custGeom>
            <a:avLst/>
            <a:gdLst>
              <a:gd name="T0" fmla="*/ 2147483647 w 2604"/>
              <a:gd name="T1" fmla="*/ 2147483647 h 305"/>
              <a:gd name="T2" fmla="*/ 2147483647 w 2604"/>
              <a:gd name="T3" fmla="*/ 2147483647 h 305"/>
              <a:gd name="T4" fmla="*/ 2147483647 w 2604"/>
              <a:gd name="T5" fmla="*/ 2147483647 h 305"/>
              <a:gd name="T6" fmla="*/ 2147483647 w 2604"/>
              <a:gd name="T7" fmla="*/ 2147483647 h 305"/>
              <a:gd name="T8" fmla="*/ 2147483647 w 2604"/>
              <a:gd name="T9" fmla="*/ 2147483647 h 305"/>
              <a:gd name="T10" fmla="*/ 2147483647 w 2604"/>
              <a:gd name="T11" fmla="*/ 2147483647 h 305"/>
              <a:gd name="T12" fmla="*/ 2147483647 w 2604"/>
              <a:gd name="T13" fmla="*/ 2147483647 h 305"/>
              <a:gd name="T14" fmla="*/ 2147483647 w 2604"/>
              <a:gd name="T15" fmla="*/ 0 h 305"/>
              <a:gd name="T16" fmla="*/ 2147483647 w 2604"/>
              <a:gd name="T17" fmla="*/ 2147483647 h 305"/>
              <a:gd name="T18" fmla="*/ 2147483647 w 2604"/>
              <a:gd name="T19" fmla="*/ 2147483647 h 305"/>
              <a:gd name="T20" fmla="*/ 2147483647 w 2604"/>
              <a:gd name="T21" fmla="*/ 2147483647 h 305"/>
              <a:gd name="T22" fmla="*/ 2147483647 w 2604"/>
              <a:gd name="T23" fmla="*/ 2147483647 h 305"/>
              <a:gd name="T24" fmla="*/ 2147483647 w 2604"/>
              <a:gd name="T25" fmla="*/ 2147483647 h 305"/>
              <a:gd name="T26" fmla="*/ 2147483647 w 2604"/>
              <a:gd name="T27" fmla="*/ 2147483647 h 305"/>
              <a:gd name="T28" fmla="*/ 2147483647 w 2604"/>
              <a:gd name="T29" fmla="*/ 2147483647 h 305"/>
              <a:gd name="T30" fmla="*/ 0 w 2604"/>
              <a:gd name="T31" fmla="*/ 2147483647 h 30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04"/>
              <a:gd name="T49" fmla="*/ 0 h 305"/>
              <a:gd name="T50" fmla="*/ 2604 w 2604"/>
              <a:gd name="T51" fmla="*/ 305 h 305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04" h="305">
                <a:moveTo>
                  <a:pt x="2603" y="219"/>
                </a:moveTo>
                <a:lnTo>
                  <a:pt x="2435" y="160"/>
                </a:lnTo>
                <a:lnTo>
                  <a:pt x="2264" y="111"/>
                </a:lnTo>
                <a:lnTo>
                  <a:pt x="2090" y="70"/>
                </a:lnTo>
                <a:lnTo>
                  <a:pt x="1915" y="39"/>
                </a:lnTo>
                <a:lnTo>
                  <a:pt x="1738" y="16"/>
                </a:lnTo>
                <a:lnTo>
                  <a:pt x="1560" y="4"/>
                </a:lnTo>
                <a:lnTo>
                  <a:pt x="1382" y="0"/>
                </a:lnTo>
                <a:lnTo>
                  <a:pt x="1203" y="6"/>
                </a:lnTo>
                <a:lnTo>
                  <a:pt x="1025" y="21"/>
                </a:lnTo>
                <a:lnTo>
                  <a:pt x="849" y="46"/>
                </a:lnTo>
                <a:lnTo>
                  <a:pt x="674" y="79"/>
                </a:lnTo>
                <a:lnTo>
                  <a:pt x="501" y="122"/>
                </a:lnTo>
                <a:lnTo>
                  <a:pt x="330" y="174"/>
                </a:lnTo>
                <a:lnTo>
                  <a:pt x="163" y="235"/>
                </a:lnTo>
                <a:lnTo>
                  <a:pt x="0" y="304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870" name="Freeform 63"/>
          <p:cNvSpPr>
            <a:spLocks/>
          </p:cNvSpPr>
          <p:nvPr/>
        </p:nvSpPr>
        <p:spPr bwMode="auto">
          <a:xfrm rot="3608507">
            <a:off x="2598738" y="1228725"/>
            <a:ext cx="444500" cy="120650"/>
          </a:xfrm>
          <a:custGeom>
            <a:avLst/>
            <a:gdLst>
              <a:gd name="T0" fmla="*/ 0 w 685800"/>
              <a:gd name="T1" fmla="*/ 0 h 241300"/>
              <a:gd name="T2" fmla="*/ 287419 w 685800"/>
              <a:gd name="T3" fmla="*/ 59916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871" name="Freeform 62"/>
          <p:cNvSpPr>
            <a:spLocks/>
          </p:cNvSpPr>
          <p:nvPr/>
        </p:nvSpPr>
        <p:spPr bwMode="auto">
          <a:xfrm rot="7325746">
            <a:off x="2305050" y="2224088"/>
            <a:ext cx="411163" cy="109537"/>
          </a:xfrm>
          <a:custGeom>
            <a:avLst/>
            <a:gdLst>
              <a:gd name="T0" fmla="*/ 0 w 685800"/>
              <a:gd name="T1" fmla="*/ 0 h 241300"/>
              <a:gd name="T2" fmla="*/ 246820 w 685800"/>
              <a:gd name="T3" fmla="*/ 50400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872" name="Freeform 61"/>
          <p:cNvSpPr>
            <a:spLocks/>
          </p:cNvSpPr>
          <p:nvPr/>
        </p:nvSpPr>
        <p:spPr bwMode="auto">
          <a:xfrm rot="10800000">
            <a:off x="1290638" y="2427288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424803 w 685800"/>
              <a:gd name="T3" fmla="*/ 10444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873" name="Freeform 60"/>
          <p:cNvSpPr>
            <a:spLocks/>
          </p:cNvSpPr>
          <p:nvPr/>
        </p:nvSpPr>
        <p:spPr bwMode="auto">
          <a:xfrm rot="-7306657">
            <a:off x="546100" y="1735138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424803 w 685800"/>
              <a:gd name="T3" fmla="*/ 10444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874" name="Freeform 59"/>
          <p:cNvSpPr>
            <a:spLocks/>
          </p:cNvSpPr>
          <p:nvPr/>
        </p:nvSpPr>
        <p:spPr bwMode="auto">
          <a:xfrm rot="-3427536">
            <a:off x="790575" y="749300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424803 w 685800"/>
              <a:gd name="T3" fmla="*/ 10444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875" name="Freeform 31"/>
          <p:cNvSpPr>
            <a:spLocks/>
          </p:cNvSpPr>
          <p:nvPr/>
        </p:nvSpPr>
        <p:spPr bwMode="auto">
          <a:xfrm>
            <a:off x="1306513" y="4914900"/>
            <a:ext cx="407987" cy="420688"/>
          </a:xfrm>
          <a:custGeom>
            <a:avLst/>
            <a:gdLst>
              <a:gd name="T0" fmla="*/ 2147483647 w 1649"/>
              <a:gd name="T1" fmla="*/ 2147483647 h 1692"/>
              <a:gd name="T2" fmla="*/ 2147483647 w 1649"/>
              <a:gd name="T3" fmla="*/ 2147483647 h 1692"/>
              <a:gd name="T4" fmla="*/ 2147483647 w 1649"/>
              <a:gd name="T5" fmla="*/ 2147483647 h 1692"/>
              <a:gd name="T6" fmla="*/ 2147483647 w 1649"/>
              <a:gd name="T7" fmla="*/ 2147483647 h 1692"/>
              <a:gd name="T8" fmla="*/ 2147483647 w 1649"/>
              <a:gd name="T9" fmla="*/ 2147483647 h 1692"/>
              <a:gd name="T10" fmla="*/ 2147483647 w 1649"/>
              <a:gd name="T11" fmla="*/ 2147483647 h 1692"/>
              <a:gd name="T12" fmla="*/ 2147483647 w 1649"/>
              <a:gd name="T13" fmla="*/ 2147483647 h 1692"/>
              <a:gd name="T14" fmla="*/ 2147483647 w 1649"/>
              <a:gd name="T15" fmla="*/ 2147483647 h 1692"/>
              <a:gd name="T16" fmla="*/ 2147483647 w 1649"/>
              <a:gd name="T17" fmla="*/ 2147483647 h 1692"/>
              <a:gd name="T18" fmla="*/ 2147483647 w 1649"/>
              <a:gd name="T19" fmla="*/ 2147483647 h 1692"/>
              <a:gd name="T20" fmla="*/ 2147483647 w 1649"/>
              <a:gd name="T21" fmla="*/ 2147483647 h 1692"/>
              <a:gd name="T22" fmla="*/ 2147483647 w 1649"/>
              <a:gd name="T23" fmla="*/ 2147483647 h 1692"/>
              <a:gd name="T24" fmla="*/ 2147483647 w 1649"/>
              <a:gd name="T25" fmla="*/ 2147483647 h 1692"/>
              <a:gd name="T26" fmla="*/ 2147483647 w 1649"/>
              <a:gd name="T27" fmla="*/ 2147483647 h 1692"/>
              <a:gd name="T28" fmla="*/ 2147483647 w 1649"/>
              <a:gd name="T29" fmla="*/ 2147483647 h 1692"/>
              <a:gd name="T30" fmla="*/ 0 w 1649"/>
              <a:gd name="T31" fmla="*/ 0 h 169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49"/>
              <a:gd name="T49" fmla="*/ 0 h 1692"/>
              <a:gd name="T50" fmla="*/ 1649 w 1649"/>
              <a:gd name="T51" fmla="*/ 1692 h 169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49" h="1692">
                <a:moveTo>
                  <a:pt x="1648" y="1691"/>
                </a:moveTo>
                <a:lnTo>
                  <a:pt x="1583" y="1545"/>
                </a:lnTo>
                <a:lnTo>
                  <a:pt x="1511" y="1403"/>
                </a:lnTo>
                <a:lnTo>
                  <a:pt x="1432" y="1264"/>
                </a:lnTo>
                <a:lnTo>
                  <a:pt x="1345" y="1130"/>
                </a:lnTo>
                <a:lnTo>
                  <a:pt x="1251" y="999"/>
                </a:lnTo>
                <a:lnTo>
                  <a:pt x="1151" y="874"/>
                </a:lnTo>
                <a:lnTo>
                  <a:pt x="1045" y="753"/>
                </a:lnTo>
                <a:lnTo>
                  <a:pt x="932" y="638"/>
                </a:lnTo>
                <a:lnTo>
                  <a:pt x="814" y="528"/>
                </a:lnTo>
                <a:lnTo>
                  <a:pt x="690" y="424"/>
                </a:lnTo>
                <a:lnTo>
                  <a:pt x="561" y="326"/>
                </a:lnTo>
                <a:lnTo>
                  <a:pt x="428" y="235"/>
                </a:lnTo>
                <a:lnTo>
                  <a:pt x="289" y="150"/>
                </a:lnTo>
                <a:lnTo>
                  <a:pt x="147" y="72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876" name="Freeform 32"/>
          <p:cNvSpPr>
            <a:spLocks/>
          </p:cNvSpPr>
          <p:nvPr/>
        </p:nvSpPr>
        <p:spPr bwMode="auto">
          <a:xfrm>
            <a:off x="200025" y="4914900"/>
            <a:ext cx="411163" cy="427038"/>
          </a:xfrm>
          <a:custGeom>
            <a:avLst/>
            <a:gdLst>
              <a:gd name="T0" fmla="*/ 2147483647 w 1661"/>
              <a:gd name="T1" fmla="*/ 0 h 1719"/>
              <a:gd name="T2" fmla="*/ 2147483647 w 1661"/>
              <a:gd name="T3" fmla="*/ 2147483647 h 1719"/>
              <a:gd name="T4" fmla="*/ 2147483647 w 1661"/>
              <a:gd name="T5" fmla="*/ 2147483647 h 1719"/>
              <a:gd name="T6" fmla="*/ 2147483647 w 1661"/>
              <a:gd name="T7" fmla="*/ 2147483647 h 1719"/>
              <a:gd name="T8" fmla="*/ 2147483647 w 1661"/>
              <a:gd name="T9" fmla="*/ 2147483647 h 1719"/>
              <a:gd name="T10" fmla="*/ 2147483647 w 1661"/>
              <a:gd name="T11" fmla="*/ 2147483647 h 1719"/>
              <a:gd name="T12" fmla="*/ 2147483647 w 1661"/>
              <a:gd name="T13" fmla="*/ 2147483647 h 1719"/>
              <a:gd name="T14" fmla="*/ 2147483647 w 1661"/>
              <a:gd name="T15" fmla="*/ 2147483647 h 1719"/>
              <a:gd name="T16" fmla="*/ 2147483647 w 1661"/>
              <a:gd name="T17" fmla="*/ 2147483647 h 1719"/>
              <a:gd name="T18" fmla="*/ 2147483647 w 1661"/>
              <a:gd name="T19" fmla="*/ 2147483647 h 1719"/>
              <a:gd name="T20" fmla="*/ 2147483647 w 1661"/>
              <a:gd name="T21" fmla="*/ 2147483647 h 1719"/>
              <a:gd name="T22" fmla="*/ 2147483647 w 1661"/>
              <a:gd name="T23" fmla="*/ 2147483647 h 1719"/>
              <a:gd name="T24" fmla="*/ 2147483647 w 1661"/>
              <a:gd name="T25" fmla="*/ 2147483647 h 1719"/>
              <a:gd name="T26" fmla="*/ 2147483647 w 1661"/>
              <a:gd name="T27" fmla="*/ 2147483647 h 1719"/>
              <a:gd name="T28" fmla="*/ 2147483647 w 1661"/>
              <a:gd name="T29" fmla="*/ 2147483647 h 1719"/>
              <a:gd name="T30" fmla="*/ 0 w 1661"/>
              <a:gd name="T31" fmla="*/ 2147483647 h 171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61"/>
              <a:gd name="T49" fmla="*/ 0 h 1719"/>
              <a:gd name="T50" fmla="*/ 1661 w 1661"/>
              <a:gd name="T51" fmla="*/ 1719 h 171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61" h="1719">
                <a:moveTo>
                  <a:pt x="1660" y="0"/>
                </a:moveTo>
                <a:lnTo>
                  <a:pt x="1512" y="72"/>
                </a:lnTo>
                <a:lnTo>
                  <a:pt x="1367" y="152"/>
                </a:lnTo>
                <a:lnTo>
                  <a:pt x="1227" y="238"/>
                </a:lnTo>
                <a:lnTo>
                  <a:pt x="1092" y="331"/>
                </a:lnTo>
                <a:lnTo>
                  <a:pt x="962" y="430"/>
                </a:lnTo>
                <a:lnTo>
                  <a:pt x="837" y="536"/>
                </a:lnTo>
                <a:lnTo>
                  <a:pt x="717" y="648"/>
                </a:lnTo>
                <a:lnTo>
                  <a:pt x="604" y="765"/>
                </a:lnTo>
                <a:lnTo>
                  <a:pt x="497" y="888"/>
                </a:lnTo>
                <a:lnTo>
                  <a:pt x="396" y="1015"/>
                </a:lnTo>
                <a:lnTo>
                  <a:pt x="303" y="1148"/>
                </a:lnTo>
                <a:lnTo>
                  <a:pt x="216" y="1285"/>
                </a:lnTo>
                <a:lnTo>
                  <a:pt x="137" y="1426"/>
                </a:lnTo>
                <a:lnTo>
                  <a:pt x="65" y="1570"/>
                </a:lnTo>
                <a:lnTo>
                  <a:pt x="0" y="1718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877" name="Freeform 33"/>
          <p:cNvSpPr>
            <a:spLocks/>
          </p:cNvSpPr>
          <p:nvPr/>
        </p:nvSpPr>
        <p:spPr bwMode="auto">
          <a:xfrm>
            <a:off x="1379538" y="5873750"/>
            <a:ext cx="354012" cy="430213"/>
          </a:xfrm>
          <a:custGeom>
            <a:avLst/>
            <a:gdLst>
              <a:gd name="T0" fmla="*/ 0 w 1427"/>
              <a:gd name="T1" fmla="*/ 2147483647 h 1737"/>
              <a:gd name="T2" fmla="*/ 2147483647 w 1427"/>
              <a:gd name="T3" fmla="*/ 2147483647 h 1737"/>
              <a:gd name="T4" fmla="*/ 2147483647 w 1427"/>
              <a:gd name="T5" fmla="*/ 2147483647 h 1737"/>
              <a:gd name="T6" fmla="*/ 2147483647 w 1427"/>
              <a:gd name="T7" fmla="*/ 2147483647 h 1737"/>
              <a:gd name="T8" fmla="*/ 2147483647 w 1427"/>
              <a:gd name="T9" fmla="*/ 2147483647 h 1737"/>
              <a:gd name="T10" fmla="*/ 2147483647 w 1427"/>
              <a:gd name="T11" fmla="*/ 2147483647 h 1737"/>
              <a:gd name="T12" fmla="*/ 2147483647 w 1427"/>
              <a:gd name="T13" fmla="*/ 2147483647 h 1737"/>
              <a:gd name="T14" fmla="*/ 2147483647 w 1427"/>
              <a:gd name="T15" fmla="*/ 2147483647 h 1737"/>
              <a:gd name="T16" fmla="*/ 2147483647 w 1427"/>
              <a:gd name="T17" fmla="*/ 2147483647 h 1737"/>
              <a:gd name="T18" fmla="*/ 2147483647 w 1427"/>
              <a:gd name="T19" fmla="*/ 2147483647 h 1737"/>
              <a:gd name="T20" fmla="*/ 2147483647 w 1427"/>
              <a:gd name="T21" fmla="*/ 2147483647 h 1737"/>
              <a:gd name="T22" fmla="*/ 2147483647 w 1427"/>
              <a:gd name="T23" fmla="*/ 2147483647 h 1737"/>
              <a:gd name="T24" fmla="*/ 2147483647 w 1427"/>
              <a:gd name="T25" fmla="*/ 2147483647 h 1737"/>
              <a:gd name="T26" fmla="*/ 2147483647 w 1427"/>
              <a:gd name="T27" fmla="*/ 2147483647 h 1737"/>
              <a:gd name="T28" fmla="*/ 2147483647 w 1427"/>
              <a:gd name="T29" fmla="*/ 2147483647 h 1737"/>
              <a:gd name="T30" fmla="*/ 2147483647 w 1427"/>
              <a:gd name="T31" fmla="*/ 0 h 173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427"/>
              <a:gd name="T49" fmla="*/ 0 h 1737"/>
              <a:gd name="T50" fmla="*/ 1427 w 1427"/>
              <a:gd name="T51" fmla="*/ 1737 h 173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427" h="1737">
                <a:moveTo>
                  <a:pt x="0" y="1736"/>
                </a:moveTo>
                <a:lnTo>
                  <a:pt x="132" y="1655"/>
                </a:lnTo>
                <a:lnTo>
                  <a:pt x="259" y="1568"/>
                </a:lnTo>
                <a:lnTo>
                  <a:pt x="382" y="1475"/>
                </a:lnTo>
                <a:lnTo>
                  <a:pt x="501" y="1377"/>
                </a:lnTo>
                <a:lnTo>
                  <a:pt x="614" y="1273"/>
                </a:lnTo>
                <a:lnTo>
                  <a:pt x="722" y="1164"/>
                </a:lnTo>
                <a:lnTo>
                  <a:pt x="825" y="1050"/>
                </a:lnTo>
                <a:lnTo>
                  <a:pt x="922" y="932"/>
                </a:lnTo>
                <a:lnTo>
                  <a:pt x="1013" y="810"/>
                </a:lnTo>
                <a:lnTo>
                  <a:pt x="1098" y="683"/>
                </a:lnTo>
                <a:lnTo>
                  <a:pt x="1177" y="553"/>
                </a:lnTo>
                <a:lnTo>
                  <a:pt x="1249" y="419"/>
                </a:lnTo>
                <a:lnTo>
                  <a:pt x="1315" y="282"/>
                </a:lnTo>
                <a:lnTo>
                  <a:pt x="1374" y="142"/>
                </a:lnTo>
                <a:lnTo>
                  <a:pt x="1426" y="0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878" name="Text Box 34"/>
          <p:cNvSpPr txBox="1">
            <a:spLocks noChangeArrowheads="1"/>
          </p:cNvSpPr>
          <p:nvPr/>
        </p:nvSpPr>
        <p:spPr bwMode="auto">
          <a:xfrm>
            <a:off x="225425" y="5526088"/>
            <a:ext cx="234950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1800" i="1">
                <a:latin typeface="Calibri" charset="0"/>
                <a:cs typeface="Calibri" charset="0"/>
              </a:rPr>
              <a:t>e</a:t>
            </a:r>
          </a:p>
        </p:txBody>
      </p:sp>
      <p:sp>
        <p:nvSpPr>
          <p:cNvPr id="164879" name="Text Box 35"/>
          <p:cNvSpPr txBox="1">
            <a:spLocks noChangeArrowheads="1"/>
          </p:cNvSpPr>
          <p:nvPr/>
        </p:nvSpPr>
        <p:spPr bwMode="auto">
          <a:xfrm>
            <a:off x="1566863" y="5543550"/>
            <a:ext cx="138112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1800" i="1">
                <a:latin typeface="Calibri" charset="0"/>
                <a:cs typeface="Calibri" charset="0"/>
              </a:rPr>
              <a:t>c</a:t>
            </a:r>
          </a:p>
        </p:txBody>
      </p:sp>
      <p:sp>
        <p:nvSpPr>
          <p:cNvPr id="164880" name="Text Box 36"/>
          <p:cNvSpPr txBox="1">
            <a:spLocks noChangeArrowheads="1"/>
          </p:cNvSpPr>
          <p:nvPr/>
        </p:nvSpPr>
        <p:spPr bwMode="auto">
          <a:xfrm>
            <a:off x="930275" y="6196013"/>
            <a:ext cx="1174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1800" i="1">
                <a:latin typeface="Calibri" charset="0"/>
                <a:cs typeface="Calibri" charset="0"/>
              </a:rPr>
              <a:t>f</a:t>
            </a:r>
          </a:p>
        </p:txBody>
      </p:sp>
      <p:sp>
        <p:nvSpPr>
          <p:cNvPr id="164881" name="Freeform 39"/>
          <p:cNvSpPr>
            <a:spLocks/>
          </p:cNvSpPr>
          <p:nvPr/>
        </p:nvSpPr>
        <p:spPr bwMode="auto">
          <a:xfrm>
            <a:off x="654050" y="6340475"/>
            <a:ext cx="655638" cy="77788"/>
          </a:xfrm>
          <a:custGeom>
            <a:avLst/>
            <a:gdLst>
              <a:gd name="T0" fmla="*/ 0 w 2646"/>
              <a:gd name="T1" fmla="*/ 2147483647 h 312"/>
              <a:gd name="T2" fmla="*/ 2147483647 w 2646"/>
              <a:gd name="T3" fmla="*/ 2147483647 h 312"/>
              <a:gd name="T4" fmla="*/ 2147483647 w 2646"/>
              <a:gd name="T5" fmla="*/ 2147483647 h 312"/>
              <a:gd name="T6" fmla="*/ 2147483647 w 2646"/>
              <a:gd name="T7" fmla="*/ 2147483647 h 312"/>
              <a:gd name="T8" fmla="*/ 2147483647 w 2646"/>
              <a:gd name="T9" fmla="*/ 2147483647 h 312"/>
              <a:gd name="T10" fmla="*/ 2147483647 w 2646"/>
              <a:gd name="T11" fmla="*/ 2147483647 h 312"/>
              <a:gd name="T12" fmla="*/ 2147483647 w 2646"/>
              <a:gd name="T13" fmla="*/ 2147483647 h 312"/>
              <a:gd name="T14" fmla="*/ 2147483647 w 2646"/>
              <a:gd name="T15" fmla="*/ 2147483647 h 312"/>
              <a:gd name="T16" fmla="*/ 2147483647 w 2646"/>
              <a:gd name="T17" fmla="*/ 2147483647 h 312"/>
              <a:gd name="T18" fmla="*/ 2147483647 w 2646"/>
              <a:gd name="T19" fmla="*/ 2147483647 h 312"/>
              <a:gd name="T20" fmla="*/ 2147483647 w 2646"/>
              <a:gd name="T21" fmla="*/ 2147483647 h 312"/>
              <a:gd name="T22" fmla="*/ 2147483647 w 2646"/>
              <a:gd name="T23" fmla="*/ 2147483647 h 312"/>
              <a:gd name="T24" fmla="*/ 2147483647 w 2646"/>
              <a:gd name="T25" fmla="*/ 2147483647 h 312"/>
              <a:gd name="T26" fmla="*/ 2147483647 w 2646"/>
              <a:gd name="T27" fmla="*/ 2147483647 h 312"/>
              <a:gd name="T28" fmla="*/ 2147483647 w 2646"/>
              <a:gd name="T29" fmla="*/ 2147483647 h 312"/>
              <a:gd name="T30" fmla="*/ 2147483647 w 2646"/>
              <a:gd name="T31" fmla="*/ 0 h 31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46"/>
              <a:gd name="T49" fmla="*/ 0 h 312"/>
              <a:gd name="T50" fmla="*/ 2646 w 2646"/>
              <a:gd name="T51" fmla="*/ 312 h 31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46" h="312">
                <a:moveTo>
                  <a:pt x="0" y="81"/>
                </a:moveTo>
                <a:lnTo>
                  <a:pt x="170" y="142"/>
                </a:lnTo>
                <a:lnTo>
                  <a:pt x="343" y="194"/>
                </a:lnTo>
                <a:lnTo>
                  <a:pt x="520" y="237"/>
                </a:lnTo>
                <a:lnTo>
                  <a:pt x="698" y="270"/>
                </a:lnTo>
                <a:lnTo>
                  <a:pt x="878" y="293"/>
                </a:lnTo>
                <a:lnTo>
                  <a:pt x="1059" y="307"/>
                </a:lnTo>
                <a:lnTo>
                  <a:pt x="1240" y="311"/>
                </a:lnTo>
                <a:lnTo>
                  <a:pt x="1422" y="305"/>
                </a:lnTo>
                <a:lnTo>
                  <a:pt x="1603" y="290"/>
                </a:lnTo>
                <a:lnTo>
                  <a:pt x="1782" y="265"/>
                </a:lnTo>
                <a:lnTo>
                  <a:pt x="1960" y="231"/>
                </a:lnTo>
                <a:lnTo>
                  <a:pt x="2136" y="187"/>
                </a:lnTo>
                <a:lnTo>
                  <a:pt x="2309" y="134"/>
                </a:lnTo>
                <a:lnTo>
                  <a:pt x="2479" y="71"/>
                </a:lnTo>
                <a:lnTo>
                  <a:pt x="2645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882" name="Freeform 40"/>
          <p:cNvSpPr>
            <a:spLocks/>
          </p:cNvSpPr>
          <p:nvPr/>
        </p:nvSpPr>
        <p:spPr bwMode="auto">
          <a:xfrm>
            <a:off x="223838" y="5969000"/>
            <a:ext cx="434975" cy="392113"/>
          </a:xfrm>
          <a:custGeom>
            <a:avLst/>
            <a:gdLst>
              <a:gd name="T0" fmla="*/ 0 w 1754"/>
              <a:gd name="T1" fmla="*/ 0 h 1586"/>
              <a:gd name="T2" fmla="*/ 2147483647 w 1754"/>
              <a:gd name="T3" fmla="*/ 2147483647 h 1586"/>
              <a:gd name="T4" fmla="*/ 2147483647 w 1754"/>
              <a:gd name="T5" fmla="*/ 2147483647 h 1586"/>
              <a:gd name="T6" fmla="*/ 2147483647 w 1754"/>
              <a:gd name="T7" fmla="*/ 2147483647 h 1586"/>
              <a:gd name="T8" fmla="*/ 2147483647 w 1754"/>
              <a:gd name="T9" fmla="*/ 2147483647 h 1586"/>
              <a:gd name="T10" fmla="*/ 2147483647 w 1754"/>
              <a:gd name="T11" fmla="*/ 2147483647 h 1586"/>
              <a:gd name="T12" fmla="*/ 2147483647 w 1754"/>
              <a:gd name="T13" fmla="*/ 2147483647 h 1586"/>
              <a:gd name="T14" fmla="*/ 2147483647 w 1754"/>
              <a:gd name="T15" fmla="*/ 2147483647 h 1586"/>
              <a:gd name="T16" fmla="*/ 2147483647 w 1754"/>
              <a:gd name="T17" fmla="*/ 2147483647 h 1586"/>
              <a:gd name="T18" fmla="*/ 2147483647 w 1754"/>
              <a:gd name="T19" fmla="*/ 2147483647 h 1586"/>
              <a:gd name="T20" fmla="*/ 2147483647 w 1754"/>
              <a:gd name="T21" fmla="*/ 2147483647 h 1586"/>
              <a:gd name="T22" fmla="*/ 2147483647 w 1754"/>
              <a:gd name="T23" fmla="*/ 2147483647 h 1586"/>
              <a:gd name="T24" fmla="*/ 2147483647 w 1754"/>
              <a:gd name="T25" fmla="*/ 2147483647 h 1586"/>
              <a:gd name="T26" fmla="*/ 2147483647 w 1754"/>
              <a:gd name="T27" fmla="*/ 2147483647 h 1586"/>
              <a:gd name="T28" fmla="*/ 2147483647 w 1754"/>
              <a:gd name="T29" fmla="*/ 2147483647 h 1586"/>
              <a:gd name="T30" fmla="*/ 2147483647 w 1754"/>
              <a:gd name="T31" fmla="*/ 2147483647 h 158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754"/>
              <a:gd name="T49" fmla="*/ 0 h 1586"/>
              <a:gd name="T50" fmla="*/ 1754 w 1754"/>
              <a:gd name="T51" fmla="*/ 1586 h 158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754" h="1586">
                <a:moveTo>
                  <a:pt x="0" y="0"/>
                </a:moveTo>
                <a:lnTo>
                  <a:pt x="75" y="141"/>
                </a:lnTo>
                <a:lnTo>
                  <a:pt x="156" y="278"/>
                </a:lnTo>
                <a:lnTo>
                  <a:pt x="244" y="412"/>
                </a:lnTo>
                <a:lnTo>
                  <a:pt x="339" y="540"/>
                </a:lnTo>
                <a:lnTo>
                  <a:pt x="441" y="665"/>
                </a:lnTo>
                <a:lnTo>
                  <a:pt x="549" y="784"/>
                </a:lnTo>
                <a:lnTo>
                  <a:pt x="663" y="897"/>
                </a:lnTo>
                <a:lnTo>
                  <a:pt x="782" y="1006"/>
                </a:lnTo>
                <a:lnTo>
                  <a:pt x="907" y="1108"/>
                </a:lnTo>
                <a:lnTo>
                  <a:pt x="1037" y="1204"/>
                </a:lnTo>
                <a:lnTo>
                  <a:pt x="1172" y="1294"/>
                </a:lnTo>
                <a:lnTo>
                  <a:pt x="1312" y="1377"/>
                </a:lnTo>
                <a:lnTo>
                  <a:pt x="1455" y="1453"/>
                </a:lnTo>
                <a:lnTo>
                  <a:pt x="1602" y="1522"/>
                </a:lnTo>
                <a:lnTo>
                  <a:pt x="1753" y="1585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883" name="Text Box 42"/>
          <p:cNvSpPr txBox="1">
            <a:spLocks noChangeArrowheads="1"/>
          </p:cNvSpPr>
          <p:nvPr/>
        </p:nvSpPr>
        <p:spPr bwMode="auto">
          <a:xfrm>
            <a:off x="855663" y="4887913"/>
            <a:ext cx="198437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1800" i="1">
                <a:latin typeface="Calibri" charset="0"/>
                <a:cs typeface="Calibri" charset="0"/>
              </a:rPr>
              <a:t>a</a:t>
            </a:r>
          </a:p>
        </p:txBody>
      </p:sp>
      <p:sp>
        <p:nvSpPr>
          <p:cNvPr id="164884" name="Text Box 44"/>
          <p:cNvSpPr txBox="1">
            <a:spLocks noChangeArrowheads="1"/>
          </p:cNvSpPr>
          <p:nvPr/>
        </p:nvSpPr>
        <p:spPr bwMode="auto">
          <a:xfrm>
            <a:off x="784225" y="5461000"/>
            <a:ext cx="203200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endParaRPr lang="en-GB" sz="2900" i="1">
              <a:solidFill>
                <a:srgbClr val="00CC00"/>
              </a:solidFill>
              <a:latin typeface="Calibri" charset="0"/>
              <a:cs typeface="Calibri" charset="0"/>
            </a:endParaRPr>
          </a:p>
        </p:txBody>
      </p:sp>
      <p:sp>
        <p:nvSpPr>
          <p:cNvPr id="164885" name="Freeform 52"/>
          <p:cNvSpPr>
            <a:spLocks/>
          </p:cNvSpPr>
          <p:nvPr/>
        </p:nvSpPr>
        <p:spPr bwMode="auto">
          <a:xfrm>
            <a:off x="1771650" y="455613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424803 w 685800"/>
              <a:gd name="T3" fmla="*/ 10444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886" name="Freeform 53"/>
          <p:cNvSpPr>
            <a:spLocks/>
          </p:cNvSpPr>
          <p:nvPr/>
        </p:nvSpPr>
        <p:spPr bwMode="auto">
          <a:xfrm rot="1654840">
            <a:off x="2273300" y="742950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424803 w 685800"/>
              <a:gd name="T3" fmla="*/ 10444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rgbClr val="FF0000"/>
            </a:solidFill>
            <a:prstDash val="solid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887" name="Freeform 54"/>
          <p:cNvSpPr>
            <a:spLocks/>
          </p:cNvSpPr>
          <p:nvPr/>
        </p:nvSpPr>
        <p:spPr bwMode="auto">
          <a:xfrm rot="5400000">
            <a:off x="2527300" y="1731963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424803 w 685800"/>
              <a:gd name="T3" fmla="*/ 10444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rgbClr val="FF0000"/>
            </a:solidFill>
            <a:prstDash val="solid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888" name="Freeform 55"/>
          <p:cNvSpPr>
            <a:spLocks/>
          </p:cNvSpPr>
          <p:nvPr/>
        </p:nvSpPr>
        <p:spPr bwMode="auto">
          <a:xfrm rot="8970577">
            <a:off x="1800225" y="2430463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424803 w 685800"/>
              <a:gd name="T3" fmla="*/ 10444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rgbClr val="FF0000"/>
            </a:solidFill>
            <a:prstDash val="solid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889" name="Freeform 56"/>
          <p:cNvSpPr>
            <a:spLocks/>
          </p:cNvSpPr>
          <p:nvPr/>
        </p:nvSpPr>
        <p:spPr bwMode="auto">
          <a:xfrm rot="-8941473">
            <a:off x="804863" y="2154238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424803 w 685800"/>
              <a:gd name="T3" fmla="*/ 10444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rgbClr val="FF0000"/>
            </a:solidFill>
            <a:prstDash val="solid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890" name="Freeform 57"/>
          <p:cNvSpPr>
            <a:spLocks/>
          </p:cNvSpPr>
          <p:nvPr/>
        </p:nvSpPr>
        <p:spPr bwMode="auto">
          <a:xfrm rot="-5400000">
            <a:off x="541338" y="1169988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424803 w 685800"/>
              <a:gd name="T3" fmla="*/ 10444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rgbClr val="FF0000"/>
            </a:solidFill>
            <a:prstDash val="solid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891" name="Freeform 58"/>
          <p:cNvSpPr>
            <a:spLocks/>
          </p:cNvSpPr>
          <p:nvPr/>
        </p:nvSpPr>
        <p:spPr bwMode="auto">
          <a:xfrm rot="-1961200">
            <a:off x="1293813" y="465138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424803 w 685800"/>
              <a:gd name="T3" fmla="*/ 10444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rgbClr val="FF0000"/>
            </a:solidFill>
            <a:prstDash val="solid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892" name="TextBox 64"/>
          <p:cNvSpPr txBox="1">
            <a:spLocks noChangeArrowheads="1"/>
          </p:cNvSpPr>
          <p:nvPr/>
        </p:nvSpPr>
        <p:spPr bwMode="auto">
          <a:xfrm>
            <a:off x="1914525" y="476250"/>
            <a:ext cx="358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>
                <a:latin typeface="Calibri" charset="0"/>
                <a:cs typeface="Calibri" charset="0"/>
              </a:rPr>
              <a:t>a</a:t>
            </a:r>
          </a:p>
        </p:txBody>
      </p:sp>
      <p:sp>
        <p:nvSpPr>
          <p:cNvPr id="164893" name="TextBox 65"/>
          <p:cNvSpPr txBox="1">
            <a:spLocks noChangeArrowheads="1"/>
          </p:cNvSpPr>
          <p:nvPr/>
        </p:nvSpPr>
        <p:spPr bwMode="auto">
          <a:xfrm>
            <a:off x="2524125" y="1066800"/>
            <a:ext cx="3603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>
                <a:latin typeface="Calibri" charset="0"/>
                <a:cs typeface="Calibri" charset="0"/>
              </a:rPr>
              <a:t>b</a:t>
            </a:r>
          </a:p>
        </p:txBody>
      </p:sp>
      <p:sp>
        <p:nvSpPr>
          <p:cNvPr id="164894" name="TextBox 66"/>
          <p:cNvSpPr txBox="1">
            <a:spLocks noChangeArrowheads="1"/>
          </p:cNvSpPr>
          <p:nvPr/>
        </p:nvSpPr>
        <p:spPr bwMode="auto">
          <a:xfrm>
            <a:off x="2217738" y="1935163"/>
            <a:ext cx="3365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>
                <a:latin typeface="Calibri" charset="0"/>
                <a:cs typeface="Calibri" charset="0"/>
              </a:rPr>
              <a:t>c</a:t>
            </a:r>
          </a:p>
        </p:txBody>
      </p:sp>
      <p:sp>
        <p:nvSpPr>
          <p:cNvPr id="164895" name="TextBox 67"/>
          <p:cNvSpPr txBox="1">
            <a:spLocks noChangeArrowheads="1"/>
          </p:cNvSpPr>
          <p:nvPr/>
        </p:nvSpPr>
        <p:spPr bwMode="auto">
          <a:xfrm>
            <a:off x="1492250" y="2081213"/>
            <a:ext cx="3587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>
                <a:latin typeface="Calibri" charset="0"/>
                <a:cs typeface="Calibri" charset="0"/>
              </a:rPr>
              <a:t>d</a:t>
            </a:r>
          </a:p>
        </p:txBody>
      </p:sp>
      <p:sp>
        <p:nvSpPr>
          <p:cNvPr id="164896" name="TextBox 68"/>
          <p:cNvSpPr txBox="1">
            <a:spLocks noChangeArrowheads="1"/>
          </p:cNvSpPr>
          <p:nvPr/>
        </p:nvSpPr>
        <p:spPr bwMode="auto">
          <a:xfrm>
            <a:off x="787400" y="1544638"/>
            <a:ext cx="3524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>
                <a:latin typeface="Calibri" charset="0"/>
                <a:cs typeface="Calibri" charset="0"/>
              </a:rPr>
              <a:t>e</a:t>
            </a:r>
          </a:p>
        </p:txBody>
      </p:sp>
      <p:sp>
        <p:nvSpPr>
          <p:cNvPr id="164897" name="TextBox 69"/>
          <p:cNvSpPr txBox="1">
            <a:spLocks noChangeArrowheads="1"/>
          </p:cNvSpPr>
          <p:nvPr/>
        </p:nvSpPr>
        <p:spPr bwMode="auto">
          <a:xfrm>
            <a:off x="1065213" y="739775"/>
            <a:ext cx="323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>
                <a:latin typeface="Calibri" charset="0"/>
                <a:cs typeface="Calibri" charset="0"/>
              </a:rPr>
              <a:t>f</a:t>
            </a:r>
          </a:p>
        </p:txBody>
      </p:sp>
      <p:sp>
        <p:nvSpPr>
          <p:cNvPr id="84" name="Freeform 83"/>
          <p:cNvSpPr/>
          <p:nvPr/>
        </p:nvSpPr>
        <p:spPr>
          <a:xfrm rot="16010656">
            <a:off x="2023269" y="4956969"/>
            <a:ext cx="561975" cy="611187"/>
          </a:xfrm>
          <a:custGeom>
            <a:avLst/>
            <a:gdLst>
              <a:gd name="connsiteX0" fmla="*/ 0 w 1014153"/>
              <a:gd name="connsiteY0" fmla="*/ 0 h 906088"/>
              <a:gd name="connsiteX1" fmla="*/ 1014153 w 1014153"/>
              <a:gd name="connsiteY1" fmla="*/ 906088 h 906088"/>
              <a:gd name="connsiteX0" fmla="*/ 0 w 1014153"/>
              <a:gd name="connsiteY0" fmla="*/ 0 h 1113906"/>
              <a:gd name="connsiteX1" fmla="*/ 1014153 w 1014153"/>
              <a:gd name="connsiteY1" fmla="*/ 1113906 h 1113906"/>
              <a:gd name="connsiteX0" fmla="*/ 0 w 1019741"/>
              <a:gd name="connsiteY0" fmla="*/ 0 h 1113906"/>
              <a:gd name="connsiteX1" fmla="*/ 1014153 w 1019741"/>
              <a:gd name="connsiteY1" fmla="*/ 1113906 h 1113906"/>
              <a:gd name="connsiteX0" fmla="*/ 0 w 1019741"/>
              <a:gd name="connsiteY0" fmla="*/ 14654 h 1128560"/>
              <a:gd name="connsiteX1" fmla="*/ 1014153 w 1019741"/>
              <a:gd name="connsiteY1" fmla="*/ 1128560 h 1128560"/>
              <a:gd name="connsiteX0" fmla="*/ 0 w 1036504"/>
              <a:gd name="connsiteY0" fmla="*/ 14654 h 1128560"/>
              <a:gd name="connsiteX1" fmla="*/ 1014153 w 1036504"/>
              <a:gd name="connsiteY1" fmla="*/ 1128560 h 112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36504" h="1128560">
                <a:moveTo>
                  <a:pt x="0" y="14654"/>
                </a:moveTo>
                <a:cubicBezTo>
                  <a:pt x="572731" y="0"/>
                  <a:pt x="1036504" y="598657"/>
                  <a:pt x="1014153" y="1128560"/>
                </a:cubicBezTo>
              </a:path>
            </a:pathLst>
          </a:custGeom>
          <a:noFill/>
          <a:ln w="28575" cmpd="sng">
            <a:solidFill>
              <a:srgbClr val="0000FF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i="1">
              <a:latin typeface="Calibri"/>
              <a:cs typeface="Calibri"/>
            </a:endParaRPr>
          </a:p>
        </p:txBody>
      </p:sp>
      <p:sp>
        <p:nvSpPr>
          <p:cNvPr id="164899" name="TextBox 85"/>
          <p:cNvSpPr txBox="1">
            <a:spLocks noChangeArrowheads="1"/>
          </p:cNvSpPr>
          <p:nvPr/>
        </p:nvSpPr>
        <p:spPr bwMode="auto">
          <a:xfrm>
            <a:off x="2762250" y="5087938"/>
            <a:ext cx="3603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>
                <a:latin typeface="Calibri" charset="0"/>
                <a:cs typeface="Calibri" charset="0"/>
              </a:rPr>
              <a:t>b</a:t>
            </a:r>
          </a:p>
        </p:txBody>
      </p:sp>
      <p:sp>
        <p:nvSpPr>
          <p:cNvPr id="88" name="Freeform 87"/>
          <p:cNvSpPr/>
          <p:nvPr/>
        </p:nvSpPr>
        <p:spPr>
          <a:xfrm rot="5400000">
            <a:off x="2601119" y="5547519"/>
            <a:ext cx="561975" cy="611187"/>
          </a:xfrm>
          <a:custGeom>
            <a:avLst/>
            <a:gdLst>
              <a:gd name="connsiteX0" fmla="*/ 0 w 1014153"/>
              <a:gd name="connsiteY0" fmla="*/ 0 h 906088"/>
              <a:gd name="connsiteX1" fmla="*/ 1014153 w 1014153"/>
              <a:gd name="connsiteY1" fmla="*/ 906088 h 906088"/>
              <a:gd name="connsiteX0" fmla="*/ 0 w 1014153"/>
              <a:gd name="connsiteY0" fmla="*/ 0 h 1113906"/>
              <a:gd name="connsiteX1" fmla="*/ 1014153 w 1014153"/>
              <a:gd name="connsiteY1" fmla="*/ 1113906 h 1113906"/>
              <a:gd name="connsiteX0" fmla="*/ 0 w 1019741"/>
              <a:gd name="connsiteY0" fmla="*/ 0 h 1113906"/>
              <a:gd name="connsiteX1" fmla="*/ 1014153 w 1019741"/>
              <a:gd name="connsiteY1" fmla="*/ 1113906 h 1113906"/>
              <a:gd name="connsiteX0" fmla="*/ 0 w 1019741"/>
              <a:gd name="connsiteY0" fmla="*/ 14654 h 1128560"/>
              <a:gd name="connsiteX1" fmla="*/ 1014153 w 1019741"/>
              <a:gd name="connsiteY1" fmla="*/ 1128560 h 1128560"/>
              <a:gd name="connsiteX0" fmla="*/ 0 w 1036504"/>
              <a:gd name="connsiteY0" fmla="*/ 14654 h 1128560"/>
              <a:gd name="connsiteX1" fmla="*/ 1014153 w 1036504"/>
              <a:gd name="connsiteY1" fmla="*/ 1128560 h 112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36504" h="1128560">
                <a:moveTo>
                  <a:pt x="0" y="14654"/>
                </a:moveTo>
                <a:cubicBezTo>
                  <a:pt x="572731" y="0"/>
                  <a:pt x="1036504" y="598657"/>
                  <a:pt x="1014153" y="1128560"/>
                </a:cubicBezTo>
              </a:path>
            </a:pathLst>
          </a:custGeom>
          <a:noFill/>
          <a:ln w="28575" cmpd="sng">
            <a:solidFill>
              <a:srgbClr val="0000FF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i="1">
              <a:latin typeface="Calibri"/>
              <a:cs typeface="Calibri"/>
            </a:endParaRPr>
          </a:p>
        </p:txBody>
      </p:sp>
      <p:sp>
        <p:nvSpPr>
          <p:cNvPr id="164901" name="TextBox 88"/>
          <p:cNvSpPr txBox="1">
            <a:spLocks noChangeArrowheads="1"/>
          </p:cNvSpPr>
          <p:nvPr/>
        </p:nvSpPr>
        <p:spPr bwMode="auto">
          <a:xfrm>
            <a:off x="2149475" y="5648325"/>
            <a:ext cx="358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>
                <a:latin typeface="Calibri" charset="0"/>
                <a:cs typeface="Calibri" charset="0"/>
              </a:rPr>
              <a:t>d</a:t>
            </a:r>
          </a:p>
        </p:txBody>
      </p:sp>
      <p:sp>
        <p:nvSpPr>
          <p:cNvPr id="164902" name="Freeform 91"/>
          <p:cNvSpPr>
            <a:spLocks/>
          </p:cNvSpPr>
          <p:nvPr/>
        </p:nvSpPr>
        <p:spPr bwMode="auto">
          <a:xfrm>
            <a:off x="5045075" y="4576763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424803 w 685800"/>
              <a:gd name="T3" fmla="*/ 10444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903" name="Freeform 98"/>
          <p:cNvSpPr>
            <a:spLocks/>
          </p:cNvSpPr>
          <p:nvPr/>
        </p:nvSpPr>
        <p:spPr bwMode="auto">
          <a:xfrm rot="-3427536">
            <a:off x="4075113" y="4827588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424803 w 685800"/>
              <a:gd name="T3" fmla="*/ 10444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904" name="Freeform 99"/>
          <p:cNvSpPr>
            <a:spLocks/>
          </p:cNvSpPr>
          <p:nvPr/>
        </p:nvSpPr>
        <p:spPr bwMode="auto">
          <a:xfrm rot="-7306657">
            <a:off x="3781425" y="5799138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424803 w 685800"/>
              <a:gd name="T3" fmla="*/ 10444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905" name="Freeform 100"/>
          <p:cNvSpPr>
            <a:spLocks/>
          </p:cNvSpPr>
          <p:nvPr/>
        </p:nvSpPr>
        <p:spPr bwMode="auto">
          <a:xfrm rot="10800000">
            <a:off x="4498975" y="6529388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424803 w 685800"/>
              <a:gd name="T3" fmla="*/ 10444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906" name="Freeform 101"/>
          <p:cNvSpPr>
            <a:spLocks/>
          </p:cNvSpPr>
          <p:nvPr/>
        </p:nvSpPr>
        <p:spPr bwMode="auto">
          <a:xfrm rot="7325746">
            <a:off x="5484813" y="6291263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424803 w 685800"/>
              <a:gd name="T3" fmla="*/ 10444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907" name="Freeform 102"/>
          <p:cNvSpPr>
            <a:spLocks/>
          </p:cNvSpPr>
          <p:nvPr/>
        </p:nvSpPr>
        <p:spPr bwMode="auto">
          <a:xfrm rot="3608507">
            <a:off x="5778500" y="5311775"/>
            <a:ext cx="539750" cy="158750"/>
          </a:xfrm>
          <a:custGeom>
            <a:avLst/>
            <a:gdLst>
              <a:gd name="T0" fmla="*/ 0 w 685800"/>
              <a:gd name="T1" fmla="*/ 0 h 241300"/>
              <a:gd name="T2" fmla="*/ 424803 w 685800"/>
              <a:gd name="T3" fmla="*/ 104441 h 2413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5800" h="241300">
                <a:moveTo>
                  <a:pt x="0" y="0"/>
                </a:moveTo>
                <a:cubicBezTo>
                  <a:pt x="273050" y="29633"/>
                  <a:pt x="463550" y="84667"/>
                  <a:pt x="685800" y="24130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908" name="TextBox 103"/>
          <p:cNvSpPr txBox="1">
            <a:spLocks noChangeArrowheads="1"/>
          </p:cNvSpPr>
          <p:nvPr/>
        </p:nvSpPr>
        <p:spPr bwMode="auto">
          <a:xfrm>
            <a:off x="5154613" y="4584700"/>
            <a:ext cx="3603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>
                <a:latin typeface="Calibri" charset="0"/>
                <a:cs typeface="Calibri" charset="0"/>
              </a:rPr>
              <a:t>a</a:t>
            </a:r>
          </a:p>
        </p:txBody>
      </p:sp>
      <p:sp>
        <p:nvSpPr>
          <p:cNvPr id="164909" name="TextBox 104"/>
          <p:cNvSpPr txBox="1">
            <a:spLocks noChangeArrowheads="1"/>
          </p:cNvSpPr>
          <p:nvPr/>
        </p:nvSpPr>
        <p:spPr bwMode="auto">
          <a:xfrm>
            <a:off x="5807075" y="5275263"/>
            <a:ext cx="3587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>
                <a:latin typeface="Calibri" charset="0"/>
                <a:cs typeface="Calibri" charset="0"/>
              </a:rPr>
              <a:t>b</a:t>
            </a:r>
          </a:p>
        </p:txBody>
      </p:sp>
      <p:sp>
        <p:nvSpPr>
          <p:cNvPr id="164910" name="TextBox 105"/>
          <p:cNvSpPr txBox="1">
            <a:spLocks noChangeArrowheads="1"/>
          </p:cNvSpPr>
          <p:nvPr/>
        </p:nvSpPr>
        <p:spPr bwMode="auto">
          <a:xfrm>
            <a:off x="5557838" y="6043613"/>
            <a:ext cx="3381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>
                <a:latin typeface="Calibri" charset="0"/>
                <a:cs typeface="Calibri" charset="0"/>
              </a:rPr>
              <a:t>c</a:t>
            </a:r>
          </a:p>
        </p:txBody>
      </p:sp>
      <p:sp>
        <p:nvSpPr>
          <p:cNvPr id="164911" name="TextBox 106"/>
          <p:cNvSpPr txBox="1">
            <a:spLocks noChangeArrowheads="1"/>
          </p:cNvSpPr>
          <p:nvPr/>
        </p:nvSpPr>
        <p:spPr bwMode="auto">
          <a:xfrm>
            <a:off x="4724400" y="6323013"/>
            <a:ext cx="3587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>
                <a:latin typeface="Calibri" charset="0"/>
                <a:cs typeface="Calibri" charset="0"/>
              </a:rPr>
              <a:t>d</a:t>
            </a:r>
          </a:p>
        </p:txBody>
      </p:sp>
      <p:sp>
        <p:nvSpPr>
          <p:cNvPr id="164912" name="TextBox 107"/>
          <p:cNvSpPr txBox="1">
            <a:spLocks noChangeArrowheads="1"/>
          </p:cNvSpPr>
          <p:nvPr/>
        </p:nvSpPr>
        <p:spPr bwMode="auto">
          <a:xfrm>
            <a:off x="3978275" y="5610225"/>
            <a:ext cx="352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>
                <a:latin typeface="Calibri" charset="0"/>
                <a:cs typeface="Calibri" charset="0"/>
              </a:rPr>
              <a:t>e</a:t>
            </a:r>
          </a:p>
        </p:txBody>
      </p:sp>
      <p:sp>
        <p:nvSpPr>
          <p:cNvPr id="164913" name="TextBox 108"/>
          <p:cNvSpPr txBox="1">
            <a:spLocks noChangeArrowheads="1"/>
          </p:cNvSpPr>
          <p:nvPr/>
        </p:nvSpPr>
        <p:spPr bwMode="auto">
          <a:xfrm>
            <a:off x="4305300" y="4848225"/>
            <a:ext cx="3254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>
                <a:latin typeface="Calibri" charset="0"/>
                <a:cs typeface="Calibri" charset="0"/>
              </a:rPr>
              <a:t>f</a:t>
            </a:r>
          </a:p>
        </p:txBody>
      </p:sp>
      <p:cxnSp>
        <p:nvCxnSpPr>
          <p:cNvPr id="112" name="Straight Connector 111"/>
          <p:cNvCxnSpPr>
            <a:stCxn id="164902" idx="1"/>
            <a:endCxn id="164906" idx="1"/>
          </p:cNvCxnSpPr>
          <p:nvPr/>
        </p:nvCxnSpPr>
        <p:spPr>
          <a:xfrm flipH="1">
            <a:off x="5543550" y="4735513"/>
            <a:ext cx="41275" cy="182245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64906" idx="0"/>
            <a:endCxn id="164903" idx="1"/>
          </p:cNvCxnSpPr>
          <p:nvPr/>
        </p:nvCxnSpPr>
        <p:spPr>
          <a:xfrm rot="5400000" flipH="1">
            <a:off x="4530725" y="4749801"/>
            <a:ext cx="1462087" cy="1408112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stCxn id="164903" idx="0"/>
          </p:cNvCxnSpPr>
          <p:nvPr/>
        </p:nvCxnSpPr>
        <p:spPr>
          <a:xfrm rot="16200000" flipH="1" flipV="1">
            <a:off x="3783012" y="5278438"/>
            <a:ext cx="538163" cy="16033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164902" idx="0"/>
            <a:endCxn id="164904" idx="0"/>
          </p:cNvCxnSpPr>
          <p:nvPr/>
        </p:nvCxnSpPr>
        <p:spPr>
          <a:xfrm flipH="1">
            <a:off x="4125913" y="4576763"/>
            <a:ext cx="919162" cy="1573212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64907" idx="0"/>
          </p:cNvCxnSpPr>
          <p:nvPr/>
        </p:nvCxnSpPr>
        <p:spPr>
          <a:xfrm rot="5400000">
            <a:off x="4725988" y="5429250"/>
            <a:ext cx="1570037" cy="944563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164907" idx="1"/>
            <a:endCxn id="164905" idx="1"/>
          </p:cNvCxnSpPr>
          <p:nvPr/>
        </p:nvCxnSpPr>
        <p:spPr>
          <a:xfrm rot="5400000">
            <a:off x="4873625" y="5289550"/>
            <a:ext cx="865188" cy="161448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920" name="Text Box 44"/>
          <p:cNvSpPr txBox="1">
            <a:spLocks noChangeArrowheads="1"/>
          </p:cNvSpPr>
          <p:nvPr/>
        </p:nvSpPr>
        <p:spPr bwMode="auto">
          <a:xfrm>
            <a:off x="1731963" y="1360488"/>
            <a:ext cx="204787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i="1">
                <a:solidFill>
                  <a:srgbClr val="FF0000"/>
                </a:solidFill>
                <a:latin typeface="Calibri" charset="0"/>
                <a:cs typeface="Calibri" charset="0"/>
              </a:rPr>
              <a:t>P</a:t>
            </a:r>
          </a:p>
        </p:txBody>
      </p:sp>
      <p:sp>
        <p:nvSpPr>
          <p:cNvPr id="164921" name="Text Box 44"/>
          <p:cNvSpPr txBox="1">
            <a:spLocks noChangeArrowheads="1"/>
          </p:cNvSpPr>
          <p:nvPr/>
        </p:nvSpPr>
        <p:spPr bwMode="auto">
          <a:xfrm>
            <a:off x="1785938" y="4622800"/>
            <a:ext cx="203200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i="1" dirty="0">
                <a:solidFill>
                  <a:srgbClr val="0000FF"/>
                </a:solidFill>
                <a:latin typeface="Calibri" charset="0"/>
                <a:cs typeface="Calibri" charset="0"/>
              </a:rPr>
              <a:t>Q</a:t>
            </a:r>
          </a:p>
        </p:txBody>
      </p:sp>
      <p:grpSp>
        <p:nvGrpSpPr>
          <p:cNvPr id="164922" name="Group 46"/>
          <p:cNvGrpSpPr>
            <a:grpSpLocks/>
          </p:cNvGrpSpPr>
          <p:nvPr/>
        </p:nvGrpSpPr>
        <p:grpSpPr bwMode="auto">
          <a:xfrm>
            <a:off x="3821113" y="1771650"/>
            <a:ext cx="2211387" cy="2122488"/>
            <a:chOff x="3821449" y="1771590"/>
            <a:chExt cx="2211419" cy="2123032"/>
          </a:xfrm>
        </p:grpSpPr>
        <p:cxnSp>
          <p:nvCxnSpPr>
            <p:cNvPr id="133" name="Straight Connector 132"/>
            <p:cNvCxnSpPr>
              <a:stCxn id="164954" idx="0"/>
              <a:endCxn id="164956" idx="0"/>
            </p:cNvCxnSpPr>
            <p:nvPr/>
          </p:nvCxnSpPr>
          <p:spPr>
            <a:xfrm>
              <a:off x="5448660" y="1933557"/>
              <a:ext cx="1588" cy="1813390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64959" idx="1"/>
              <a:endCxn id="164948" idx="0"/>
            </p:cNvCxnSpPr>
            <p:nvPr/>
          </p:nvCxnSpPr>
          <p:spPr>
            <a:xfrm flipH="1">
              <a:off x="3962738" y="1771590"/>
              <a:ext cx="979502" cy="1581555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64955" idx="0"/>
            </p:cNvCxnSpPr>
            <p:nvPr/>
          </p:nvCxnSpPr>
          <p:spPr>
            <a:xfrm flipH="1">
              <a:off x="4343744" y="2848191"/>
              <a:ext cx="1639912" cy="886052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64954" idx="1"/>
            </p:cNvCxnSpPr>
            <p:nvPr/>
          </p:nvCxnSpPr>
          <p:spPr>
            <a:xfrm flipH="1">
              <a:off x="4877151" y="2324182"/>
              <a:ext cx="976327" cy="1562500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64955" idx="1"/>
              <a:endCxn id="164959" idx="0"/>
            </p:cNvCxnSpPr>
            <p:nvPr/>
          </p:nvCxnSpPr>
          <p:spPr>
            <a:xfrm flipH="1" flipV="1">
              <a:off x="4400894" y="1930381"/>
              <a:ext cx="1424009" cy="1457699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 flipH="1">
              <a:off x="3869075" y="2286072"/>
              <a:ext cx="123827" cy="533537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4948" name="Freeform 110"/>
            <p:cNvSpPr>
              <a:spLocks/>
            </p:cNvSpPr>
            <p:nvPr/>
          </p:nvSpPr>
          <p:spPr bwMode="auto">
            <a:xfrm rot="-7390581">
              <a:off x="3663361" y="3037715"/>
              <a:ext cx="469489" cy="153314"/>
            </a:xfrm>
            <a:custGeom>
              <a:avLst/>
              <a:gdLst>
                <a:gd name="T0" fmla="*/ 0 w 685800"/>
                <a:gd name="T1" fmla="*/ 0 h 241300"/>
                <a:gd name="T2" fmla="*/ 321406 w 685800"/>
                <a:gd name="T3" fmla="*/ 97411 h 2413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85800" h="241300">
                  <a:moveTo>
                    <a:pt x="0" y="0"/>
                  </a:moveTo>
                  <a:cubicBezTo>
                    <a:pt x="273050" y="29633"/>
                    <a:pt x="463550" y="84667"/>
                    <a:pt x="685800" y="241300"/>
                  </a:cubicBezTo>
                </a:path>
              </a:pathLst>
            </a:custGeom>
            <a:noFill/>
            <a:ln w="31750" cap="flat" cmpd="sng">
              <a:solidFill>
                <a:schemeClr val="tx1"/>
              </a:solidFill>
              <a:prstDash val="sysDot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4949" name="Freeform 112"/>
            <p:cNvSpPr>
              <a:spLocks/>
            </p:cNvSpPr>
            <p:nvPr/>
          </p:nvSpPr>
          <p:spPr bwMode="auto">
            <a:xfrm rot="10800000">
              <a:off x="4416657" y="3790021"/>
              <a:ext cx="536343" cy="96179"/>
            </a:xfrm>
            <a:custGeom>
              <a:avLst/>
              <a:gdLst>
                <a:gd name="T0" fmla="*/ 0 w 685800"/>
                <a:gd name="T1" fmla="*/ 0 h 241300"/>
                <a:gd name="T2" fmla="*/ 419457 w 685800"/>
                <a:gd name="T3" fmla="*/ 38336 h 2413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85800" h="241300">
                  <a:moveTo>
                    <a:pt x="0" y="0"/>
                  </a:moveTo>
                  <a:cubicBezTo>
                    <a:pt x="273050" y="29633"/>
                    <a:pt x="463550" y="84667"/>
                    <a:pt x="685800" y="241300"/>
                  </a:cubicBezTo>
                </a:path>
              </a:pathLst>
            </a:custGeom>
            <a:noFill/>
            <a:ln w="31750" cap="flat" cmpd="sng">
              <a:solidFill>
                <a:schemeClr val="tx1"/>
              </a:solidFill>
              <a:prstDash val="sysDot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4950" name="Freeform 114"/>
            <p:cNvSpPr>
              <a:spLocks/>
            </p:cNvSpPr>
            <p:nvPr/>
          </p:nvSpPr>
          <p:spPr bwMode="auto">
            <a:xfrm rot="7325746">
              <a:off x="5436315" y="3482585"/>
              <a:ext cx="502884" cy="108698"/>
            </a:xfrm>
            <a:custGeom>
              <a:avLst/>
              <a:gdLst>
                <a:gd name="T0" fmla="*/ 0 w 685800"/>
                <a:gd name="T1" fmla="*/ 0 h 241300"/>
                <a:gd name="T2" fmla="*/ 368755 w 685800"/>
                <a:gd name="T3" fmla="*/ 48965 h 2413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85800" h="241300">
                  <a:moveTo>
                    <a:pt x="0" y="0"/>
                  </a:moveTo>
                  <a:cubicBezTo>
                    <a:pt x="273050" y="29633"/>
                    <a:pt x="463550" y="84667"/>
                    <a:pt x="685800" y="241300"/>
                  </a:cubicBezTo>
                </a:path>
              </a:pathLst>
            </a:custGeom>
            <a:noFill/>
            <a:ln w="31750" cap="flat" cmpd="sng">
              <a:solidFill>
                <a:schemeClr val="tx1"/>
              </a:solidFill>
              <a:prstDash val="sysDot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4951" name="Freeform 116"/>
            <p:cNvSpPr>
              <a:spLocks/>
            </p:cNvSpPr>
            <p:nvPr/>
          </p:nvSpPr>
          <p:spPr bwMode="auto">
            <a:xfrm rot="3608507">
              <a:off x="5632009" y="2449448"/>
              <a:ext cx="539750" cy="158750"/>
            </a:xfrm>
            <a:custGeom>
              <a:avLst/>
              <a:gdLst>
                <a:gd name="T0" fmla="*/ 0 w 685800"/>
                <a:gd name="T1" fmla="*/ 0 h 241300"/>
                <a:gd name="T2" fmla="*/ 424803 w 685800"/>
                <a:gd name="T3" fmla="*/ 104441 h 2413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85800" h="241300">
                  <a:moveTo>
                    <a:pt x="0" y="0"/>
                  </a:moveTo>
                  <a:cubicBezTo>
                    <a:pt x="273050" y="29633"/>
                    <a:pt x="463550" y="84667"/>
                    <a:pt x="685800" y="241300"/>
                  </a:cubicBezTo>
                </a:path>
              </a:pathLst>
            </a:custGeom>
            <a:noFill/>
            <a:ln w="31750" cap="flat" cmpd="sng">
              <a:solidFill>
                <a:schemeClr val="tx1"/>
              </a:solidFill>
              <a:prstDash val="sysDot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4952" name="Freeform 86"/>
            <p:cNvSpPr>
              <a:spLocks/>
            </p:cNvSpPr>
            <p:nvPr/>
          </p:nvSpPr>
          <p:spPr bwMode="auto">
            <a:xfrm rot="-3427536">
              <a:off x="3911318" y="2064860"/>
              <a:ext cx="488411" cy="144237"/>
            </a:xfrm>
            <a:custGeom>
              <a:avLst/>
              <a:gdLst>
                <a:gd name="T0" fmla="*/ 0 w 685800"/>
                <a:gd name="T1" fmla="*/ 0 h 241300"/>
                <a:gd name="T2" fmla="*/ 347835 w 685800"/>
                <a:gd name="T3" fmla="*/ 86218 h 2413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85800" h="241300">
                  <a:moveTo>
                    <a:pt x="0" y="0"/>
                  </a:moveTo>
                  <a:cubicBezTo>
                    <a:pt x="273050" y="29633"/>
                    <a:pt x="463550" y="84667"/>
                    <a:pt x="685800" y="241300"/>
                  </a:cubicBezTo>
                </a:path>
              </a:pathLst>
            </a:custGeom>
            <a:noFill/>
            <a:ln w="31750" cap="flat" cmpd="sng">
              <a:solidFill>
                <a:schemeClr val="tx1"/>
              </a:solidFill>
              <a:prstDash val="sysDot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4953" name="Freeform 77"/>
            <p:cNvSpPr>
              <a:spLocks/>
            </p:cNvSpPr>
            <p:nvPr/>
          </p:nvSpPr>
          <p:spPr bwMode="auto">
            <a:xfrm>
              <a:off x="4868951" y="1774765"/>
              <a:ext cx="539750" cy="158750"/>
            </a:xfrm>
            <a:custGeom>
              <a:avLst/>
              <a:gdLst>
                <a:gd name="T0" fmla="*/ 0 w 685800"/>
                <a:gd name="T1" fmla="*/ 0 h 241300"/>
                <a:gd name="T2" fmla="*/ 424803 w 685800"/>
                <a:gd name="T3" fmla="*/ 104441 h 2413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85800" h="241300">
                  <a:moveTo>
                    <a:pt x="0" y="0"/>
                  </a:moveTo>
                  <a:cubicBezTo>
                    <a:pt x="273050" y="29633"/>
                    <a:pt x="463550" y="84667"/>
                    <a:pt x="685800" y="241300"/>
                  </a:cubicBezTo>
                </a:path>
              </a:pathLst>
            </a:custGeom>
            <a:noFill/>
            <a:ln w="31750" cap="flat" cmpd="sng">
              <a:solidFill>
                <a:schemeClr val="tx1"/>
              </a:solidFill>
              <a:prstDash val="sysDot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4954" name="Freeform 78"/>
            <p:cNvSpPr>
              <a:spLocks/>
            </p:cNvSpPr>
            <p:nvPr/>
          </p:nvSpPr>
          <p:spPr bwMode="auto">
            <a:xfrm rot="1654840">
              <a:off x="5380913" y="2049447"/>
              <a:ext cx="539750" cy="158750"/>
            </a:xfrm>
            <a:custGeom>
              <a:avLst/>
              <a:gdLst>
                <a:gd name="T0" fmla="*/ 0 w 685800"/>
                <a:gd name="T1" fmla="*/ 0 h 241300"/>
                <a:gd name="T2" fmla="*/ 424803 w 685800"/>
                <a:gd name="T3" fmla="*/ 104441 h 2413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85800" h="241300">
                  <a:moveTo>
                    <a:pt x="0" y="0"/>
                  </a:moveTo>
                  <a:cubicBezTo>
                    <a:pt x="273050" y="29633"/>
                    <a:pt x="463550" y="84667"/>
                    <a:pt x="685800" y="241300"/>
                  </a:cubicBezTo>
                </a:path>
              </a:pathLst>
            </a:custGeom>
            <a:noFill/>
            <a:ln w="31750" cap="flat" cmpd="sng">
              <a:solidFill>
                <a:srgbClr val="FF0000"/>
              </a:solidFill>
              <a:prstDash val="solid"/>
              <a:miter lim="800000"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4955" name="Freeform 79"/>
            <p:cNvSpPr>
              <a:spLocks/>
            </p:cNvSpPr>
            <p:nvPr/>
          </p:nvSpPr>
          <p:spPr bwMode="auto">
            <a:xfrm rot="5400000">
              <a:off x="5635180" y="3038415"/>
              <a:ext cx="539750" cy="158750"/>
            </a:xfrm>
            <a:custGeom>
              <a:avLst/>
              <a:gdLst>
                <a:gd name="T0" fmla="*/ 0 w 685800"/>
                <a:gd name="T1" fmla="*/ 0 h 241300"/>
                <a:gd name="T2" fmla="*/ 424803 w 685800"/>
                <a:gd name="T3" fmla="*/ 104441 h 2413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85800" h="241300">
                  <a:moveTo>
                    <a:pt x="0" y="0"/>
                  </a:moveTo>
                  <a:cubicBezTo>
                    <a:pt x="273050" y="29633"/>
                    <a:pt x="463550" y="84667"/>
                    <a:pt x="685800" y="241300"/>
                  </a:cubicBezTo>
                </a:path>
              </a:pathLst>
            </a:custGeom>
            <a:noFill/>
            <a:ln w="31750" cap="flat" cmpd="sng">
              <a:solidFill>
                <a:srgbClr val="FF0000"/>
              </a:solidFill>
              <a:prstDash val="solid"/>
              <a:miter lim="800000"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4956" name="Freeform 80"/>
            <p:cNvSpPr>
              <a:spLocks/>
            </p:cNvSpPr>
            <p:nvPr/>
          </p:nvSpPr>
          <p:spPr bwMode="auto">
            <a:xfrm rot="8970577">
              <a:off x="4908326" y="3735872"/>
              <a:ext cx="539750" cy="158750"/>
            </a:xfrm>
            <a:custGeom>
              <a:avLst/>
              <a:gdLst>
                <a:gd name="T0" fmla="*/ 0 w 685800"/>
                <a:gd name="T1" fmla="*/ 0 h 241300"/>
                <a:gd name="T2" fmla="*/ 424803 w 685800"/>
                <a:gd name="T3" fmla="*/ 104441 h 2413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85800" h="241300">
                  <a:moveTo>
                    <a:pt x="0" y="0"/>
                  </a:moveTo>
                  <a:cubicBezTo>
                    <a:pt x="273050" y="29633"/>
                    <a:pt x="463550" y="84667"/>
                    <a:pt x="685800" y="241300"/>
                  </a:cubicBezTo>
                </a:path>
              </a:pathLst>
            </a:custGeom>
            <a:noFill/>
            <a:ln w="31750" cap="flat" cmpd="sng">
              <a:solidFill>
                <a:srgbClr val="FF0000"/>
              </a:solidFill>
              <a:prstDash val="solid"/>
              <a:miter lim="800000"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4957" name="Freeform 81"/>
            <p:cNvSpPr>
              <a:spLocks/>
            </p:cNvSpPr>
            <p:nvPr/>
          </p:nvSpPr>
          <p:spPr bwMode="auto">
            <a:xfrm rot="-8941473">
              <a:off x="3912427" y="3460112"/>
              <a:ext cx="539750" cy="158750"/>
            </a:xfrm>
            <a:custGeom>
              <a:avLst/>
              <a:gdLst>
                <a:gd name="T0" fmla="*/ 0 w 685800"/>
                <a:gd name="T1" fmla="*/ 0 h 241300"/>
                <a:gd name="T2" fmla="*/ 424803 w 685800"/>
                <a:gd name="T3" fmla="*/ 104441 h 2413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85800" h="241300">
                  <a:moveTo>
                    <a:pt x="0" y="0"/>
                  </a:moveTo>
                  <a:cubicBezTo>
                    <a:pt x="273050" y="29633"/>
                    <a:pt x="463550" y="84667"/>
                    <a:pt x="685800" y="241300"/>
                  </a:cubicBezTo>
                </a:path>
              </a:pathLst>
            </a:custGeom>
            <a:noFill/>
            <a:ln w="31750" cap="flat" cmpd="sng">
              <a:solidFill>
                <a:srgbClr val="FF0000"/>
              </a:solidFill>
              <a:prstDash val="solid"/>
              <a:miter lim="800000"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4958" name="Freeform 82"/>
            <p:cNvSpPr>
              <a:spLocks/>
            </p:cNvSpPr>
            <p:nvPr/>
          </p:nvSpPr>
          <p:spPr bwMode="auto">
            <a:xfrm rot="-5400000">
              <a:off x="3648499" y="2475573"/>
              <a:ext cx="539750" cy="158750"/>
            </a:xfrm>
            <a:custGeom>
              <a:avLst/>
              <a:gdLst>
                <a:gd name="T0" fmla="*/ 0 w 685800"/>
                <a:gd name="T1" fmla="*/ 0 h 241300"/>
                <a:gd name="T2" fmla="*/ 424803 w 685800"/>
                <a:gd name="T3" fmla="*/ 104441 h 2413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85800" h="241300">
                  <a:moveTo>
                    <a:pt x="0" y="0"/>
                  </a:moveTo>
                  <a:cubicBezTo>
                    <a:pt x="273050" y="29633"/>
                    <a:pt x="463550" y="84667"/>
                    <a:pt x="685800" y="241300"/>
                  </a:cubicBezTo>
                </a:path>
              </a:pathLst>
            </a:custGeom>
            <a:noFill/>
            <a:ln w="31750" cap="flat" cmpd="sng">
              <a:solidFill>
                <a:srgbClr val="FF0000"/>
              </a:solidFill>
              <a:prstDash val="solid"/>
              <a:miter lim="800000"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4959" name="Freeform 84"/>
            <p:cNvSpPr>
              <a:spLocks/>
            </p:cNvSpPr>
            <p:nvPr/>
          </p:nvSpPr>
          <p:spPr bwMode="auto">
            <a:xfrm rot="-1961200">
              <a:off x="4401694" y="1771590"/>
              <a:ext cx="539750" cy="158750"/>
            </a:xfrm>
            <a:custGeom>
              <a:avLst/>
              <a:gdLst>
                <a:gd name="T0" fmla="*/ 0 w 685800"/>
                <a:gd name="T1" fmla="*/ 0 h 241300"/>
                <a:gd name="T2" fmla="*/ 424803 w 685800"/>
                <a:gd name="T3" fmla="*/ 104441 h 2413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85800" h="241300">
                  <a:moveTo>
                    <a:pt x="0" y="0"/>
                  </a:moveTo>
                  <a:cubicBezTo>
                    <a:pt x="273050" y="29633"/>
                    <a:pt x="463550" y="84667"/>
                    <a:pt x="685800" y="241300"/>
                  </a:cubicBezTo>
                </a:path>
              </a:pathLst>
            </a:custGeom>
            <a:noFill/>
            <a:ln w="31750" cap="flat" cmpd="sng">
              <a:solidFill>
                <a:srgbClr val="FF0000"/>
              </a:solidFill>
              <a:prstDash val="solid"/>
              <a:miter lim="800000"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4960" name="TextBox 118"/>
            <p:cNvSpPr txBox="1">
              <a:spLocks noChangeArrowheads="1"/>
            </p:cNvSpPr>
            <p:nvPr/>
          </p:nvSpPr>
          <p:spPr bwMode="auto">
            <a:xfrm>
              <a:off x="5021366" y="1782101"/>
              <a:ext cx="3598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i="1">
                  <a:latin typeface="Calibri" charset="0"/>
                  <a:cs typeface="Calibri" charset="0"/>
                </a:rPr>
                <a:t>a</a:t>
              </a:r>
            </a:p>
          </p:txBody>
        </p:sp>
        <p:sp>
          <p:nvSpPr>
            <p:cNvPr id="164961" name="TextBox 120"/>
            <p:cNvSpPr txBox="1">
              <a:spLocks noChangeArrowheads="1"/>
            </p:cNvSpPr>
            <p:nvPr/>
          </p:nvSpPr>
          <p:spPr bwMode="auto">
            <a:xfrm>
              <a:off x="5673036" y="2473302"/>
              <a:ext cx="3598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i="1">
                  <a:latin typeface="Calibri" charset="0"/>
                  <a:cs typeface="Calibri" charset="0"/>
                </a:rPr>
                <a:t>b</a:t>
              </a:r>
            </a:p>
          </p:txBody>
        </p:sp>
        <p:sp>
          <p:nvSpPr>
            <p:cNvPr id="164962" name="TextBox 122"/>
            <p:cNvSpPr txBox="1">
              <a:spLocks noChangeArrowheads="1"/>
            </p:cNvSpPr>
            <p:nvPr/>
          </p:nvSpPr>
          <p:spPr bwMode="auto">
            <a:xfrm>
              <a:off x="5424733" y="3240583"/>
              <a:ext cx="33717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i="1">
                  <a:latin typeface="Calibri" charset="0"/>
                  <a:cs typeface="Calibri" charset="0"/>
                </a:rPr>
                <a:t>c</a:t>
              </a:r>
            </a:p>
          </p:txBody>
        </p:sp>
        <p:sp>
          <p:nvSpPr>
            <p:cNvPr id="164963" name="TextBox 129"/>
            <p:cNvSpPr txBox="1">
              <a:spLocks noChangeArrowheads="1"/>
            </p:cNvSpPr>
            <p:nvPr/>
          </p:nvSpPr>
          <p:spPr bwMode="auto">
            <a:xfrm>
              <a:off x="4590564" y="3520673"/>
              <a:ext cx="3598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i="1">
                  <a:latin typeface="Calibri" charset="0"/>
                  <a:cs typeface="Calibri" charset="0"/>
                </a:rPr>
                <a:t>d</a:t>
              </a:r>
            </a:p>
          </p:txBody>
        </p:sp>
        <p:sp>
          <p:nvSpPr>
            <p:cNvPr id="164964" name="TextBox 130"/>
            <p:cNvSpPr txBox="1">
              <a:spLocks noChangeArrowheads="1"/>
            </p:cNvSpPr>
            <p:nvPr/>
          </p:nvSpPr>
          <p:spPr bwMode="auto">
            <a:xfrm>
              <a:off x="3845160" y="2808521"/>
              <a:ext cx="35137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i="1">
                  <a:latin typeface="Calibri" charset="0"/>
                  <a:cs typeface="Calibri" charset="0"/>
                </a:rPr>
                <a:t>e</a:t>
              </a:r>
            </a:p>
          </p:txBody>
        </p:sp>
        <p:sp>
          <p:nvSpPr>
            <p:cNvPr id="164965" name="TextBox 131"/>
            <p:cNvSpPr txBox="1">
              <a:spLocks noChangeArrowheads="1"/>
            </p:cNvSpPr>
            <p:nvPr/>
          </p:nvSpPr>
          <p:spPr bwMode="auto">
            <a:xfrm>
              <a:off x="4172133" y="2046491"/>
              <a:ext cx="32440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i="1">
                  <a:latin typeface="Calibri" charset="0"/>
                  <a:cs typeface="Calibri" charset="0"/>
                </a:rPr>
                <a:t>f</a:t>
              </a:r>
            </a:p>
          </p:txBody>
        </p:sp>
      </p:grpSp>
      <p:sp>
        <p:nvSpPr>
          <p:cNvPr id="164924" name="Text Box 44"/>
          <p:cNvSpPr txBox="1">
            <a:spLocks noChangeArrowheads="1"/>
          </p:cNvSpPr>
          <p:nvPr/>
        </p:nvSpPr>
        <p:spPr bwMode="auto">
          <a:xfrm>
            <a:off x="3381375" y="1273175"/>
            <a:ext cx="2576513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800" i="1" dirty="0" err="1">
                <a:latin typeface="Calibri" charset="0"/>
                <a:cs typeface="Calibri" charset="0"/>
              </a:rPr>
              <a:t>BreakpointGraph</a:t>
            </a:r>
            <a:r>
              <a:rPr lang="en-GB" sz="2800" i="1" dirty="0">
                <a:latin typeface="Calibri" charset="0"/>
                <a:cs typeface="Calibri" charset="0"/>
              </a:rPr>
              <a:t>(</a:t>
            </a:r>
            <a:r>
              <a:rPr lang="en-GB" sz="2800" i="1" dirty="0">
                <a:solidFill>
                  <a:srgbClr val="FF0000"/>
                </a:solidFill>
                <a:latin typeface="Calibri" charset="0"/>
                <a:cs typeface="Calibri" charset="0"/>
              </a:rPr>
              <a:t>P</a:t>
            </a:r>
            <a:r>
              <a:rPr lang="en-GB" sz="2800" i="1" dirty="0">
                <a:latin typeface="Calibri" charset="0"/>
                <a:cs typeface="Calibri" charset="0"/>
              </a:rPr>
              <a:t>,</a:t>
            </a:r>
            <a:r>
              <a:rPr lang="en-GB" sz="2800" i="1" dirty="0">
                <a:solidFill>
                  <a:srgbClr val="0000FF"/>
                </a:solidFill>
                <a:latin typeface="Calibri" charset="0"/>
                <a:cs typeface="Calibri" charset="0"/>
              </a:rPr>
              <a:t>Q</a:t>
            </a:r>
            <a:r>
              <a:rPr lang="en-GB" sz="2800" i="1" dirty="0">
                <a:latin typeface="Calibri" charset="0"/>
                <a:cs typeface="Calibri" charset="0"/>
              </a:rPr>
              <a:t>)      cycle(</a:t>
            </a:r>
            <a:r>
              <a:rPr lang="en-GB" sz="2800" i="1" dirty="0">
                <a:solidFill>
                  <a:srgbClr val="FF0000"/>
                </a:solidFill>
                <a:latin typeface="Calibri" charset="0"/>
                <a:cs typeface="Calibri" charset="0"/>
              </a:rPr>
              <a:t>P</a:t>
            </a:r>
            <a:r>
              <a:rPr lang="en-GB" sz="2800" i="1" dirty="0">
                <a:latin typeface="Calibri" charset="0"/>
                <a:cs typeface="Calibri" charset="0"/>
              </a:rPr>
              <a:t>,</a:t>
            </a:r>
            <a:r>
              <a:rPr lang="en-GB" sz="2800" i="1" dirty="0">
                <a:solidFill>
                  <a:srgbClr val="0000FF"/>
                </a:solidFill>
                <a:latin typeface="Calibri" charset="0"/>
                <a:cs typeface="Calibri" charset="0"/>
              </a:rPr>
              <a:t>Q</a:t>
            </a:r>
            <a:r>
              <a:rPr lang="en-GB" sz="2800" i="1" dirty="0">
                <a:latin typeface="Calibri" charset="0"/>
                <a:cs typeface="Calibri" charset="0"/>
              </a:rPr>
              <a:t>)=3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398838" y="5541963"/>
            <a:ext cx="511175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/>
          <p:nvPr/>
        </p:nvCxnSpPr>
        <p:spPr>
          <a:xfrm flipH="1" flipV="1">
            <a:off x="5021263" y="4021138"/>
            <a:ext cx="9525" cy="465137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2944813" y="2019300"/>
            <a:ext cx="865187" cy="481013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/>
          <p:nvPr/>
        </p:nvCxnSpPr>
        <p:spPr>
          <a:xfrm>
            <a:off x="6181725" y="2871788"/>
            <a:ext cx="511175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4929" name="Group 166"/>
          <p:cNvGrpSpPr>
            <a:grpSpLocks/>
          </p:cNvGrpSpPr>
          <p:nvPr/>
        </p:nvGrpSpPr>
        <p:grpSpPr bwMode="auto">
          <a:xfrm>
            <a:off x="6799263" y="1752600"/>
            <a:ext cx="2146300" cy="2122488"/>
            <a:chOff x="3838999" y="1771590"/>
            <a:chExt cx="2145431" cy="2123032"/>
          </a:xfrm>
        </p:grpSpPr>
        <p:cxnSp>
          <p:nvCxnSpPr>
            <p:cNvPr id="168" name="Straight Connector 167"/>
            <p:cNvCxnSpPr>
              <a:stCxn id="164936" idx="0"/>
              <a:endCxn id="164938" idx="0"/>
            </p:cNvCxnSpPr>
            <p:nvPr/>
          </p:nvCxnSpPr>
          <p:spPr>
            <a:xfrm>
              <a:off x="5448072" y="1933557"/>
              <a:ext cx="3174" cy="1813390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64941" idx="1"/>
            </p:cNvCxnSpPr>
            <p:nvPr/>
          </p:nvCxnSpPr>
          <p:spPr>
            <a:xfrm flipH="1">
              <a:off x="3962774" y="1771590"/>
              <a:ext cx="979090" cy="1581555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64937" idx="0"/>
            </p:cNvCxnSpPr>
            <p:nvPr/>
          </p:nvCxnSpPr>
          <p:spPr>
            <a:xfrm flipH="1">
              <a:off x="4343620" y="2848191"/>
              <a:ext cx="1640810" cy="886052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64936" idx="1"/>
            </p:cNvCxnSpPr>
            <p:nvPr/>
          </p:nvCxnSpPr>
          <p:spPr>
            <a:xfrm flipH="1">
              <a:off x="4876804" y="2324182"/>
              <a:ext cx="975917" cy="1562500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64937" idx="1"/>
              <a:endCxn id="164941" idx="0"/>
            </p:cNvCxnSpPr>
            <p:nvPr/>
          </p:nvCxnSpPr>
          <p:spPr>
            <a:xfrm flipH="1" flipV="1">
              <a:off x="4402333" y="1930381"/>
              <a:ext cx="1423411" cy="1457699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 flipH="1">
              <a:off x="3869149" y="2286072"/>
              <a:ext cx="123775" cy="533537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4936" name="Freeform 182"/>
            <p:cNvSpPr>
              <a:spLocks/>
            </p:cNvSpPr>
            <p:nvPr/>
          </p:nvSpPr>
          <p:spPr bwMode="auto">
            <a:xfrm rot="1654840">
              <a:off x="5380913" y="2049447"/>
              <a:ext cx="539750" cy="158750"/>
            </a:xfrm>
            <a:custGeom>
              <a:avLst/>
              <a:gdLst>
                <a:gd name="T0" fmla="*/ 0 w 685800"/>
                <a:gd name="T1" fmla="*/ 0 h 241300"/>
                <a:gd name="T2" fmla="*/ 424803 w 685800"/>
                <a:gd name="T3" fmla="*/ 104441 h 2413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85800" h="241300">
                  <a:moveTo>
                    <a:pt x="0" y="0"/>
                  </a:moveTo>
                  <a:cubicBezTo>
                    <a:pt x="273050" y="29633"/>
                    <a:pt x="463550" y="84667"/>
                    <a:pt x="685800" y="241300"/>
                  </a:cubicBezTo>
                </a:path>
              </a:pathLst>
            </a:custGeom>
            <a:noFill/>
            <a:ln w="31750" cap="flat" cmpd="sng">
              <a:solidFill>
                <a:srgbClr val="FF0000"/>
              </a:solidFill>
              <a:prstDash val="solid"/>
              <a:miter lim="800000"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4937" name="Freeform 183"/>
            <p:cNvSpPr>
              <a:spLocks/>
            </p:cNvSpPr>
            <p:nvPr/>
          </p:nvSpPr>
          <p:spPr bwMode="auto">
            <a:xfrm rot="5400000">
              <a:off x="5635180" y="3038415"/>
              <a:ext cx="539750" cy="158750"/>
            </a:xfrm>
            <a:custGeom>
              <a:avLst/>
              <a:gdLst>
                <a:gd name="T0" fmla="*/ 0 w 685800"/>
                <a:gd name="T1" fmla="*/ 0 h 241300"/>
                <a:gd name="T2" fmla="*/ 424803 w 685800"/>
                <a:gd name="T3" fmla="*/ 104441 h 2413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85800" h="241300">
                  <a:moveTo>
                    <a:pt x="0" y="0"/>
                  </a:moveTo>
                  <a:cubicBezTo>
                    <a:pt x="273050" y="29633"/>
                    <a:pt x="463550" y="84667"/>
                    <a:pt x="685800" y="241300"/>
                  </a:cubicBezTo>
                </a:path>
              </a:pathLst>
            </a:custGeom>
            <a:noFill/>
            <a:ln w="31750" cap="flat" cmpd="sng">
              <a:solidFill>
                <a:srgbClr val="FF0000"/>
              </a:solidFill>
              <a:prstDash val="solid"/>
              <a:miter lim="800000"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4938" name="Freeform 199"/>
            <p:cNvSpPr>
              <a:spLocks/>
            </p:cNvSpPr>
            <p:nvPr/>
          </p:nvSpPr>
          <p:spPr bwMode="auto">
            <a:xfrm rot="8970577">
              <a:off x="4908326" y="3735872"/>
              <a:ext cx="539750" cy="158750"/>
            </a:xfrm>
            <a:custGeom>
              <a:avLst/>
              <a:gdLst>
                <a:gd name="T0" fmla="*/ 0 w 685800"/>
                <a:gd name="T1" fmla="*/ 0 h 241300"/>
                <a:gd name="T2" fmla="*/ 424803 w 685800"/>
                <a:gd name="T3" fmla="*/ 104441 h 2413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85800" h="241300">
                  <a:moveTo>
                    <a:pt x="0" y="0"/>
                  </a:moveTo>
                  <a:cubicBezTo>
                    <a:pt x="273050" y="29633"/>
                    <a:pt x="463550" y="84667"/>
                    <a:pt x="685800" y="241300"/>
                  </a:cubicBezTo>
                </a:path>
              </a:pathLst>
            </a:custGeom>
            <a:noFill/>
            <a:ln w="31750" cap="flat" cmpd="sng">
              <a:solidFill>
                <a:srgbClr val="FF0000"/>
              </a:solidFill>
              <a:prstDash val="solid"/>
              <a:miter lim="800000"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4939" name="Freeform 200"/>
            <p:cNvSpPr>
              <a:spLocks/>
            </p:cNvSpPr>
            <p:nvPr/>
          </p:nvSpPr>
          <p:spPr bwMode="auto">
            <a:xfrm rot="-8941473">
              <a:off x="3912427" y="3460112"/>
              <a:ext cx="539750" cy="158750"/>
            </a:xfrm>
            <a:custGeom>
              <a:avLst/>
              <a:gdLst>
                <a:gd name="T0" fmla="*/ 0 w 685800"/>
                <a:gd name="T1" fmla="*/ 0 h 241300"/>
                <a:gd name="T2" fmla="*/ 424803 w 685800"/>
                <a:gd name="T3" fmla="*/ 104441 h 2413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85800" h="241300">
                  <a:moveTo>
                    <a:pt x="0" y="0"/>
                  </a:moveTo>
                  <a:cubicBezTo>
                    <a:pt x="273050" y="29633"/>
                    <a:pt x="463550" y="84667"/>
                    <a:pt x="685800" y="241300"/>
                  </a:cubicBezTo>
                </a:path>
              </a:pathLst>
            </a:custGeom>
            <a:noFill/>
            <a:ln w="31750" cap="flat" cmpd="sng">
              <a:solidFill>
                <a:srgbClr val="FF0000"/>
              </a:solidFill>
              <a:prstDash val="solid"/>
              <a:miter lim="800000"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4940" name="Freeform 201"/>
            <p:cNvSpPr>
              <a:spLocks/>
            </p:cNvSpPr>
            <p:nvPr/>
          </p:nvSpPr>
          <p:spPr bwMode="auto">
            <a:xfrm rot="-5400000">
              <a:off x="3648499" y="2475573"/>
              <a:ext cx="539750" cy="158750"/>
            </a:xfrm>
            <a:custGeom>
              <a:avLst/>
              <a:gdLst>
                <a:gd name="T0" fmla="*/ 0 w 685800"/>
                <a:gd name="T1" fmla="*/ 0 h 241300"/>
                <a:gd name="T2" fmla="*/ 424803 w 685800"/>
                <a:gd name="T3" fmla="*/ 104441 h 2413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85800" h="241300">
                  <a:moveTo>
                    <a:pt x="0" y="0"/>
                  </a:moveTo>
                  <a:cubicBezTo>
                    <a:pt x="273050" y="29633"/>
                    <a:pt x="463550" y="84667"/>
                    <a:pt x="685800" y="241300"/>
                  </a:cubicBezTo>
                </a:path>
              </a:pathLst>
            </a:custGeom>
            <a:noFill/>
            <a:ln w="31750" cap="flat" cmpd="sng">
              <a:solidFill>
                <a:srgbClr val="FF0000"/>
              </a:solidFill>
              <a:prstDash val="solid"/>
              <a:miter lim="800000"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4941" name="Freeform 202"/>
            <p:cNvSpPr>
              <a:spLocks/>
            </p:cNvSpPr>
            <p:nvPr/>
          </p:nvSpPr>
          <p:spPr bwMode="auto">
            <a:xfrm rot="-1961200">
              <a:off x="4401694" y="1771590"/>
              <a:ext cx="539750" cy="158750"/>
            </a:xfrm>
            <a:custGeom>
              <a:avLst/>
              <a:gdLst>
                <a:gd name="T0" fmla="*/ 0 w 685800"/>
                <a:gd name="T1" fmla="*/ 0 h 241300"/>
                <a:gd name="T2" fmla="*/ 424803 w 685800"/>
                <a:gd name="T3" fmla="*/ 104441 h 2413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85800" h="241300">
                  <a:moveTo>
                    <a:pt x="0" y="0"/>
                  </a:moveTo>
                  <a:cubicBezTo>
                    <a:pt x="273050" y="29633"/>
                    <a:pt x="463550" y="84667"/>
                    <a:pt x="685800" y="241300"/>
                  </a:cubicBezTo>
                </a:path>
              </a:pathLst>
            </a:custGeom>
            <a:noFill/>
            <a:ln w="31750" cap="flat" cmpd="sng">
              <a:solidFill>
                <a:srgbClr val="FF0000"/>
              </a:solidFill>
              <a:prstDash val="solid"/>
              <a:miter lim="800000"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017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9" name="Freeform 11"/>
          <p:cNvSpPr>
            <a:spLocks/>
          </p:cNvSpPr>
          <p:nvPr/>
        </p:nvSpPr>
        <p:spPr bwMode="auto">
          <a:xfrm>
            <a:off x="3390900" y="3471863"/>
            <a:ext cx="47625" cy="795337"/>
          </a:xfrm>
          <a:custGeom>
            <a:avLst/>
            <a:gdLst>
              <a:gd name="T0" fmla="*/ 2147483647 w 268"/>
              <a:gd name="T1" fmla="*/ 0 h 2557"/>
              <a:gd name="T2" fmla="*/ 2147483647 w 268"/>
              <a:gd name="T3" fmla="*/ 2147483647 h 2557"/>
              <a:gd name="T4" fmla="*/ 2147483647 w 268"/>
              <a:gd name="T5" fmla="*/ 2147483647 h 2557"/>
              <a:gd name="T6" fmla="*/ 2147483647 w 268"/>
              <a:gd name="T7" fmla="*/ 2147483647 h 2557"/>
              <a:gd name="T8" fmla="*/ 2147483647 w 268"/>
              <a:gd name="T9" fmla="*/ 2147483647 h 2557"/>
              <a:gd name="T10" fmla="*/ 2147483647 w 268"/>
              <a:gd name="T11" fmla="*/ 2147483647 h 2557"/>
              <a:gd name="T12" fmla="*/ 2147483647 w 268"/>
              <a:gd name="T13" fmla="*/ 2147483647 h 2557"/>
              <a:gd name="T14" fmla="*/ 2147483647 w 268"/>
              <a:gd name="T15" fmla="*/ 2147483647 h 2557"/>
              <a:gd name="T16" fmla="*/ 0 w 268"/>
              <a:gd name="T17" fmla="*/ 2147483647 h 2557"/>
              <a:gd name="T18" fmla="*/ 2147483647 w 268"/>
              <a:gd name="T19" fmla="*/ 2147483647 h 2557"/>
              <a:gd name="T20" fmla="*/ 2147483647 w 268"/>
              <a:gd name="T21" fmla="*/ 2147483647 h 2557"/>
              <a:gd name="T22" fmla="*/ 2147483647 w 268"/>
              <a:gd name="T23" fmla="*/ 2147483647 h 2557"/>
              <a:gd name="T24" fmla="*/ 2147483647 w 268"/>
              <a:gd name="T25" fmla="*/ 2147483647 h 2557"/>
              <a:gd name="T26" fmla="*/ 2147483647 w 268"/>
              <a:gd name="T27" fmla="*/ 2147483647 h 2557"/>
              <a:gd name="T28" fmla="*/ 2147483647 w 268"/>
              <a:gd name="T29" fmla="*/ 2147483647 h 2557"/>
              <a:gd name="T30" fmla="*/ 2147483647 w 268"/>
              <a:gd name="T31" fmla="*/ 2147483647 h 255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8"/>
              <a:gd name="T49" fmla="*/ 0 h 2557"/>
              <a:gd name="T50" fmla="*/ 268 w 268"/>
              <a:gd name="T51" fmla="*/ 2557 h 255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8" h="2557">
                <a:moveTo>
                  <a:pt x="267" y="0"/>
                </a:moveTo>
                <a:lnTo>
                  <a:pt x="204" y="163"/>
                </a:lnTo>
                <a:lnTo>
                  <a:pt x="149" y="329"/>
                </a:lnTo>
                <a:lnTo>
                  <a:pt x="103" y="497"/>
                </a:lnTo>
                <a:lnTo>
                  <a:pt x="65" y="668"/>
                </a:lnTo>
                <a:lnTo>
                  <a:pt x="36" y="840"/>
                </a:lnTo>
                <a:lnTo>
                  <a:pt x="15" y="1013"/>
                </a:lnTo>
                <a:lnTo>
                  <a:pt x="3" y="1187"/>
                </a:lnTo>
                <a:lnTo>
                  <a:pt x="0" y="1361"/>
                </a:lnTo>
                <a:lnTo>
                  <a:pt x="6" y="1535"/>
                </a:lnTo>
                <a:lnTo>
                  <a:pt x="20" y="1709"/>
                </a:lnTo>
                <a:lnTo>
                  <a:pt x="43" y="1882"/>
                </a:lnTo>
                <a:lnTo>
                  <a:pt x="74" y="2053"/>
                </a:lnTo>
                <a:lnTo>
                  <a:pt x="115" y="2223"/>
                </a:lnTo>
                <a:lnTo>
                  <a:pt x="163" y="2391"/>
                </a:lnTo>
                <a:lnTo>
                  <a:pt x="220" y="2556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9990" name="Freeform 10"/>
          <p:cNvSpPr>
            <a:spLocks/>
          </p:cNvSpPr>
          <p:nvPr/>
        </p:nvSpPr>
        <p:spPr bwMode="auto">
          <a:xfrm>
            <a:off x="4154488" y="4830763"/>
            <a:ext cx="1065212" cy="211137"/>
          </a:xfrm>
          <a:custGeom>
            <a:avLst/>
            <a:gdLst>
              <a:gd name="T0" fmla="*/ 0 w 3540"/>
              <a:gd name="T1" fmla="*/ 2147483647 h 587"/>
              <a:gd name="T2" fmla="*/ 2147483647 w 3540"/>
              <a:gd name="T3" fmla="*/ 2147483647 h 587"/>
              <a:gd name="T4" fmla="*/ 2147483647 w 3540"/>
              <a:gd name="T5" fmla="*/ 2147483647 h 587"/>
              <a:gd name="T6" fmla="*/ 2147483647 w 3540"/>
              <a:gd name="T7" fmla="*/ 2147483647 h 587"/>
              <a:gd name="T8" fmla="*/ 2147483647 w 3540"/>
              <a:gd name="T9" fmla="*/ 2147483647 h 587"/>
              <a:gd name="T10" fmla="*/ 2147483647 w 3540"/>
              <a:gd name="T11" fmla="*/ 2147483647 h 587"/>
              <a:gd name="T12" fmla="*/ 2147483647 w 3540"/>
              <a:gd name="T13" fmla="*/ 2147483647 h 587"/>
              <a:gd name="T14" fmla="*/ 2147483647 w 3540"/>
              <a:gd name="T15" fmla="*/ 2147483647 h 587"/>
              <a:gd name="T16" fmla="*/ 2147483647 w 3540"/>
              <a:gd name="T17" fmla="*/ 2147483647 h 587"/>
              <a:gd name="T18" fmla="*/ 2147483647 w 3540"/>
              <a:gd name="T19" fmla="*/ 2147483647 h 587"/>
              <a:gd name="T20" fmla="*/ 2147483647 w 3540"/>
              <a:gd name="T21" fmla="*/ 2147483647 h 587"/>
              <a:gd name="T22" fmla="*/ 2147483647 w 3540"/>
              <a:gd name="T23" fmla="*/ 2147483647 h 587"/>
              <a:gd name="T24" fmla="*/ 2147483647 w 3540"/>
              <a:gd name="T25" fmla="*/ 2147483647 h 587"/>
              <a:gd name="T26" fmla="*/ 2147483647 w 3540"/>
              <a:gd name="T27" fmla="*/ 2147483647 h 587"/>
              <a:gd name="T28" fmla="*/ 2147483647 w 3540"/>
              <a:gd name="T29" fmla="*/ 2147483647 h 587"/>
              <a:gd name="T30" fmla="*/ 2147483647 w 3540"/>
              <a:gd name="T31" fmla="*/ 2147483647 h 587"/>
              <a:gd name="T32" fmla="*/ 2147483647 w 3540"/>
              <a:gd name="T33" fmla="*/ 2147483647 h 587"/>
              <a:gd name="T34" fmla="*/ 2147483647 w 3540"/>
              <a:gd name="T35" fmla="*/ 2147483647 h 587"/>
              <a:gd name="T36" fmla="*/ 2147483647 w 3540"/>
              <a:gd name="T37" fmla="*/ 2147483647 h 587"/>
              <a:gd name="T38" fmla="*/ 2147483647 w 3540"/>
              <a:gd name="T39" fmla="*/ 0 h 587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3540"/>
              <a:gd name="T61" fmla="*/ 0 h 587"/>
              <a:gd name="T62" fmla="*/ 3540 w 3540"/>
              <a:gd name="T63" fmla="*/ 587 h 587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3540" h="587">
                <a:moveTo>
                  <a:pt x="0" y="270"/>
                </a:moveTo>
                <a:lnTo>
                  <a:pt x="180" y="343"/>
                </a:lnTo>
                <a:lnTo>
                  <a:pt x="364" y="407"/>
                </a:lnTo>
                <a:lnTo>
                  <a:pt x="550" y="461"/>
                </a:lnTo>
                <a:lnTo>
                  <a:pt x="740" y="506"/>
                </a:lnTo>
                <a:lnTo>
                  <a:pt x="931" y="541"/>
                </a:lnTo>
                <a:lnTo>
                  <a:pt x="1124" y="566"/>
                </a:lnTo>
                <a:lnTo>
                  <a:pt x="1319" y="581"/>
                </a:lnTo>
                <a:lnTo>
                  <a:pt x="1513" y="586"/>
                </a:lnTo>
                <a:lnTo>
                  <a:pt x="1708" y="581"/>
                </a:lnTo>
                <a:lnTo>
                  <a:pt x="1902" y="566"/>
                </a:lnTo>
                <a:lnTo>
                  <a:pt x="2096" y="542"/>
                </a:lnTo>
                <a:lnTo>
                  <a:pt x="2287" y="507"/>
                </a:lnTo>
                <a:lnTo>
                  <a:pt x="2477" y="463"/>
                </a:lnTo>
                <a:lnTo>
                  <a:pt x="2664" y="409"/>
                </a:lnTo>
                <a:lnTo>
                  <a:pt x="2847" y="345"/>
                </a:lnTo>
                <a:lnTo>
                  <a:pt x="3027" y="273"/>
                </a:lnTo>
                <a:lnTo>
                  <a:pt x="3203" y="191"/>
                </a:lnTo>
                <a:lnTo>
                  <a:pt x="3374" y="100"/>
                </a:lnTo>
                <a:lnTo>
                  <a:pt x="3539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9991" name="Freeform 13"/>
          <p:cNvSpPr>
            <a:spLocks/>
          </p:cNvSpPr>
          <p:nvPr/>
        </p:nvSpPr>
        <p:spPr bwMode="auto">
          <a:xfrm>
            <a:off x="5715000" y="3451225"/>
            <a:ext cx="73025" cy="766763"/>
          </a:xfrm>
          <a:custGeom>
            <a:avLst/>
            <a:gdLst>
              <a:gd name="T0" fmla="*/ 2147483647 w 226"/>
              <a:gd name="T1" fmla="*/ 2147483647 h 2344"/>
              <a:gd name="T2" fmla="*/ 2147483647 w 226"/>
              <a:gd name="T3" fmla="*/ 2147483647 h 2344"/>
              <a:gd name="T4" fmla="*/ 2147483647 w 226"/>
              <a:gd name="T5" fmla="*/ 2147483647 h 2344"/>
              <a:gd name="T6" fmla="*/ 2147483647 w 226"/>
              <a:gd name="T7" fmla="*/ 2147483647 h 2344"/>
              <a:gd name="T8" fmla="*/ 2147483647 w 226"/>
              <a:gd name="T9" fmla="*/ 2147483647 h 2344"/>
              <a:gd name="T10" fmla="*/ 2147483647 w 226"/>
              <a:gd name="T11" fmla="*/ 2147483647 h 2344"/>
              <a:gd name="T12" fmla="*/ 2147483647 w 226"/>
              <a:gd name="T13" fmla="*/ 2147483647 h 2344"/>
              <a:gd name="T14" fmla="*/ 2147483647 w 226"/>
              <a:gd name="T15" fmla="*/ 2147483647 h 2344"/>
              <a:gd name="T16" fmla="*/ 2147483647 w 226"/>
              <a:gd name="T17" fmla="*/ 2147483647 h 2344"/>
              <a:gd name="T18" fmla="*/ 2147483647 w 226"/>
              <a:gd name="T19" fmla="*/ 2147483647 h 2344"/>
              <a:gd name="T20" fmla="*/ 2147483647 w 226"/>
              <a:gd name="T21" fmla="*/ 2147483647 h 2344"/>
              <a:gd name="T22" fmla="*/ 2147483647 w 226"/>
              <a:gd name="T23" fmla="*/ 2147483647 h 2344"/>
              <a:gd name="T24" fmla="*/ 2147483647 w 226"/>
              <a:gd name="T25" fmla="*/ 2147483647 h 2344"/>
              <a:gd name="T26" fmla="*/ 2147483647 w 226"/>
              <a:gd name="T27" fmla="*/ 2147483647 h 2344"/>
              <a:gd name="T28" fmla="*/ 2147483647 w 226"/>
              <a:gd name="T29" fmla="*/ 2147483647 h 2344"/>
              <a:gd name="T30" fmla="*/ 0 w 226"/>
              <a:gd name="T31" fmla="*/ 0 h 2344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26"/>
              <a:gd name="T49" fmla="*/ 0 h 2344"/>
              <a:gd name="T50" fmla="*/ 226 w 226"/>
              <a:gd name="T51" fmla="*/ 2344 h 2344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26" h="2344">
                <a:moveTo>
                  <a:pt x="43" y="2343"/>
                </a:moveTo>
                <a:lnTo>
                  <a:pt x="90" y="2191"/>
                </a:lnTo>
                <a:lnTo>
                  <a:pt x="131" y="2036"/>
                </a:lnTo>
                <a:lnTo>
                  <a:pt x="164" y="1881"/>
                </a:lnTo>
                <a:lnTo>
                  <a:pt x="190" y="1723"/>
                </a:lnTo>
                <a:lnTo>
                  <a:pt x="209" y="1565"/>
                </a:lnTo>
                <a:lnTo>
                  <a:pt x="221" y="1407"/>
                </a:lnTo>
                <a:lnTo>
                  <a:pt x="225" y="1248"/>
                </a:lnTo>
                <a:lnTo>
                  <a:pt x="222" y="1089"/>
                </a:lnTo>
                <a:lnTo>
                  <a:pt x="212" y="930"/>
                </a:lnTo>
                <a:lnTo>
                  <a:pt x="195" y="772"/>
                </a:lnTo>
                <a:lnTo>
                  <a:pt x="170" y="614"/>
                </a:lnTo>
                <a:lnTo>
                  <a:pt x="138" y="458"/>
                </a:lnTo>
                <a:lnTo>
                  <a:pt x="99" y="304"/>
                </a:lnTo>
                <a:lnTo>
                  <a:pt x="53" y="151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9992" name="Freeform 12"/>
          <p:cNvSpPr>
            <a:spLocks/>
          </p:cNvSpPr>
          <p:nvPr/>
        </p:nvSpPr>
        <p:spPr bwMode="auto">
          <a:xfrm>
            <a:off x="4117975" y="2636838"/>
            <a:ext cx="949325" cy="112712"/>
          </a:xfrm>
          <a:custGeom>
            <a:avLst/>
            <a:gdLst>
              <a:gd name="T0" fmla="*/ 2147483647 w 3045"/>
              <a:gd name="T1" fmla="*/ 2147483647 h 344"/>
              <a:gd name="T2" fmla="*/ 2147483647 w 3045"/>
              <a:gd name="T3" fmla="*/ 2147483647 h 344"/>
              <a:gd name="T4" fmla="*/ 2147483647 w 3045"/>
              <a:gd name="T5" fmla="*/ 2147483647 h 344"/>
              <a:gd name="T6" fmla="*/ 2147483647 w 3045"/>
              <a:gd name="T7" fmla="*/ 2147483647 h 344"/>
              <a:gd name="T8" fmla="*/ 2147483647 w 3045"/>
              <a:gd name="T9" fmla="*/ 2147483647 h 344"/>
              <a:gd name="T10" fmla="*/ 2147483647 w 3045"/>
              <a:gd name="T11" fmla="*/ 2147483647 h 344"/>
              <a:gd name="T12" fmla="*/ 2147483647 w 3045"/>
              <a:gd name="T13" fmla="*/ 2147483647 h 344"/>
              <a:gd name="T14" fmla="*/ 2147483647 w 3045"/>
              <a:gd name="T15" fmla="*/ 2147483647 h 344"/>
              <a:gd name="T16" fmla="*/ 2147483647 w 3045"/>
              <a:gd name="T17" fmla="*/ 0 h 344"/>
              <a:gd name="T18" fmla="*/ 2147483647 w 3045"/>
              <a:gd name="T19" fmla="*/ 2147483647 h 344"/>
              <a:gd name="T20" fmla="*/ 2147483647 w 3045"/>
              <a:gd name="T21" fmla="*/ 2147483647 h 344"/>
              <a:gd name="T22" fmla="*/ 2147483647 w 3045"/>
              <a:gd name="T23" fmla="*/ 2147483647 h 344"/>
              <a:gd name="T24" fmla="*/ 2147483647 w 3045"/>
              <a:gd name="T25" fmla="*/ 2147483647 h 344"/>
              <a:gd name="T26" fmla="*/ 2147483647 w 3045"/>
              <a:gd name="T27" fmla="*/ 2147483647 h 344"/>
              <a:gd name="T28" fmla="*/ 2147483647 w 3045"/>
              <a:gd name="T29" fmla="*/ 2147483647 h 344"/>
              <a:gd name="T30" fmla="*/ 2147483647 w 3045"/>
              <a:gd name="T31" fmla="*/ 2147483647 h 344"/>
              <a:gd name="T32" fmla="*/ 0 w 3045"/>
              <a:gd name="T33" fmla="*/ 2147483647 h 344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3045"/>
              <a:gd name="T52" fmla="*/ 0 h 344"/>
              <a:gd name="T53" fmla="*/ 3045 w 3045"/>
              <a:gd name="T54" fmla="*/ 344 h 344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3045" h="344">
                <a:moveTo>
                  <a:pt x="3044" y="295"/>
                </a:moveTo>
                <a:lnTo>
                  <a:pt x="2862" y="224"/>
                </a:lnTo>
                <a:lnTo>
                  <a:pt x="2677" y="163"/>
                </a:lnTo>
                <a:lnTo>
                  <a:pt x="2488" y="111"/>
                </a:lnTo>
                <a:lnTo>
                  <a:pt x="2297" y="69"/>
                </a:lnTo>
                <a:lnTo>
                  <a:pt x="2104" y="37"/>
                </a:lnTo>
                <a:lnTo>
                  <a:pt x="1909" y="15"/>
                </a:lnTo>
                <a:lnTo>
                  <a:pt x="1713" y="2"/>
                </a:lnTo>
                <a:lnTo>
                  <a:pt x="1517" y="0"/>
                </a:lnTo>
                <a:lnTo>
                  <a:pt x="1321" y="9"/>
                </a:lnTo>
                <a:lnTo>
                  <a:pt x="1126" y="27"/>
                </a:lnTo>
                <a:lnTo>
                  <a:pt x="932" y="55"/>
                </a:lnTo>
                <a:lnTo>
                  <a:pt x="740" y="93"/>
                </a:lnTo>
                <a:lnTo>
                  <a:pt x="550" y="141"/>
                </a:lnTo>
                <a:lnTo>
                  <a:pt x="363" y="199"/>
                </a:lnTo>
                <a:lnTo>
                  <a:pt x="179" y="266"/>
                </a:lnTo>
                <a:lnTo>
                  <a:pt x="0" y="343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999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220200" cy="1146175"/>
          </a:xfrm>
        </p:spPr>
        <p:txBody>
          <a:bodyPr lIns="0" tIns="0" rIns="0" bIns="0" anchor="ctr">
            <a:normAutofit fontScale="90000"/>
          </a:bodyPr>
          <a:lstStyle/>
          <a:p>
            <a:pPr defTabSz="457200">
              <a:lnSpc>
                <a:spcPct val="102000"/>
              </a:lnSpc>
              <a:buClr>
                <a:srgbClr val="000000"/>
              </a:buClr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3800" dirty="0" smtClean="0">
                <a:solidFill>
                  <a:srgbClr val="333333"/>
                </a:solidFill>
                <a:latin typeface="Calibri"/>
                <a:cs typeface="Calibri"/>
              </a:rPr>
              <a:t>Given </a:t>
            </a:r>
            <a:r>
              <a:rPr lang="en-GB" sz="3800" i="1" dirty="0" smtClean="0">
                <a:solidFill>
                  <a:srgbClr val="FF0000"/>
                </a:solidFill>
                <a:cs typeface="Calibri"/>
              </a:rPr>
              <a:t>P</a:t>
            </a:r>
            <a:r>
              <a:rPr lang="en-GB" sz="3800" dirty="0" smtClean="0">
                <a:solidFill>
                  <a:srgbClr val="333333"/>
                </a:solidFill>
                <a:latin typeface="Calibri"/>
                <a:cs typeface="Calibri"/>
              </a:rPr>
              <a:t>, What Genome </a:t>
            </a:r>
            <a:r>
              <a:rPr lang="en-GB" sz="3800" i="1" dirty="0" smtClean="0">
                <a:solidFill>
                  <a:srgbClr val="0000FF"/>
                </a:solidFill>
                <a:cs typeface="Calibri"/>
              </a:rPr>
              <a:t>Q</a:t>
            </a:r>
            <a:r>
              <a:rPr lang="en-GB" sz="3800" i="1" dirty="0" smtClean="0">
                <a:solidFill>
                  <a:srgbClr val="20DF29"/>
                </a:solidFill>
                <a:cs typeface="Calibri"/>
              </a:rPr>
              <a:t> </a:t>
            </a:r>
            <a:r>
              <a:rPr lang="en-GB" sz="3800" dirty="0">
                <a:solidFill>
                  <a:srgbClr val="333333"/>
                </a:solidFill>
                <a:latin typeface="Calibri"/>
                <a:cs typeface="Calibri"/>
              </a:rPr>
              <a:t>M</a:t>
            </a:r>
            <a:r>
              <a:rPr lang="en-GB" sz="3800" dirty="0" smtClean="0">
                <a:solidFill>
                  <a:srgbClr val="333333"/>
                </a:solidFill>
                <a:latin typeface="Calibri"/>
                <a:cs typeface="Calibri"/>
              </a:rPr>
              <a:t>aximizes </a:t>
            </a:r>
            <a:r>
              <a:rPr lang="en-GB" sz="3800" i="1" dirty="0" smtClean="0">
                <a:solidFill>
                  <a:srgbClr val="333333"/>
                </a:solidFill>
                <a:latin typeface="Calibri"/>
                <a:cs typeface="Calibri"/>
              </a:rPr>
              <a:t>cycle(</a:t>
            </a:r>
            <a:r>
              <a:rPr lang="en-GB" sz="3800" i="1" dirty="0" smtClean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lang="en-GB" sz="3800" i="1" dirty="0" smtClean="0">
                <a:solidFill>
                  <a:srgbClr val="333333"/>
                </a:solidFill>
                <a:latin typeface="Calibri"/>
                <a:cs typeface="Calibri"/>
              </a:rPr>
              <a:t>,</a:t>
            </a:r>
            <a:r>
              <a:rPr lang="en-GB" sz="3800" i="1" dirty="0" smtClean="0">
                <a:solidFill>
                  <a:srgbClr val="0000FF"/>
                </a:solidFill>
                <a:latin typeface="Calibri"/>
                <a:cs typeface="Calibri"/>
              </a:rPr>
              <a:t>Q</a:t>
            </a:r>
            <a:r>
              <a:rPr lang="en-GB" sz="3800" i="1" dirty="0" smtClean="0">
                <a:solidFill>
                  <a:srgbClr val="333333"/>
                </a:solidFill>
                <a:latin typeface="Calibri"/>
                <a:cs typeface="Calibri"/>
              </a:rPr>
              <a:t>)?</a:t>
            </a:r>
            <a:r>
              <a:rPr lang="en-GB" i="1" dirty="0" smtClean="0">
                <a:solidFill>
                  <a:srgbClr val="333333"/>
                </a:solidFill>
                <a:latin typeface="Calibri"/>
                <a:cs typeface="Calibri"/>
              </a:rPr>
              <a:t/>
            </a:r>
            <a:br>
              <a:rPr lang="en-GB" i="1" dirty="0" smtClean="0">
                <a:solidFill>
                  <a:srgbClr val="333333"/>
                </a:solidFill>
                <a:latin typeface="Calibri"/>
                <a:cs typeface="Calibri"/>
              </a:rPr>
            </a:br>
            <a:endParaRPr lang="en-GB" dirty="0">
              <a:solidFill>
                <a:srgbClr val="333333"/>
              </a:solidFill>
              <a:latin typeface="Calibri"/>
              <a:cs typeface="Calibri"/>
            </a:endParaRPr>
          </a:p>
        </p:txBody>
      </p:sp>
      <p:sp>
        <p:nvSpPr>
          <p:cNvPr id="169995" name="Text Box 4"/>
          <p:cNvSpPr txBox="1">
            <a:spLocks noChangeArrowheads="1"/>
          </p:cNvSpPr>
          <p:nvPr/>
        </p:nvSpPr>
        <p:spPr bwMode="auto">
          <a:xfrm>
            <a:off x="3657600" y="5181600"/>
            <a:ext cx="2587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414338" eaLnBrk="0" hangingPunct="0">
              <a:tabLst>
                <a:tab pos="657225" algn="l"/>
                <a:tab pos="1312863" algn="l"/>
                <a:tab pos="19700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14338" eaLnBrk="0" hangingPunct="0">
              <a:tabLst>
                <a:tab pos="657225" algn="l"/>
                <a:tab pos="1312863" algn="l"/>
                <a:tab pos="19700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14338" eaLnBrk="0" hangingPunct="0">
              <a:tabLst>
                <a:tab pos="657225" algn="l"/>
                <a:tab pos="1312863" algn="l"/>
                <a:tab pos="19700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14338" eaLnBrk="0" hangingPunct="0">
              <a:tabLst>
                <a:tab pos="657225" algn="l"/>
                <a:tab pos="1312863" algn="l"/>
                <a:tab pos="19700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14338" eaLnBrk="0" hangingPunct="0">
              <a:tabLst>
                <a:tab pos="657225" algn="l"/>
                <a:tab pos="1312863" algn="l"/>
                <a:tab pos="19700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4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lang="en-GB" sz="2900" i="1" dirty="0" smtClean="0">
                <a:solidFill>
                  <a:srgbClr val="000000"/>
                </a:solidFill>
                <a:latin typeface="Calibri"/>
                <a:cs typeface="Calibri"/>
              </a:rPr>
              <a:t>=</a:t>
            </a:r>
            <a:r>
              <a:rPr lang="en-GB" sz="2900" i="1" dirty="0">
                <a:solidFill>
                  <a:srgbClr val="000000"/>
                </a:solidFill>
                <a:latin typeface="Calibri"/>
                <a:cs typeface="Calibri"/>
              </a:rPr>
              <a:t>(+</a:t>
            </a:r>
            <a:r>
              <a:rPr lang="en-GB" sz="2900" i="1" dirty="0" err="1">
                <a:solidFill>
                  <a:srgbClr val="000000"/>
                </a:solidFill>
                <a:latin typeface="Calibri"/>
                <a:cs typeface="Calibri"/>
              </a:rPr>
              <a:t>a-b-c+d</a:t>
            </a:r>
            <a:r>
              <a:rPr lang="en-GB" sz="2900" i="1" dirty="0">
                <a:solidFill>
                  <a:srgbClr val="000000"/>
                </a:solidFill>
                <a:latin typeface="Calibri"/>
                <a:cs typeface="Calibri"/>
              </a:rPr>
              <a:t>)</a:t>
            </a:r>
          </a:p>
        </p:txBody>
      </p:sp>
      <p:sp>
        <p:nvSpPr>
          <p:cNvPr id="169996" name="Freeform 5"/>
          <p:cNvSpPr>
            <a:spLocks/>
          </p:cNvSpPr>
          <p:nvPr/>
        </p:nvSpPr>
        <p:spPr bwMode="auto">
          <a:xfrm>
            <a:off x="5095875" y="2781300"/>
            <a:ext cx="604838" cy="622300"/>
          </a:xfrm>
          <a:custGeom>
            <a:avLst/>
            <a:gdLst>
              <a:gd name="T0" fmla="*/ 2147483647 w 1851"/>
              <a:gd name="T1" fmla="*/ 2147483647 h 1905"/>
              <a:gd name="T2" fmla="*/ 2147483647 w 1851"/>
              <a:gd name="T3" fmla="*/ 2147483647 h 1905"/>
              <a:gd name="T4" fmla="*/ 2147483647 w 1851"/>
              <a:gd name="T5" fmla="*/ 2147483647 h 1905"/>
              <a:gd name="T6" fmla="*/ 2147483647 w 1851"/>
              <a:gd name="T7" fmla="*/ 2147483647 h 1905"/>
              <a:gd name="T8" fmla="*/ 2147483647 w 1851"/>
              <a:gd name="T9" fmla="*/ 2147483647 h 1905"/>
              <a:gd name="T10" fmla="*/ 2147483647 w 1851"/>
              <a:gd name="T11" fmla="*/ 2147483647 h 1905"/>
              <a:gd name="T12" fmla="*/ 2147483647 w 1851"/>
              <a:gd name="T13" fmla="*/ 2147483647 h 1905"/>
              <a:gd name="T14" fmla="*/ 2147483647 w 1851"/>
              <a:gd name="T15" fmla="*/ 2147483647 h 1905"/>
              <a:gd name="T16" fmla="*/ 2147483647 w 1851"/>
              <a:gd name="T17" fmla="*/ 2147483647 h 1905"/>
              <a:gd name="T18" fmla="*/ 2147483647 w 1851"/>
              <a:gd name="T19" fmla="*/ 2147483647 h 1905"/>
              <a:gd name="T20" fmla="*/ 2147483647 w 1851"/>
              <a:gd name="T21" fmla="*/ 2147483647 h 1905"/>
              <a:gd name="T22" fmla="*/ 2147483647 w 1851"/>
              <a:gd name="T23" fmla="*/ 2147483647 h 1905"/>
              <a:gd name="T24" fmla="*/ 2147483647 w 1851"/>
              <a:gd name="T25" fmla="*/ 2147483647 h 1905"/>
              <a:gd name="T26" fmla="*/ 2147483647 w 1851"/>
              <a:gd name="T27" fmla="*/ 2147483647 h 1905"/>
              <a:gd name="T28" fmla="*/ 2147483647 w 1851"/>
              <a:gd name="T29" fmla="*/ 2147483647 h 1905"/>
              <a:gd name="T30" fmla="*/ 0 w 1851"/>
              <a:gd name="T31" fmla="*/ 0 h 190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51"/>
              <a:gd name="T49" fmla="*/ 0 h 1905"/>
              <a:gd name="T50" fmla="*/ 1851 w 1851"/>
              <a:gd name="T51" fmla="*/ 1905 h 1905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51" h="1905">
                <a:moveTo>
                  <a:pt x="1850" y="1904"/>
                </a:moveTo>
                <a:lnTo>
                  <a:pt x="1777" y="1740"/>
                </a:lnTo>
                <a:lnTo>
                  <a:pt x="1696" y="1579"/>
                </a:lnTo>
                <a:lnTo>
                  <a:pt x="1607" y="1423"/>
                </a:lnTo>
                <a:lnTo>
                  <a:pt x="1510" y="1272"/>
                </a:lnTo>
                <a:lnTo>
                  <a:pt x="1405" y="1125"/>
                </a:lnTo>
                <a:lnTo>
                  <a:pt x="1292" y="984"/>
                </a:lnTo>
                <a:lnTo>
                  <a:pt x="1173" y="848"/>
                </a:lnTo>
                <a:lnTo>
                  <a:pt x="1047" y="718"/>
                </a:lnTo>
                <a:lnTo>
                  <a:pt x="914" y="594"/>
                </a:lnTo>
                <a:lnTo>
                  <a:pt x="775" y="477"/>
                </a:lnTo>
                <a:lnTo>
                  <a:pt x="630" y="367"/>
                </a:lnTo>
                <a:lnTo>
                  <a:pt x="480" y="264"/>
                </a:lnTo>
                <a:lnTo>
                  <a:pt x="325" y="168"/>
                </a:lnTo>
                <a:lnTo>
                  <a:pt x="164" y="80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9997" name="Freeform 6"/>
          <p:cNvSpPr>
            <a:spLocks/>
          </p:cNvSpPr>
          <p:nvPr/>
        </p:nvSpPr>
        <p:spPr bwMode="auto">
          <a:xfrm>
            <a:off x="3455988" y="2781300"/>
            <a:ext cx="609600" cy="633413"/>
          </a:xfrm>
          <a:custGeom>
            <a:avLst/>
            <a:gdLst>
              <a:gd name="T0" fmla="*/ 2147483647 w 1864"/>
              <a:gd name="T1" fmla="*/ 0 h 1936"/>
              <a:gd name="T2" fmla="*/ 2147483647 w 1864"/>
              <a:gd name="T3" fmla="*/ 2147483647 h 1936"/>
              <a:gd name="T4" fmla="*/ 2147483647 w 1864"/>
              <a:gd name="T5" fmla="*/ 2147483647 h 1936"/>
              <a:gd name="T6" fmla="*/ 2147483647 w 1864"/>
              <a:gd name="T7" fmla="*/ 2147483647 h 1936"/>
              <a:gd name="T8" fmla="*/ 2147483647 w 1864"/>
              <a:gd name="T9" fmla="*/ 2147483647 h 1936"/>
              <a:gd name="T10" fmla="*/ 2147483647 w 1864"/>
              <a:gd name="T11" fmla="*/ 2147483647 h 1936"/>
              <a:gd name="T12" fmla="*/ 2147483647 w 1864"/>
              <a:gd name="T13" fmla="*/ 2147483647 h 1936"/>
              <a:gd name="T14" fmla="*/ 2147483647 w 1864"/>
              <a:gd name="T15" fmla="*/ 2147483647 h 1936"/>
              <a:gd name="T16" fmla="*/ 2147483647 w 1864"/>
              <a:gd name="T17" fmla="*/ 2147483647 h 1936"/>
              <a:gd name="T18" fmla="*/ 2147483647 w 1864"/>
              <a:gd name="T19" fmla="*/ 2147483647 h 1936"/>
              <a:gd name="T20" fmla="*/ 2147483647 w 1864"/>
              <a:gd name="T21" fmla="*/ 2147483647 h 1936"/>
              <a:gd name="T22" fmla="*/ 2147483647 w 1864"/>
              <a:gd name="T23" fmla="*/ 2147483647 h 1936"/>
              <a:gd name="T24" fmla="*/ 2147483647 w 1864"/>
              <a:gd name="T25" fmla="*/ 2147483647 h 1936"/>
              <a:gd name="T26" fmla="*/ 2147483647 w 1864"/>
              <a:gd name="T27" fmla="*/ 2147483647 h 1936"/>
              <a:gd name="T28" fmla="*/ 2147483647 w 1864"/>
              <a:gd name="T29" fmla="*/ 2147483647 h 1936"/>
              <a:gd name="T30" fmla="*/ 0 w 1864"/>
              <a:gd name="T31" fmla="*/ 2147483647 h 19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64"/>
              <a:gd name="T49" fmla="*/ 0 h 1936"/>
              <a:gd name="T50" fmla="*/ 1864 w 1864"/>
              <a:gd name="T51" fmla="*/ 1936 h 19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64" h="1936">
                <a:moveTo>
                  <a:pt x="1863" y="0"/>
                </a:moveTo>
                <a:lnTo>
                  <a:pt x="1696" y="81"/>
                </a:lnTo>
                <a:lnTo>
                  <a:pt x="1534" y="170"/>
                </a:lnTo>
                <a:lnTo>
                  <a:pt x="1377" y="268"/>
                </a:lnTo>
                <a:lnTo>
                  <a:pt x="1225" y="372"/>
                </a:lnTo>
                <a:lnTo>
                  <a:pt x="1079" y="484"/>
                </a:lnTo>
                <a:lnTo>
                  <a:pt x="939" y="603"/>
                </a:lnTo>
                <a:lnTo>
                  <a:pt x="805" y="729"/>
                </a:lnTo>
                <a:lnTo>
                  <a:pt x="678" y="861"/>
                </a:lnTo>
                <a:lnTo>
                  <a:pt x="558" y="999"/>
                </a:lnTo>
                <a:lnTo>
                  <a:pt x="445" y="1143"/>
                </a:lnTo>
                <a:lnTo>
                  <a:pt x="340" y="1292"/>
                </a:lnTo>
                <a:lnTo>
                  <a:pt x="242" y="1447"/>
                </a:lnTo>
                <a:lnTo>
                  <a:pt x="153" y="1605"/>
                </a:lnTo>
                <a:lnTo>
                  <a:pt x="72" y="1768"/>
                </a:lnTo>
                <a:lnTo>
                  <a:pt x="0" y="1935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9998" name="Freeform 7"/>
          <p:cNvSpPr>
            <a:spLocks/>
          </p:cNvSpPr>
          <p:nvPr/>
        </p:nvSpPr>
        <p:spPr bwMode="auto">
          <a:xfrm>
            <a:off x="5205413" y="4203700"/>
            <a:ext cx="522287" cy="638175"/>
          </a:xfrm>
          <a:custGeom>
            <a:avLst/>
            <a:gdLst>
              <a:gd name="T0" fmla="*/ 0 w 1601"/>
              <a:gd name="T1" fmla="*/ 2147483647 h 1956"/>
              <a:gd name="T2" fmla="*/ 2147483647 w 1601"/>
              <a:gd name="T3" fmla="*/ 2147483647 h 1956"/>
              <a:gd name="T4" fmla="*/ 2147483647 w 1601"/>
              <a:gd name="T5" fmla="*/ 2147483647 h 1956"/>
              <a:gd name="T6" fmla="*/ 2147483647 w 1601"/>
              <a:gd name="T7" fmla="*/ 2147483647 h 1956"/>
              <a:gd name="T8" fmla="*/ 2147483647 w 1601"/>
              <a:gd name="T9" fmla="*/ 2147483647 h 1956"/>
              <a:gd name="T10" fmla="*/ 2147483647 w 1601"/>
              <a:gd name="T11" fmla="*/ 2147483647 h 1956"/>
              <a:gd name="T12" fmla="*/ 2147483647 w 1601"/>
              <a:gd name="T13" fmla="*/ 2147483647 h 1956"/>
              <a:gd name="T14" fmla="*/ 2147483647 w 1601"/>
              <a:gd name="T15" fmla="*/ 2147483647 h 1956"/>
              <a:gd name="T16" fmla="*/ 2147483647 w 1601"/>
              <a:gd name="T17" fmla="*/ 2147483647 h 1956"/>
              <a:gd name="T18" fmla="*/ 2147483647 w 1601"/>
              <a:gd name="T19" fmla="*/ 2147483647 h 1956"/>
              <a:gd name="T20" fmla="*/ 2147483647 w 1601"/>
              <a:gd name="T21" fmla="*/ 2147483647 h 1956"/>
              <a:gd name="T22" fmla="*/ 2147483647 w 1601"/>
              <a:gd name="T23" fmla="*/ 2147483647 h 1956"/>
              <a:gd name="T24" fmla="*/ 2147483647 w 1601"/>
              <a:gd name="T25" fmla="*/ 2147483647 h 1956"/>
              <a:gd name="T26" fmla="*/ 2147483647 w 1601"/>
              <a:gd name="T27" fmla="*/ 2147483647 h 1956"/>
              <a:gd name="T28" fmla="*/ 2147483647 w 1601"/>
              <a:gd name="T29" fmla="*/ 2147483647 h 1956"/>
              <a:gd name="T30" fmla="*/ 2147483647 w 1601"/>
              <a:gd name="T31" fmla="*/ 0 h 195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01"/>
              <a:gd name="T49" fmla="*/ 0 h 1956"/>
              <a:gd name="T50" fmla="*/ 1601 w 1601"/>
              <a:gd name="T51" fmla="*/ 1956 h 195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01" h="1956">
                <a:moveTo>
                  <a:pt x="0" y="1955"/>
                </a:moveTo>
                <a:lnTo>
                  <a:pt x="148" y="1864"/>
                </a:lnTo>
                <a:lnTo>
                  <a:pt x="291" y="1765"/>
                </a:lnTo>
                <a:lnTo>
                  <a:pt x="429" y="1661"/>
                </a:lnTo>
                <a:lnTo>
                  <a:pt x="562" y="1550"/>
                </a:lnTo>
                <a:lnTo>
                  <a:pt x="689" y="1433"/>
                </a:lnTo>
                <a:lnTo>
                  <a:pt x="810" y="1311"/>
                </a:lnTo>
                <a:lnTo>
                  <a:pt x="926" y="1183"/>
                </a:lnTo>
                <a:lnTo>
                  <a:pt x="1035" y="1050"/>
                </a:lnTo>
                <a:lnTo>
                  <a:pt x="1137" y="912"/>
                </a:lnTo>
                <a:lnTo>
                  <a:pt x="1232" y="769"/>
                </a:lnTo>
                <a:lnTo>
                  <a:pt x="1321" y="622"/>
                </a:lnTo>
                <a:lnTo>
                  <a:pt x="1402" y="472"/>
                </a:lnTo>
                <a:lnTo>
                  <a:pt x="1475" y="318"/>
                </a:lnTo>
                <a:lnTo>
                  <a:pt x="1542" y="160"/>
                </a:lnTo>
                <a:lnTo>
                  <a:pt x="1600" y="0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9999" name="Freeform 8"/>
          <p:cNvSpPr>
            <a:spLocks/>
          </p:cNvSpPr>
          <p:nvPr/>
        </p:nvSpPr>
        <p:spPr bwMode="auto">
          <a:xfrm>
            <a:off x="3455988" y="4264025"/>
            <a:ext cx="635000" cy="646113"/>
          </a:xfrm>
          <a:custGeom>
            <a:avLst/>
            <a:gdLst>
              <a:gd name="T0" fmla="*/ 0 w 1942"/>
              <a:gd name="T1" fmla="*/ 0 h 1981"/>
              <a:gd name="T2" fmla="*/ 2147483647 w 1942"/>
              <a:gd name="T3" fmla="*/ 2147483647 h 1981"/>
              <a:gd name="T4" fmla="*/ 2147483647 w 1942"/>
              <a:gd name="T5" fmla="*/ 2147483647 h 1981"/>
              <a:gd name="T6" fmla="*/ 2147483647 w 1942"/>
              <a:gd name="T7" fmla="*/ 2147483647 h 1981"/>
              <a:gd name="T8" fmla="*/ 2147483647 w 1942"/>
              <a:gd name="T9" fmla="*/ 2147483647 h 1981"/>
              <a:gd name="T10" fmla="*/ 2147483647 w 1942"/>
              <a:gd name="T11" fmla="*/ 2147483647 h 1981"/>
              <a:gd name="T12" fmla="*/ 2147483647 w 1942"/>
              <a:gd name="T13" fmla="*/ 2147483647 h 1981"/>
              <a:gd name="T14" fmla="*/ 2147483647 w 1942"/>
              <a:gd name="T15" fmla="*/ 2147483647 h 1981"/>
              <a:gd name="T16" fmla="*/ 2147483647 w 1942"/>
              <a:gd name="T17" fmla="*/ 2147483647 h 1981"/>
              <a:gd name="T18" fmla="*/ 2147483647 w 1942"/>
              <a:gd name="T19" fmla="*/ 2147483647 h 1981"/>
              <a:gd name="T20" fmla="*/ 2147483647 w 1942"/>
              <a:gd name="T21" fmla="*/ 2147483647 h 1981"/>
              <a:gd name="T22" fmla="*/ 2147483647 w 1942"/>
              <a:gd name="T23" fmla="*/ 2147483647 h 1981"/>
              <a:gd name="T24" fmla="*/ 2147483647 w 1942"/>
              <a:gd name="T25" fmla="*/ 2147483647 h 1981"/>
              <a:gd name="T26" fmla="*/ 2147483647 w 1942"/>
              <a:gd name="T27" fmla="*/ 2147483647 h 1981"/>
              <a:gd name="T28" fmla="*/ 2147483647 w 1942"/>
              <a:gd name="T29" fmla="*/ 2147483647 h 1981"/>
              <a:gd name="T30" fmla="*/ 2147483647 w 1942"/>
              <a:gd name="T31" fmla="*/ 2147483647 h 198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2"/>
              <a:gd name="T49" fmla="*/ 0 h 1981"/>
              <a:gd name="T50" fmla="*/ 1942 w 1942"/>
              <a:gd name="T51" fmla="*/ 1981 h 198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2" h="1981">
                <a:moveTo>
                  <a:pt x="0" y="0"/>
                </a:moveTo>
                <a:lnTo>
                  <a:pt x="74" y="172"/>
                </a:lnTo>
                <a:lnTo>
                  <a:pt x="158" y="341"/>
                </a:lnTo>
                <a:lnTo>
                  <a:pt x="250" y="505"/>
                </a:lnTo>
                <a:lnTo>
                  <a:pt x="351" y="664"/>
                </a:lnTo>
                <a:lnTo>
                  <a:pt x="460" y="818"/>
                </a:lnTo>
                <a:lnTo>
                  <a:pt x="578" y="966"/>
                </a:lnTo>
                <a:lnTo>
                  <a:pt x="703" y="1108"/>
                </a:lnTo>
                <a:lnTo>
                  <a:pt x="836" y="1243"/>
                </a:lnTo>
                <a:lnTo>
                  <a:pt x="975" y="1372"/>
                </a:lnTo>
                <a:lnTo>
                  <a:pt x="1122" y="1493"/>
                </a:lnTo>
                <a:lnTo>
                  <a:pt x="1275" y="1607"/>
                </a:lnTo>
                <a:lnTo>
                  <a:pt x="1434" y="1712"/>
                </a:lnTo>
                <a:lnTo>
                  <a:pt x="1598" y="1810"/>
                </a:lnTo>
                <a:lnTo>
                  <a:pt x="1767" y="1899"/>
                </a:lnTo>
                <a:lnTo>
                  <a:pt x="1941" y="1980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0001" name="Text Box 18"/>
          <p:cNvSpPr txBox="1">
            <a:spLocks noChangeArrowheads="1"/>
          </p:cNvSpPr>
          <p:nvPr/>
        </p:nvSpPr>
        <p:spPr bwMode="auto">
          <a:xfrm>
            <a:off x="3451225" y="3694113"/>
            <a:ext cx="309563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Calibri" charset="0"/>
              </a:rPr>
              <a:t>a</a:t>
            </a:r>
          </a:p>
        </p:txBody>
      </p:sp>
      <p:sp>
        <p:nvSpPr>
          <p:cNvPr id="170002" name="Text Box 19"/>
          <p:cNvSpPr txBox="1">
            <a:spLocks noChangeArrowheads="1"/>
          </p:cNvSpPr>
          <p:nvPr/>
        </p:nvSpPr>
        <p:spPr bwMode="auto">
          <a:xfrm>
            <a:off x="4489450" y="2755900"/>
            <a:ext cx="2603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Calibri" charset="0"/>
              </a:rPr>
              <a:t>b</a:t>
            </a:r>
          </a:p>
        </p:txBody>
      </p:sp>
      <p:sp>
        <p:nvSpPr>
          <p:cNvPr id="170003" name="Text Box 20"/>
          <p:cNvSpPr txBox="1">
            <a:spLocks noChangeArrowheads="1"/>
          </p:cNvSpPr>
          <p:nvPr/>
        </p:nvSpPr>
        <p:spPr bwMode="auto">
          <a:xfrm>
            <a:off x="5564188" y="3667125"/>
            <a:ext cx="1603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Calibri" charset="0"/>
              </a:rPr>
              <a:t>c</a:t>
            </a:r>
          </a:p>
        </p:txBody>
      </p:sp>
      <p:sp>
        <p:nvSpPr>
          <p:cNvPr id="170004" name="Text Box 21"/>
          <p:cNvSpPr txBox="1">
            <a:spLocks noChangeArrowheads="1"/>
          </p:cNvSpPr>
          <p:nvPr/>
        </p:nvSpPr>
        <p:spPr bwMode="auto">
          <a:xfrm>
            <a:off x="4546600" y="4687888"/>
            <a:ext cx="155575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Calibri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9025649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Line 15"/>
          <p:cNvSpPr>
            <a:spLocks noChangeShapeType="1"/>
          </p:cNvSpPr>
          <p:nvPr/>
        </p:nvSpPr>
        <p:spPr bwMode="auto">
          <a:xfrm>
            <a:off x="3460750" y="4260850"/>
            <a:ext cx="615950" cy="615950"/>
          </a:xfrm>
          <a:prstGeom prst="line">
            <a:avLst/>
          </a:prstGeom>
          <a:noFill/>
          <a:ln w="360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9986" name="Line 14"/>
          <p:cNvSpPr>
            <a:spLocks noChangeShapeType="1"/>
          </p:cNvSpPr>
          <p:nvPr/>
        </p:nvSpPr>
        <p:spPr bwMode="auto">
          <a:xfrm flipV="1">
            <a:off x="5200650" y="4210050"/>
            <a:ext cx="523875" cy="615950"/>
          </a:xfrm>
          <a:prstGeom prst="line">
            <a:avLst/>
          </a:prstGeom>
          <a:noFill/>
          <a:ln w="360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9987" name="Line 16"/>
          <p:cNvSpPr>
            <a:spLocks noChangeShapeType="1"/>
          </p:cNvSpPr>
          <p:nvPr/>
        </p:nvSpPr>
        <p:spPr bwMode="auto">
          <a:xfrm flipV="1">
            <a:off x="3471863" y="2792413"/>
            <a:ext cx="590550" cy="606425"/>
          </a:xfrm>
          <a:prstGeom prst="line">
            <a:avLst/>
          </a:prstGeom>
          <a:noFill/>
          <a:ln w="360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9988" name="Line 9"/>
          <p:cNvSpPr>
            <a:spLocks noChangeShapeType="1"/>
          </p:cNvSpPr>
          <p:nvPr/>
        </p:nvSpPr>
        <p:spPr bwMode="auto">
          <a:xfrm>
            <a:off x="5087938" y="2770188"/>
            <a:ext cx="606425" cy="636587"/>
          </a:xfrm>
          <a:prstGeom prst="line">
            <a:avLst/>
          </a:prstGeom>
          <a:noFill/>
          <a:ln w="3672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9989" name="Freeform 11"/>
          <p:cNvSpPr>
            <a:spLocks/>
          </p:cNvSpPr>
          <p:nvPr/>
        </p:nvSpPr>
        <p:spPr bwMode="auto">
          <a:xfrm>
            <a:off x="3390900" y="3471863"/>
            <a:ext cx="47625" cy="795337"/>
          </a:xfrm>
          <a:custGeom>
            <a:avLst/>
            <a:gdLst>
              <a:gd name="T0" fmla="*/ 2147483647 w 268"/>
              <a:gd name="T1" fmla="*/ 0 h 2557"/>
              <a:gd name="T2" fmla="*/ 2147483647 w 268"/>
              <a:gd name="T3" fmla="*/ 2147483647 h 2557"/>
              <a:gd name="T4" fmla="*/ 2147483647 w 268"/>
              <a:gd name="T5" fmla="*/ 2147483647 h 2557"/>
              <a:gd name="T6" fmla="*/ 2147483647 w 268"/>
              <a:gd name="T7" fmla="*/ 2147483647 h 2557"/>
              <a:gd name="T8" fmla="*/ 2147483647 w 268"/>
              <a:gd name="T9" fmla="*/ 2147483647 h 2557"/>
              <a:gd name="T10" fmla="*/ 2147483647 w 268"/>
              <a:gd name="T11" fmla="*/ 2147483647 h 2557"/>
              <a:gd name="T12" fmla="*/ 2147483647 w 268"/>
              <a:gd name="T13" fmla="*/ 2147483647 h 2557"/>
              <a:gd name="T14" fmla="*/ 2147483647 w 268"/>
              <a:gd name="T15" fmla="*/ 2147483647 h 2557"/>
              <a:gd name="T16" fmla="*/ 0 w 268"/>
              <a:gd name="T17" fmla="*/ 2147483647 h 2557"/>
              <a:gd name="T18" fmla="*/ 2147483647 w 268"/>
              <a:gd name="T19" fmla="*/ 2147483647 h 2557"/>
              <a:gd name="T20" fmla="*/ 2147483647 w 268"/>
              <a:gd name="T21" fmla="*/ 2147483647 h 2557"/>
              <a:gd name="T22" fmla="*/ 2147483647 w 268"/>
              <a:gd name="T23" fmla="*/ 2147483647 h 2557"/>
              <a:gd name="T24" fmla="*/ 2147483647 w 268"/>
              <a:gd name="T25" fmla="*/ 2147483647 h 2557"/>
              <a:gd name="T26" fmla="*/ 2147483647 w 268"/>
              <a:gd name="T27" fmla="*/ 2147483647 h 2557"/>
              <a:gd name="T28" fmla="*/ 2147483647 w 268"/>
              <a:gd name="T29" fmla="*/ 2147483647 h 2557"/>
              <a:gd name="T30" fmla="*/ 2147483647 w 268"/>
              <a:gd name="T31" fmla="*/ 2147483647 h 255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8"/>
              <a:gd name="T49" fmla="*/ 0 h 2557"/>
              <a:gd name="T50" fmla="*/ 268 w 268"/>
              <a:gd name="T51" fmla="*/ 2557 h 255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8" h="2557">
                <a:moveTo>
                  <a:pt x="267" y="0"/>
                </a:moveTo>
                <a:lnTo>
                  <a:pt x="204" y="163"/>
                </a:lnTo>
                <a:lnTo>
                  <a:pt x="149" y="329"/>
                </a:lnTo>
                <a:lnTo>
                  <a:pt x="103" y="497"/>
                </a:lnTo>
                <a:lnTo>
                  <a:pt x="65" y="668"/>
                </a:lnTo>
                <a:lnTo>
                  <a:pt x="36" y="840"/>
                </a:lnTo>
                <a:lnTo>
                  <a:pt x="15" y="1013"/>
                </a:lnTo>
                <a:lnTo>
                  <a:pt x="3" y="1187"/>
                </a:lnTo>
                <a:lnTo>
                  <a:pt x="0" y="1361"/>
                </a:lnTo>
                <a:lnTo>
                  <a:pt x="6" y="1535"/>
                </a:lnTo>
                <a:lnTo>
                  <a:pt x="20" y="1709"/>
                </a:lnTo>
                <a:lnTo>
                  <a:pt x="43" y="1882"/>
                </a:lnTo>
                <a:lnTo>
                  <a:pt x="74" y="2053"/>
                </a:lnTo>
                <a:lnTo>
                  <a:pt x="115" y="2223"/>
                </a:lnTo>
                <a:lnTo>
                  <a:pt x="163" y="2391"/>
                </a:lnTo>
                <a:lnTo>
                  <a:pt x="220" y="2556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9990" name="Freeform 10"/>
          <p:cNvSpPr>
            <a:spLocks/>
          </p:cNvSpPr>
          <p:nvPr/>
        </p:nvSpPr>
        <p:spPr bwMode="auto">
          <a:xfrm>
            <a:off x="4154488" y="4830763"/>
            <a:ext cx="1065212" cy="211137"/>
          </a:xfrm>
          <a:custGeom>
            <a:avLst/>
            <a:gdLst>
              <a:gd name="T0" fmla="*/ 0 w 3540"/>
              <a:gd name="T1" fmla="*/ 2147483647 h 587"/>
              <a:gd name="T2" fmla="*/ 2147483647 w 3540"/>
              <a:gd name="T3" fmla="*/ 2147483647 h 587"/>
              <a:gd name="T4" fmla="*/ 2147483647 w 3540"/>
              <a:gd name="T5" fmla="*/ 2147483647 h 587"/>
              <a:gd name="T6" fmla="*/ 2147483647 w 3540"/>
              <a:gd name="T7" fmla="*/ 2147483647 h 587"/>
              <a:gd name="T8" fmla="*/ 2147483647 w 3540"/>
              <a:gd name="T9" fmla="*/ 2147483647 h 587"/>
              <a:gd name="T10" fmla="*/ 2147483647 w 3540"/>
              <a:gd name="T11" fmla="*/ 2147483647 h 587"/>
              <a:gd name="T12" fmla="*/ 2147483647 w 3540"/>
              <a:gd name="T13" fmla="*/ 2147483647 h 587"/>
              <a:gd name="T14" fmla="*/ 2147483647 w 3540"/>
              <a:gd name="T15" fmla="*/ 2147483647 h 587"/>
              <a:gd name="T16" fmla="*/ 2147483647 w 3540"/>
              <a:gd name="T17" fmla="*/ 2147483647 h 587"/>
              <a:gd name="T18" fmla="*/ 2147483647 w 3540"/>
              <a:gd name="T19" fmla="*/ 2147483647 h 587"/>
              <a:gd name="T20" fmla="*/ 2147483647 w 3540"/>
              <a:gd name="T21" fmla="*/ 2147483647 h 587"/>
              <a:gd name="T22" fmla="*/ 2147483647 w 3540"/>
              <a:gd name="T23" fmla="*/ 2147483647 h 587"/>
              <a:gd name="T24" fmla="*/ 2147483647 w 3540"/>
              <a:gd name="T25" fmla="*/ 2147483647 h 587"/>
              <a:gd name="T26" fmla="*/ 2147483647 w 3540"/>
              <a:gd name="T27" fmla="*/ 2147483647 h 587"/>
              <a:gd name="T28" fmla="*/ 2147483647 w 3540"/>
              <a:gd name="T29" fmla="*/ 2147483647 h 587"/>
              <a:gd name="T30" fmla="*/ 2147483647 w 3540"/>
              <a:gd name="T31" fmla="*/ 2147483647 h 587"/>
              <a:gd name="T32" fmla="*/ 2147483647 w 3540"/>
              <a:gd name="T33" fmla="*/ 2147483647 h 587"/>
              <a:gd name="T34" fmla="*/ 2147483647 w 3540"/>
              <a:gd name="T35" fmla="*/ 2147483647 h 587"/>
              <a:gd name="T36" fmla="*/ 2147483647 w 3540"/>
              <a:gd name="T37" fmla="*/ 2147483647 h 587"/>
              <a:gd name="T38" fmla="*/ 2147483647 w 3540"/>
              <a:gd name="T39" fmla="*/ 0 h 587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3540"/>
              <a:gd name="T61" fmla="*/ 0 h 587"/>
              <a:gd name="T62" fmla="*/ 3540 w 3540"/>
              <a:gd name="T63" fmla="*/ 587 h 587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3540" h="587">
                <a:moveTo>
                  <a:pt x="0" y="270"/>
                </a:moveTo>
                <a:lnTo>
                  <a:pt x="180" y="343"/>
                </a:lnTo>
                <a:lnTo>
                  <a:pt x="364" y="407"/>
                </a:lnTo>
                <a:lnTo>
                  <a:pt x="550" y="461"/>
                </a:lnTo>
                <a:lnTo>
                  <a:pt x="740" y="506"/>
                </a:lnTo>
                <a:lnTo>
                  <a:pt x="931" y="541"/>
                </a:lnTo>
                <a:lnTo>
                  <a:pt x="1124" y="566"/>
                </a:lnTo>
                <a:lnTo>
                  <a:pt x="1319" y="581"/>
                </a:lnTo>
                <a:lnTo>
                  <a:pt x="1513" y="586"/>
                </a:lnTo>
                <a:lnTo>
                  <a:pt x="1708" y="581"/>
                </a:lnTo>
                <a:lnTo>
                  <a:pt x="1902" y="566"/>
                </a:lnTo>
                <a:lnTo>
                  <a:pt x="2096" y="542"/>
                </a:lnTo>
                <a:lnTo>
                  <a:pt x="2287" y="507"/>
                </a:lnTo>
                <a:lnTo>
                  <a:pt x="2477" y="463"/>
                </a:lnTo>
                <a:lnTo>
                  <a:pt x="2664" y="409"/>
                </a:lnTo>
                <a:lnTo>
                  <a:pt x="2847" y="345"/>
                </a:lnTo>
                <a:lnTo>
                  <a:pt x="3027" y="273"/>
                </a:lnTo>
                <a:lnTo>
                  <a:pt x="3203" y="191"/>
                </a:lnTo>
                <a:lnTo>
                  <a:pt x="3374" y="100"/>
                </a:lnTo>
                <a:lnTo>
                  <a:pt x="3539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9991" name="Freeform 13"/>
          <p:cNvSpPr>
            <a:spLocks/>
          </p:cNvSpPr>
          <p:nvPr/>
        </p:nvSpPr>
        <p:spPr bwMode="auto">
          <a:xfrm>
            <a:off x="5715000" y="3451225"/>
            <a:ext cx="73025" cy="766763"/>
          </a:xfrm>
          <a:custGeom>
            <a:avLst/>
            <a:gdLst>
              <a:gd name="T0" fmla="*/ 2147483647 w 226"/>
              <a:gd name="T1" fmla="*/ 2147483647 h 2344"/>
              <a:gd name="T2" fmla="*/ 2147483647 w 226"/>
              <a:gd name="T3" fmla="*/ 2147483647 h 2344"/>
              <a:gd name="T4" fmla="*/ 2147483647 w 226"/>
              <a:gd name="T5" fmla="*/ 2147483647 h 2344"/>
              <a:gd name="T6" fmla="*/ 2147483647 w 226"/>
              <a:gd name="T7" fmla="*/ 2147483647 h 2344"/>
              <a:gd name="T8" fmla="*/ 2147483647 w 226"/>
              <a:gd name="T9" fmla="*/ 2147483647 h 2344"/>
              <a:gd name="T10" fmla="*/ 2147483647 w 226"/>
              <a:gd name="T11" fmla="*/ 2147483647 h 2344"/>
              <a:gd name="T12" fmla="*/ 2147483647 w 226"/>
              <a:gd name="T13" fmla="*/ 2147483647 h 2344"/>
              <a:gd name="T14" fmla="*/ 2147483647 w 226"/>
              <a:gd name="T15" fmla="*/ 2147483647 h 2344"/>
              <a:gd name="T16" fmla="*/ 2147483647 w 226"/>
              <a:gd name="T17" fmla="*/ 2147483647 h 2344"/>
              <a:gd name="T18" fmla="*/ 2147483647 w 226"/>
              <a:gd name="T19" fmla="*/ 2147483647 h 2344"/>
              <a:gd name="T20" fmla="*/ 2147483647 w 226"/>
              <a:gd name="T21" fmla="*/ 2147483647 h 2344"/>
              <a:gd name="T22" fmla="*/ 2147483647 w 226"/>
              <a:gd name="T23" fmla="*/ 2147483647 h 2344"/>
              <a:gd name="T24" fmla="*/ 2147483647 w 226"/>
              <a:gd name="T25" fmla="*/ 2147483647 h 2344"/>
              <a:gd name="T26" fmla="*/ 2147483647 w 226"/>
              <a:gd name="T27" fmla="*/ 2147483647 h 2344"/>
              <a:gd name="T28" fmla="*/ 2147483647 w 226"/>
              <a:gd name="T29" fmla="*/ 2147483647 h 2344"/>
              <a:gd name="T30" fmla="*/ 0 w 226"/>
              <a:gd name="T31" fmla="*/ 0 h 2344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26"/>
              <a:gd name="T49" fmla="*/ 0 h 2344"/>
              <a:gd name="T50" fmla="*/ 226 w 226"/>
              <a:gd name="T51" fmla="*/ 2344 h 2344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26" h="2344">
                <a:moveTo>
                  <a:pt x="43" y="2343"/>
                </a:moveTo>
                <a:lnTo>
                  <a:pt x="90" y="2191"/>
                </a:lnTo>
                <a:lnTo>
                  <a:pt x="131" y="2036"/>
                </a:lnTo>
                <a:lnTo>
                  <a:pt x="164" y="1881"/>
                </a:lnTo>
                <a:lnTo>
                  <a:pt x="190" y="1723"/>
                </a:lnTo>
                <a:lnTo>
                  <a:pt x="209" y="1565"/>
                </a:lnTo>
                <a:lnTo>
                  <a:pt x="221" y="1407"/>
                </a:lnTo>
                <a:lnTo>
                  <a:pt x="225" y="1248"/>
                </a:lnTo>
                <a:lnTo>
                  <a:pt x="222" y="1089"/>
                </a:lnTo>
                <a:lnTo>
                  <a:pt x="212" y="930"/>
                </a:lnTo>
                <a:lnTo>
                  <a:pt x="195" y="772"/>
                </a:lnTo>
                <a:lnTo>
                  <a:pt x="170" y="614"/>
                </a:lnTo>
                <a:lnTo>
                  <a:pt x="138" y="458"/>
                </a:lnTo>
                <a:lnTo>
                  <a:pt x="99" y="304"/>
                </a:lnTo>
                <a:lnTo>
                  <a:pt x="53" y="151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9992" name="Freeform 12"/>
          <p:cNvSpPr>
            <a:spLocks/>
          </p:cNvSpPr>
          <p:nvPr/>
        </p:nvSpPr>
        <p:spPr bwMode="auto">
          <a:xfrm>
            <a:off x="4117975" y="2636838"/>
            <a:ext cx="949325" cy="112712"/>
          </a:xfrm>
          <a:custGeom>
            <a:avLst/>
            <a:gdLst>
              <a:gd name="T0" fmla="*/ 2147483647 w 3045"/>
              <a:gd name="T1" fmla="*/ 2147483647 h 344"/>
              <a:gd name="T2" fmla="*/ 2147483647 w 3045"/>
              <a:gd name="T3" fmla="*/ 2147483647 h 344"/>
              <a:gd name="T4" fmla="*/ 2147483647 w 3045"/>
              <a:gd name="T5" fmla="*/ 2147483647 h 344"/>
              <a:gd name="T6" fmla="*/ 2147483647 w 3045"/>
              <a:gd name="T7" fmla="*/ 2147483647 h 344"/>
              <a:gd name="T8" fmla="*/ 2147483647 w 3045"/>
              <a:gd name="T9" fmla="*/ 2147483647 h 344"/>
              <a:gd name="T10" fmla="*/ 2147483647 w 3045"/>
              <a:gd name="T11" fmla="*/ 2147483647 h 344"/>
              <a:gd name="T12" fmla="*/ 2147483647 w 3045"/>
              <a:gd name="T13" fmla="*/ 2147483647 h 344"/>
              <a:gd name="T14" fmla="*/ 2147483647 w 3045"/>
              <a:gd name="T15" fmla="*/ 2147483647 h 344"/>
              <a:gd name="T16" fmla="*/ 2147483647 w 3045"/>
              <a:gd name="T17" fmla="*/ 0 h 344"/>
              <a:gd name="T18" fmla="*/ 2147483647 w 3045"/>
              <a:gd name="T19" fmla="*/ 2147483647 h 344"/>
              <a:gd name="T20" fmla="*/ 2147483647 w 3045"/>
              <a:gd name="T21" fmla="*/ 2147483647 h 344"/>
              <a:gd name="T22" fmla="*/ 2147483647 w 3045"/>
              <a:gd name="T23" fmla="*/ 2147483647 h 344"/>
              <a:gd name="T24" fmla="*/ 2147483647 w 3045"/>
              <a:gd name="T25" fmla="*/ 2147483647 h 344"/>
              <a:gd name="T26" fmla="*/ 2147483647 w 3045"/>
              <a:gd name="T27" fmla="*/ 2147483647 h 344"/>
              <a:gd name="T28" fmla="*/ 2147483647 w 3045"/>
              <a:gd name="T29" fmla="*/ 2147483647 h 344"/>
              <a:gd name="T30" fmla="*/ 2147483647 w 3045"/>
              <a:gd name="T31" fmla="*/ 2147483647 h 344"/>
              <a:gd name="T32" fmla="*/ 0 w 3045"/>
              <a:gd name="T33" fmla="*/ 2147483647 h 344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3045"/>
              <a:gd name="T52" fmla="*/ 0 h 344"/>
              <a:gd name="T53" fmla="*/ 3045 w 3045"/>
              <a:gd name="T54" fmla="*/ 344 h 344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3045" h="344">
                <a:moveTo>
                  <a:pt x="3044" y="295"/>
                </a:moveTo>
                <a:lnTo>
                  <a:pt x="2862" y="224"/>
                </a:lnTo>
                <a:lnTo>
                  <a:pt x="2677" y="163"/>
                </a:lnTo>
                <a:lnTo>
                  <a:pt x="2488" y="111"/>
                </a:lnTo>
                <a:lnTo>
                  <a:pt x="2297" y="69"/>
                </a:lnTo>
                <a:lnTo>
                  <a:pt x="2104" y="37"/>
                </a:lnTo>
                <a:lnTo>
                  <a:pt x="1909" y="15"/>
                </a:lnTo>
                <a:lnTo>
                  <a:pt x="1713" y="2"/>
                </a:lnTo>
                <a:lnTo>
                  <a:pt x="1517" y="0"/>
                </a:lnTo>
                <a:lnTo>
                  <a:pt x="1321" y="9"/>
                </a:lnTo>
                <a:lnTo>
                  <a:pt x="1126" y="27"/>
                </a:lnTo>
                <a:lnTo>
                  <a:pt x="932" y="55"/>
                </a:lnTo>
                <a:lnTo>
                  <a:pt x="740" y="93"/>
                </a:lnTo>
                <a:lnTo>
                  <a:pt x="550" y="141"/>
                </a:lnTo>
                <a:lnTo>
                  <a:pt x="363" y="199"/>
                </a:lnTo>
                <a:lnTo>
                  <a:pt x="179" y="266"/>
                </a:lnTo>
                <a:lnTo>
                  <a:pt x="0" y="343"/>
                </a:lnTo>
              </a:path>
            </a:pathLst>
          </a:custGeom>
          <a:noFill/>
          <a:ln w="3672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9994" name="Text Box 3"/>
          <p:cNvSpPr txBox="1">
            <a:spLocks noChangeArrowheads="1"/>
          </p:cNvSpPr>
          <p:nvPr/>
        </p:nvSpPr>
        <p:spPr bwMode="auto">
          <a:xfrm>
            <a:off x="1143000" y="3581400"/>
            <a:ext cx="2057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42900" indent="-342900" defTabSz="414338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09563" indent="-309563" defTabSz="414338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14338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14338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14338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lvl="1" indent="0" algn="ctr" eaLnBrk="1">
              <a:lnSpc>
                <a:spcPct val="80000"/>
              </a:lnSpc>
              <a:spcBef>
                <a:spcPts val="450"/>
              </a:spcBef>
              <a:buClr>
                <a:srgbClr val="000000"/>
              </a:buClr>
              <a:buSzPct val="45000"/>
            </a:pPr>
            <a:r>
              <a:rPr lang="en-GB" b="1" dirty="0" smtClean="0">
                <a:latin typeface="+mn-lt"/>
              </a:rPr>
              <a:t>Identity </a:t>
            </a:r>
          </a:p>
          <a:p>
            <a:pPr marL="0" lvl="1" indent="0" algn="ctr" eaLnBrk="1">
              <a:lnSpc>
                <a:spcPct val="80000"/>
              </a:lnSpc>
              <a:spcBef>
                <a:spcPts val="450"/>
              </a:spcBef>
              <a:buClr>
                <a:srgbClr val="000000"/>
              </a:buClr>
              <a:buSzPct val="45000"/>
            </a:pPr>
            <a:r>
              <a:rPr lang="en-GB" b="1" dirty="0" smtClean="0">
                <a:latin typeface="+mn-lt"/>
              </a:rPr>
              <a:t>Breakpoint </a:t>
            </a:r>
          </a:p>
          <a:p>
            <a:pPr marL="0" lvl="1" indent="0" algn="ctr" eaLnBrk="1">
              <a:lnSpc>
                <a:spcPct val="80000"/>
              </a:lnSpc>
              <a:spcBef>
                <a:spcPts val="450"/>
              </a:spcBef>
              <a:buClr>
                <a:srgbClr val="000000"/>
              </a:buClr>
              <a:buSzPct val="45000"/>
            </a:pPr>
            <a:r>
              <a:rPr lang="en-GB" b="1" dirty="0" smtClean="0">
                <a:latin typeface="+mn-lt"/>
              </a:rPr>
              <a:t>Graph</a:t>
            </a:r>
            <a:endParaRPr lang="en-GB" b="1" dirty="0">
              <a:latin typeface="+mn-lt"/>
            </a:endParaRPr>
          </a:p>
          <a:p>
            <a:pPr lvl="1" eaLnBrk="1">
              <a:lnSpc>
                <a:spcPct val="80000"/>
              </a:lnSpc>
              <a:spcBef>
                <a:spcPts val="450"/>
              </a:spcBef>
              <a:buClr>
                <a:srgbClr val="000000"/>
              </a:buClr>
              <a:buSzPct val="45000"/>
              <a:buFont typeface="Wingdings" charset="0"/>
              <a:buChar char=""/>
            </a:pPr>
            <a:endParaRPr lang="en-GB" i="1" dirty="0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169995" name="Text Box 4"/>
          <p:cNvSpPr txBox="1">
            <a:spLocks noChangeArrowheads="1"/>
          </p:cNvSpPr>
          <p:nvPr/>
        </p:nvSpPr>
        <p:spPr bwMode="auto">
          <a:xfrm>
            <a:off x="3657600" y="5181600"/>
            <a:ext cx="2587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414338" eaLnBrk="0" hangingPunct="0">
              <a:tabLst>
                <a:tab pos="657225" algn="l"/>
                <a:tab pos="1312863" algn="l"/>
                <a:tab pos="19700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14338" eaLnBrk="0" hangingPunct="0">
              <a:tabLst>
                <a:tab pos="657225" algn="l"/>
                <a:tab pos="1312863" algn="l"/>
                <a:tab pos="19700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14338" eaLnBrk="0" hangingPunct="0">
              <a:tabLst>
                <a:tab pos="657225" algn="l"/>
                <a:tab pos="1312863" algn="l"/>
                <a:tab pos="19700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14338" eaLnBrk="0" hangingPunct="0">
              <a:tabLst>
                <a:tab pos="657225" algn="l"/>
                <a:tab pos="1312863" algn="l"/>
                <a:tab pos="19700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14338" eaLnBrk="0" hangingPunct="0">
              <a:tabLst>
                <a:tab pos="657225" algn="l"/>
                <a:tab pos="1312863" algn="l"/>
                <a:tab pos="19700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4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lang="en-GB" sz="2900" i="1" dirty="0" smtClean="0">
                <a:solidFill>
                  <a:srgbClr val="000000"/>
                </a:solidFill>
                <a:latin typeface="Calibri"/>
                <a:cs typeface="Calibri"/>
              </a:rPr>
              <a:t>=</a:t>
            </a:r>
            <a:r>
              <a:rPr lang="en-GB" sz="2900" i="1" dirty="0">
                <a:solidFill>
                  <a:srgbClr val="000000"/>
                </a:solidFill>
                <a:latin typeface="Calibri"/>
                <a:cs typeface="Calibri"/>
              </a:rPr>
              <a:t>(+</a:t>
            </a:r>
            <a:r>
              <a:rPr lang="en-GB" sz="2900" i="1" dirty="0" err="1">
                <a:solidFill>
                  <a:srgbClr val="000000"/>
                </a:solidFill>
                <a:latin typeface="Calibri"/>
                <a:cs typeface="Calibri"/>
              </a:rPr>
              <a:t>a-b-c+d</a:t>
            </a:r>
            <a:r>
              <a:rPr lang="en-GB" sz="2900" i="1" dirty="0">
                <a:solidFill>
                  <a:srgbClr val="000000"/>
                </a:solidFill>
                <a:latin typeface="Calibri"/>
                <a:cs typeface="Calibri"/>
              </a:rPr>
              <a:t>)</a:t>
            </a:r>
          </a:p>
        </p:txBody>
      </p:sp>
      <p:sp>
        <p:nvSpPr>
          <p:cNvPr id="169996" name="Freeform 5"/>
          <p:cNvSpPr>
            <a:spLocks/>
          </p:cNvSpPr>
          <p:nvPr/>
        </p:nvSpPr>
        <p:spPr bwMode="auto">
          <a:xfrm>
            <a:off x="5095875" y="2781300"/>
            <a:ext cx="604838" cy="622300"/>
          </a:xfrm>
          <a:custGeom>
            <a:avLst/>
            <a:gdLst>
              <a:gd name="T0" fmla="*/ 2147483647 w 1851"/>
              <a:gd name="T1" fmla="*/ 2147483647 h 1905"/>
              <a:gd name="T2" fmla="*/ 2147483647 w 1851"/>
              <a:gd name="T3" fmla="*/ 2147483647 h 1905"/>
              <a:gd name="T4" fmla="*/ 2147483647 w 1851"/>
              <a:gd name="T5" fmla="*/ 2147483647 h 1905"/>
              <a:gd name="T6" fmla="*/ 2147483647 w 1851"/>
              <a:gd name="T7" fmla="*/ 2147483647 h 1905"/>
              <a:gd name="T8" fmla="*/ 2147483647 w 1851"/>
              <a:gd name="T9" fmla="*/ 2147483647 h 1905"/>
              <a:gd name="T10" fmla="*/ 2147483647 w 1851"/>
              <a:gd name="T11" fmla="*/ 2147483647 h 1905"/>
              <a:gd name="T12" fmla="*/ 2147483647 w 1851"/>
              <a:gd name="T13" fmla="*/ 2147483647 h 1905"/>
              <a:gd name="T14" fmla="*/ 2147483647 w 1851"/>
              <a:gd name="T15" fmla="*/ 2147483647 h 1905"/>
              <a:gd name="T16" fmla="*/ 2147483647 w 1851"/>
              <a:gd name="T17" fmla="*/ 2147483647 h 1905"/>
              <a:gd name="T18" fmla="*/ 2147483647 w 1851"/>
              <a:gd name="T19" fmla="*/ 2147483647 h 1905"/>
              <a:gd name="T20" fmla="*/ 2147483647 w 1851"/>
              <a:gd name="T21" fmla="*/ 2147483647 h 1905"/>
              <a:gd name="T22" fmla="*/ 2147483647 w 1851"/>
              <a:gd name="T23" fmla="*/ 2147483647 h 1905"/>
              <a:gd name="T24" fmla="*/ 2147483647 w 1851"/>
              <a:gd name="T25" fmla="*/ 2147483647 h 1905"/>
              <a:gd name="T26" fmla="*/ 2147483647 w 1851"/>
              <a:gd name="T27" fmla="*/ 2147483647 h 1905"/>
              <a:gd name="T28" fmla="*/ 2147483647 w 1851"/>
              <a:gd name="T29" fmla="*/ 2147483647 h 1905"/>
              <a:gd name="T30" fmla="*/ 0 w 1851"/>
              <a:gd name="T31" fmla="*/ 0 h 190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51"/>
              <a:gd name="T49" fmla="*/ 0 h 1905"/>
              <a:gd name="T50" fmla="*/ 1851 w 1851"/>
              <a:gd name="T51" fmla="*/ 1905 h 1905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51" h="1905">
                <a:moveTo>
                  <a:pt x="1850" y="1904"/>
                </a:moveTo>
                <a:lnTo>
                  <a:pt x="1777" y="1740"/>
                </a:lnTo>
                <a:lnTo>
                  <a:pt x="1696" y="1579"/>
                </a:lnTo>
                <a:lnTo>
                  <a:pt x="1607" y="1423"/>
                </a:lnTo>
                <a:lnTo>
                  <a:pt x="1510" y="1272"/>
                </a:lnTo>
                <a:lnTo>
                  <a:pt x="1405" y="1125"/>
                </a:lnTo>
                <a:lnTo>
                  <a:pt x="1292" y="984"/>
                </a:lnTo>
                <a:lnTo>
                  <a:pt x="1173" y="848"/>
                </a:lnTo>
                <a:lnTo>
                  <a:pt x="1047" y="718"/>
                </a:lnTo>
                <a:lnTo>
                  <a:pt x="914" y="594"/>
                </a:lnTo>
                <a:lnTo>
                  <a:pt x="775" y="477"/>
                </a:lnTo>
                <a:lnTo>
                  <a:pt x="630" y="367"/>
                </a:lnTo>
                <a:lnTo>
                  <a:pt x="480" y="264"/>
                </a:lnTo>
                <a:lnTo>
                  <a:pt x="325" y="168"/>
                </a:lnTo>
                <a:lnTo>
                  <a:pt x="164" y="80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9997" name="Freeform 6"/>
          <p:cNvSpPr>
            <a:spLocks/>
          </p:cNvSpPr>
          <p:nvPr/>
        </p:nvSpPr>
        <p:spPr bwMode="auto">
          <a:xfrm>
            <a:off x="3455988" y="2781300"/>
            <a:ext cx="609600" cy="633413"/>
          </a:xfrm>
          <a:custGeom>
            <a:avLst/>
            <a:gdLst>
              <a:gd name="T0" fmla="*/ 2147483647 w 1864"/>
              <a:gd name="T1" fmla="*/ 0 h 1936"/>
              <a:gd name="T2" fmla="*/ 2147483647 w 1864"/>
              <a:gd name="T3" fmla="*/ 2147483647 h 1936"/>
              <a:gd name="T4" fmla="*/ 2147483647 w 1864"/>
              <a:gd name="T5" fmla="*/ 2147483647 h 1936"/>
              <a:gd name="T6" fmla="*/ 2147483647 w 1864"/>
              <a:gd name="T7" fmla="*/ 2147483647 h 1936"/>
              <a:gd name="T8" fmla="*/ 2147483647 w 1864"/>
              <a:gd name="T9" fmla="*/ 2147483647 h 1936"/>
              <a:gd name="T10" fmla="*/ 2147483647 w 1864"/>
              <a:gd name="T11" fmla="*/ 2147483647 h 1936"/>
              <a:gd name="T12" fmla="*/ 2147483647 w 1864"/>
              <a:gd name="T13" fmla="*/ 2147483647 h 1936"/>
              <a:gd name="T14" fmla="*/ 2147483647 w 1864"/>
              <a:gd name="T15" fmla="*/ 2147483647 h 1936"/>
              <a:gd name="T16" fmla="*/ 2147483647 w 1864"/>
              <a:gd name="T17" fmla="*/ 2147483647 h 1936"/>
              <a:gd name="T18" fmla="*/ 2147483647 w 1864"/>
              <a:gd name="T19" fmla="*/ 2147483647 h 1936"/>
              <a:gd name="T20" fmla="*/ 2147483647 w 1864"/>
              <a:gd name="T21" fmla="*/ 2147483647 h 1936"/>
              <a:gd name="T22" fmla="*/ 2147483647 w 1864"/>
              <a:gd name="T23" fmla="*/ 2147483647 h 1936"/>
              <a:gd name="T24" fmla="*/ 2147483647 w 1864"/>
              <a:gd name="T25" fmla="*/ 2147483647 h 1936"/>
              <a:gd name="T26" fmla="*/ 2147483647 w 1864"/>
              <a:gd name="T27" fmla="*/ 2147483647 h 1936"/>
              <a:gd name="T28" fmla="*/ 2147483647 w 1864"/>
              <a:gd name="T29" fmla="*/ 2147483647 h 1936"/>
              <a:gd name="T30" fmla="*/ 0 w 1864"/>
              <a:gd name="T31" fmla="*/ 2147483647 h 19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64"/>
              <a:gd name="T49" fmla="*/ 0 h 1936"/>
              <a:gd name="T50" fmla="*/ 1864 w 1864"/>
              <a:gd name="T51" fmla="*/ 1936 h 19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64" h="1936">
                <a:moveTo>
                  <a:pt x="1863" y="0"/>
                </a:moveTo>
                <a:lnTo>
                  <a:pt x="1696" y="81"/>
                </a:lnTo>
                <a:lnTo>
                  <a:pt x="1534" y="170"/>
                </a:lnTo>
                <a:lnTo>
                  <a:pt x="1377" y="268"/>
                </a:lnTo>
                <a:lnTo>
                  <a:pt x="1225" y="372"/>
                </a:lnTo>
                <a:lnTo>
                  <a:pt x="1079" y="484"/>
                </a:lnTo>
                <a:lnTo>
                  <a:pt x="939" y="603"/>
                </a:lnTo>
                <a:lnTo>
                  <a:pt x="805" y="729"/>
                </a:lnTo>
                <a:lnTo>
                  <a:pt x="678" y="861"/>
                </a:lnTo>
                <a:lnTo>
                  <a:pt x="558" y="999"/>
                </a:lnTo>
                <a:lnTo>
                  <a:pt x="445" y="1143"/>
                </a:lnTo>
                <a:lnTo>
                  <a:pt x="340" y="1292"/>
                </a:lnTo>
                <a:lnTo>
                  <a:pt x="242" y="1447"/>
                </a:lnTo>
                <a:lnTo>
                  <a:pt x="153" y="1605"/>
                </a:lnTo>
                <a:lnTo>
                  <a:pt x="72" y="1768"/>
                </a:lnTo>
                <a:lnTo>
                  <a:pt x="0" y="1935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9998" name="Freeform 7"/>
          <p:cNvSpPr>
            <a:spLocks/>
          </p:cNvSpPr>
          <p:nvPr/>
        </p:nvSpPr>
        <p:spPr bwMode="auto">
          <a:xfrm>
            <a:off x="5205413" y="4203700"/>
            <a:ext cx="522287" cy="638175"/>
          </a:xfrm>
          <a:custGeom>
            <a:avLst/>
            <a:gdLst>
              <a:gd name="T0" fmla="*/ 0 w 1601"/>
              <a:gd name="T1" fmla="*/ 2147483647 h 1956"/>
              <a:gd name="T2" fmla="*/ 2147483647 w 1601"/>
              <a:gd name="T3" fmla="*/ 2147483647 h 1956"/>
              <a:gd name="T4" fmla="*/ 2147483647 w 1601"/>
              <a:gd name="T5" fmla="*/ 2147483647 h 1956"/>
              <a:gd name="T6" fmla="*/ 2147483647 w 1601"/>
              <a:gd name="T7" fmla="*/ 2147483647 h 1956"/>
              <a:gd name="T8" fmla="*/ 2147483647 w 1601"/>
              <a:gd name="T9" fmla="*/ 2147483647 h 1956"/>
              <a:gd name="T10" fmla="*/ 2147483647 w 1601"/>
              <a:gd name="T11" fmla="*/ 2147483647 h 1956"/>
              <a:gd name="T12" fmla="*/ 2147483647 w 1601"/>
              <a:gd name="T13" fmla="*/ 2147483647 h 1956"/>
              <a:gd name="T14" fmla="*/ 2147483647 w 1601"/>
              <a:gd name="T15" fmla="*/ 2147483647 h 1956"/>
              <a:gd name="T16" fmla="*/ 2147483647 w 1601"/>
              <a:gd name="T17" fmla="*/ 2147483647 h 1956"/>
              <a:gd name="T18" fmla="*/ 2147483647 w 1601"/>
              <a:gd name="T19" fmla="*/ 2147483647 h 1956"/>
              <a:gd name="T20" fmla="*/ 2147483647 w 1601"/>
              <a:gd name="T21" fmla="*/ 2147483647 h 1956"/>
              <a:gd name="T22" fmla="*/ 2147483647 w 1601"/>
              <a:gd name="T23" fmla="*/ 2147483647 h 1956"/>
              <a:gd name="T24" fmla="*/ 2147483647 w 1601"/>
              <a:gd name="T25" fmla="*/ 2147483647 h 1956"/>
              <a:gd name="T26" fmla="*/ 2147483647 w 1601"/>
              <a:gd name="T27" fmla="*/ 2147483647 h 1956"/>
              <a:gd name="T28" fmla="*/ 2147483647 w 1601"/>
              <a:gd name="T29" fmla="*/ 2147483647 h 1956"/>
              <a:gd name="T30" fmla="*/ 2147483647 w 1601"/>
              <a:gd name="T31" fmla="*/ 0 h 195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01"/>
              <a:gd name="T49" fmla="*/ 0 h 1956"/>
              <a:gd name="T50" fmla="*/ 1601 w 1601"/>
              <a:gd name="T51" fmla="*/ 1956 h 195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01" h="1956">
                <a:moveTo>
                  <a:pt x="0" y="1955"/>
                </a:moveTo>
                <a:lnTo>
                  <a:pt x="148" y="1864"/>
                </a:lnTo>
                <a:lnTo>
                  <a:pt x="291" y="1765"/>
                </a:lnTo>
                <a:lnTo>
                  <a:pt x="429" y="1661"/>
                </a:lnTo>
                <a:lnTo>
                  <a:pt x="562" y="1550"/>
                </a:lnTo>
                <a:lnTo>
                  <a:pt x="689" y="1433"/>
                </a:lnTo>
                <a:lnTo>
                  <a:pt x="810" y="1311"/>
                </a:lnTo>
                <a:lnTo>
                  <a:pt x="926" y="1183"/>
                </a:lnTo>
                <a:lnTo>
                  <a:pt x="1035" y="1050"/>
                </a:lnTo>
                <a:lnTo>
                  <a:pt x="1137" y="912"/>
                </a:lnTo>
                <a:lnTo>
                  <a:pt x="1232" y="769"/>
                </a:lnTo>
                <a:lnTo>
                  <a:pt x="1321" y="622"/>
                </a:lnTo>
                <a:lnTo>
                  <a:pt x="1402" y="472"/>
                </a:lnTo>
                <a:lnTo>
                  <a:pt x="1475" y="318"/>
                </a:lnTo>
                <a:lnTo>
                  <a:pt x="1542" y="160"/>
                </a:lnTo>
                <a:lnTo>
                  <a:pt x="1600" y="0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9999" name="Freeform 8"/>
          <p:cNvSpPr>
            <a:spLocks/>
          </p:cNvSpPr>
          <p:nvPr/>
        </p:nvSpPr>
        <p:spPr bwMode="auto">
          <a:xfrm>
            <a:off x="3455988" y="4264025"/>
            <a:ext cx="635000" cy="646113"/>
          </a:xfrm>
          <a:custGeom>
            <a:avLst/>
            <a:gdLst>
              <a:gd name="T0" fmla="*/ 0 w 1942"/>
              <a:gd name="T1" fmla="*/ 0 h 1981"/>
              <a:gd name="T2" fmla="*/ 2147483647 w 1942"/>
              <a:gd name="T3" fmla="*/ 2147483647 h 1981"/>
              <a:gd name="T4" fmla="*/ 2147483647 w 1942"/>
              <a:gd name="T5" fmla="*/ 2147483647 h 1981"/>
              <a:gd name="T6" fmla="*/ 2147483647 w 1942"/>
              <a:gd name="T7" fmla="*/ 2147483647 h 1981"/>
              <a:gd name="T8" fmla="*/ 2147483647 w 1942"/>
              <a:gd name="T9" fmla="*/ 2147483647 h 1981"/>
              <a:gd name="T10" fmla="*/ 2147483647 w 1942"/>
              <a:gd name="T11" fmla="*/ 2147483647 h 1981"/>
              <a:gd name="T12" fmla="*/ 2147483647 w 1942"/>
              <a:gd name="T13" fmla="*/ 2147483647 h 1981"/>
              <a:gd name="T14" fmla="*/ 2147483647 w 1942"/>
              <a:gd name="T15" fmla="*/ 2147483647 h 1981"/>
              <a:gd name="T16" fmla="*/ 2147483647 w 1942"/>
              <a:gd name="T17" fmla="*/ 2147483647 h 1981"/>
              <a:gd name="T18" fmla="*/ 2147483647 w 1942"/>
              <a:gd name="T19" fmla="*/ 2147483647 h 1981"/>
              <a:gd name="T20" fmla="*/ 2147483647 w 1942"/>
              <a:gd name="T21" fmla="*/ 2147483647 h 1981"/>
              <a:gd name="T22" fmla="*/ 2147483647 w 1942"/>
              <a:gd name="T23" fmla="*/ 2147483647 h 1981"/>
              <a:gd name="T24" fmla="*/ 2147483647 w 1942"/>
              <a:gd name="T25" fmla="*/ 2147483647 h 1981"/>
              <a:gd name="T26" fmla="*/ 2147483647 w 1942"/>
              <a:gd name="T27" fmla="*/ 2147483647 h 1981"/>
              <a:gd name="T28" fmla="*/ 2147483647 w 1942"/>
              <a:gd name="T29" fmla="*/ 2147483647 h 1981"/>
              <a:gd name="T30" fmla="*/ 2147483647 w 1942"/>
              <a:gd name="T31" fmla="*/ 2147483647 h 198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2"/>
              <a:gd name="T49" fmla="*/ 0 h 1981"/>
              <a:gd name="T50" fmla="*/ 1942 w 1942"/>
              <a:gd name="T51" fmla="*/ 1981 h 198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2" h="1981">
                <a:moveTo>
                  <a:pt x="0" y="0"/>
                </a:moveTo>
                <a:lnTo>
                  <a:pt x="74" y="172"/>
                </a:lnTo>
                <a:lnTo>
                  <a:pt x="158" y="341"/>
                </a:lnTo>
                <a:lnTo>
                  <a:pt x="250" y="505"/>
                </a:lnTo>
                <a:lnTo>
                  <a:pt x="351" y="664"/>
                </a:lnTo>
                <a:lnTo>
                  <a:pt x="460" y="818"/>
                </a:lnTo>
                <a:lnTo>
                  <a:pt x="578" y="966"/>
                </a:lnTo>
                <a:lnTo>
                  <a:pt x="703" y="1108"/>
                </a:lnTo>
                <a:lnTo>
                  <a:pt x="836" y="1243"/>
                </a:lnTo>
                <a:lnTo>
                  <a:pt x="975" y="1372"/>
                </a:lnTo>
                <a:lnTo>
                  <a:pt x="1122" y="1493"/>
                </a:lnTo>
                <a:lnTo>
                  <a:pt x="1275" y="1607"/>
                </a:lnTo>
                <a:lnTo>
                  <a:pt x="1434" y="1712"/>
                </a:lnTo>
                <a:lnTo>
                  <a:pt x="1598" y="1810"/>
                </a:lnTo>
                <a:lnTo>
                  <a:pt x="1767" y="1899"/>
                </a:lnTo>
                <a:lnTo>
                  <a:pt x="1941" y="1980"/>
                </a:lnTo>
              </a:path>
            </a:pathLst>
          </a:custGeom>
          <a:noFill/>
          <a:ln w="36720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0000" name="Text Box 17"/>
          <p:cNvSpPr txBox="1">
            <a:spLocks noChangeArrowheads="1"/>
          </p:cNvSpPr>
          <p:nvPr/>
        </p:nvSpPr>
        <p:spPr bwMode="auto">
          <a:xfrm>
            <a:off x="2932113" y="2132013"/>
            <a:ext cx="987425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414338" eaLnBrk="0" hangingPunct="0">
              <a:tabLst>
                <a:tab pos="6572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14338" eaLnBrk="0" hangingPunct="0">
              <a:tabLst>
                <a:tab pos="6572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14338" eaLnBrk="0" hangingPunct="0">
              <a:tabLst>
                <a:tab pos="6572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14338" eaLnBrk="0" hangingPunct="0">
              <a:tabLst>
                <a:tab pos="6572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14338" eaLnBrk="0" hangingPunct="0">
              <a:tabLst>
                <a:tab pos="6572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 dirty="0" err="1">
                <a:solidFill>
                  <a:srgbClr val="000000"/>
                </a:solidFill>
                <a:latin typeface="Calibri" charset="0"/>
              </a:rPr>
              <a:t>BreakpointGraph</a:t>
            </a:r>
            <a:r>
              <a:rPr lang="en-GB" sz="2900" i="1" dirty="0" smtClean="0">
                <a:solidFill>
                  <a:srgbClr val="000000"/>
                </a:solidFill>
                <a:latin typeface="Calibri" charset="0"/>
              </a:rPr>
              <a:t>(</a:t>
            </a:r>
            <a:r>
              <a:rPr lang="en-GB" sz="2900" i="1" dirty="0" smtClean="0">
                <a:solidFill>
                  <a:srgbClr val="FF0000"/>
                </a:solidFill>
                <a:latin typeface="Calibri" charset="0"/>
              </a:rPr>
              <a:t>P</a:t>
            </a:r>
            <a:r>
              <a:rPr lang="en-GB" sz="2900" i="1" dirty="0" smtClean="0">
                <a:solidFill>
                  <a:srgbClr val="000000"/>
                </a:solidFill>
                <a:latin typeface="Calibri" charset="0"/>
              </a:rPr>
              <a:t>,</a:t>
            </a:r>
            <a:r>
              <a:rPr lang="en-GB" sz="2900" i="1" dirty="0" smtClean="0">
                <a:solidFill>
                  <a:srgbClr val="0000FF"/>
                </a:solidFill>
                <a:latin typeface="Calibri" charset="0"/>
              </a:rPr>
              <a:t>P</a:t>
            </a:r>
            <a:r>
              <a:rPr lang="en-GB" sz="2900" i="1" dirty="0" smtClean="0">
                <a:solidFill>
                  <a:srgbClr val="000000"/>
                </a:solidFill>
                <a:latin typeface="Calibri" charset="0"/>
              </a:rPr>
              <a:t>)</a:t>
            </a:r>
            <a:endParaRPr lang="en-GB" sz="2900" i="1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70001" name="Text Box 18"/>
          <p:cNvSpPr txBox="1">
            <a:spLocks noChangeArrowheads="1"/>
          </p:cNvSpPr>
          <p:nvPr/>
        </p:nvSpPr>
        <p:spPr bwMode="auto">
          <a:xfrm>
            <a:off x="3451225" y="3694113"/>
            <a:ext cx="309563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Calibri" charset="0"/>
              </a:rPr>
              <a:t>a</a:t>
            </a:r>
          </a:p>
        </p:txBody>
      </p:sp>
      <p:sp>
        <p:nvSpPr>
          <p:cNvPr id="170002" name="Text Box 19"/>
          <p:cNvSpPr txBox="1">
            <a:spLocks noChangeArrowheads="1"/>
          </p:cNvSpPr>
          <p:nvPr/>
        </p:nvSpPr>
        <p:spPr bwMode="auto">
          <a:xfrm>
            <a:off x="4489450" y="2755900"/>
            <a:ext cx="2603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Calibri" charset="0"/>
              </a:rPr>
              <a:t>b</a:t>
            </a:r>
          </a:p>
        </p:txBody>
      </p:sp>
      <p:sp>
        <p:nvSpPr>
          <p:cNvPr id="170003" name="Text Box 20"/>
          <p:cNvSpPr txBox="1">
            <a:spLocks noChangeArrowheads="1"/>
          </p:cNvSpPr>
          <p:nvPr/>
        </p:nvSpPr>
        <p:spPr bwMode="auto">
          <a:xfrm>
            <a:off x="5564188" y="3667125"/>
            <a:ext cx="1603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 dirty="0">
                <a:latin typeface="Calibri" charset="0"/>
              </a:rPr>
              <a:t>c</a:t>
            </a:r>
          </a:p>
        </p:txBody>
      </p:sp>
      <p:sp>
        <p:nvSpPr>
          <p:cNvPr id="170004" name="Text Box 21"/>
          <p:cNvSpPr txBox="1">
            <a:spLocks noChangeArrowheads="1"/>
          </p:cNvSpPr>
          <p:nvPr/>
        </p:nvSpPr>
        <p:spPr bwMode="auto">
          <a:xfrm>
            <a:off x="4546600" y="4687888"/>
            <a:ext cx="155575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>
                <a:latin typeface="Calibri" charset="0"/>
              </a:rPr>
              <a:t>d</a:t>
            </a:r>
          </a:p>
        </p:txBody>
      </p:sp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0" y="0"/>
            <a:ext cx="9220200" cy="1146175"/>
          </a:xfrm>
          <a:prstGeom prst="rect">
            <a:avLst/>
          </a:prstGeom>
        </p:spPr>
        <p:txBody>
          <a:bodyPr vert="horz" lIns="0" tIns="0" rIns="0" bIns="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>
              <a:lnSpc>
                <a:spcPct val="102000"/>
              </a:lnSpc>
              <a:buClr>
                <a:srgbClr val="000000"/>
              </a:buClr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3600" dirty="0" smtClean="0">
                <a:solidFill>
                  <a:srgbClr val="333333"/>
                </a:solidFill>
                <a:latin typeface="Calibri"/>
                <a:cs typeface="Calibri"/>
              </a:rPr>
              <a:t>Given </a:t>
            </a:r>
            <a:r>
              <a:rPr lang="en-GB" sz="3600" i="1" dirty="0" smtClean="0">
                <a:solidFill>
                  <a:srgbClr val="FF0000"/>
                </a:solidFill>
                <a:cs typeface="Calibri"/>
              </a:rPr>
              <a:t>P</a:t>
            </a:r>
            <a:r>
              <a:rPr lang="en-GB" sz="3600" dirty="0" smtClean="0">
                <a:solidFill>
                  <a:srgbClr val="333333"/>
                </a:solidFill>
                <a:latin typeface="Calibri"/>
                <a:cs typeface="Calibri"/>
              </a:rPr>
              <a:t>, What Genome </a:t>
            </a:r>
            <a:r>
              <a:rPr lang="en-GB" sz="3600" i="1" dirty="0" smtClean="0">
                <a:solidFill>
                  <a:srgbClr val="0000FF"/>
                </a:solidFill>
                <a:cs typeface="Calibri"/>
              </a:rPr>
              <a:t>Q</a:t>
            </a:r>
            <a:r>
              <a:rPr lang="en-GB" sz="3600" i="1" dirty="0" smtClean="0">
                <a:solidFill>
                  <a:srgbClr val="20DF29"/>
                </a:solidFill>
                <a:cs typeface="Calibri"/>
              </a:rPr>
              <a:t> </a:t>
            </a:r>
            <a:r>
              <a:rPr lang="en-GB" sz="3600" dirty="0">
                <a:solidFill>
                  <a:srgbClr val="333333"/>
                </a:solidFill>
                <a:latin typeface="Calibri"/>
                <a:cs typeface="Calibri"/>
              </a:rPr>
              <a:t>M</a:t>
            </a:r>
            <a:r>
              <a:rPr lang="en-GB" sz="3600" dirty="0" smtClean="0">
                <a:solidFill>
                  <a:srgbClr val="333333"/>
                </a:solidFill>
                <a:latin typeface="Calibri"/>
                <a:cs typeface="Calibri"/>
              </a:rPr>
              <a:t>aximizes </a:t>
            </a:r>
            <a:r>
              <a:rPr lang="en-GB" sz="3600" i="1" dirty="0" smtClean="0">
                <a:solidFill>
                  <a:srgbClr val="333333"/>
                </a:solidFill>
                <a:latin typeface="Calibri"/>
                <a:cs typeface="Calibri"/>
              </a:rPr>
              <a:t>cycle(</a:t>
            </a:r>
            <a:r>
              <a:rPr lang="en-GB" sz="3600" i="1" dirty="0" smtClean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lang="en-GB" sz="3600" i="1" dirty="0" smtClean="0">
                <a:solidFill>
                  <a:srgbClr val="333333"/>
                </a:solidFill>
                <a:latin typeface="Calibri"/>
                <a:cs typeface="Calibri"/>
              </a:rPr>
              <a:t>,</a:t>
            </a:r>
            <a:r>
              <a:rPr lang="en-GB" sz="3600" i="1" dirty="0" smtClean="0">
                <a:solidFill>
                  <a:srgbClr val="0000FF"/>
                </a:solidFill>
                <a:latin typeface="Calibri"/>
                <a:cs typeface="Calibri"/>
              </a:rPr>
              <a:t>Q</a:t>
            </a:r>
            <a:r>
              <a:rPr lang="en-GB" sz="3600" i="1" dirty="0" smtClean="0">
                <a:solidFill>
                  <a:srgbClr val="333333"/>
                </a:solidFill>
                <a:latin typeface="Calibri"/>
                <a:cs typeface="Calibri"/>
              </a:rPr>
              <a:t>)?</a:t>
            </a:r>
            <a:br>
              <a:rPr lang="en-GB" sz="3600" i="1" dirty="0" smtClean="0">
                <a:solidFill>
                  <a:srgbClr val="333333"/>
                </a:solidFill>
                <a:latin typeface="Calibri"/>
                <a:cs typeface="Calibri"/>
              </a:rPr>
            </a:br>
            <a:endParaRPr lang="en-GB" sz="3600" dirty="0">
              <a:solidFill>
                <a:srgbClr val="333333"/>
              </a:solidFill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05500" y="358140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c</a:t>
            </a:r>
            <a:r>
              <a:rPr lang="en-US" sz="2800" i="1" dirty="0" smtClean="0"/>
              <a:t>ycle(</a:t>
            </a:r>
            <a:r>
              <a:rPr lang="en-US" sz="2800" i="1" dirty="0" smtClean="0">
                <a:solidFill>
                  <a:srgbClr val="FF0000"/>
                </a:solidFill>
              </a:rPr>
              <a:t>P</a:t>
            </a:r>
            <a:r>
              <a:rPr lang="en-US" sz="2800" i="1" dirty="0" smtClean="0"/>
              <a:t>,</a:t>
            </a:r>
            <a:r>
              <a:rPr lang="en-US" sz="2800" i="1" dirty="0" smtClean="0">
                <a:solidFill>
                  <a:srgbClr val="0000FF"/>
                </a:solidFill>
              </a:rPr>
              <a:t>P</a:t>
            </a:r>
            <a:r>
              <a:rPr lang="en-US" sz="2800" i="1" dirty="0" smtClean="0"/>
              <a:t>)</a:t>
            </a:r>
            <a:r>
              <a:rPr lang="en-US" sz="2800" dirty="0" smtClean="0"/>
              <a:t>=#blocks=4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928503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699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699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699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699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699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699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699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699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989" grpId="0" animBg="1"/>
      <p:bldP spid="169990" grpId="0" animBg="1"/>
      <p:bldP spid="169991" grpId="0" animBg="1"/>
      <p:bldP spid="169992" grpId="0" animBg="1"/>
      <p:bldP spid="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" y="-7471"/>
            <a:ext cx="8839200" cy="1146175"/>
          </a:xfrm>
        </p:spPr>
        <p:txBody>
          <a:bodyPr lIns="0" tIns="0" rIns="0" bIns="0" anchor="ctr">
            <a:normAutofit/>
          </a:bodyPr>
          <a:lstStyle/>
          <a:p>
            <a:pPr algn="ctr" defTabSz="457200" eaLnBrk="1" hangingPunct="1">
              <a:lnSpc>
                <a:spcPct val="102000"/>
              </a:lnSpc>
              <a:buClr>
                <a:srgbClr val="000000"/>
              </a:buClr>
              <a:buSzPct val="45000"/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3200" dirty="0">
                <a:solidFill>
                  <a:srgbClr val="333333"/>
                </a:solidFill>
                <a:latin typeface="Calibri"/>
                <a:cs typeface="Calibri"/>
              </a:rPr>
              <a:t>Genome Rearrangements Affect </a:t>
            </a:r>
            <a:r>
              <a:rPr lang="en-GB" sz="3200" dirty="0" smtClean="0">
                <a:solidFill>
                  <a:srgbClr val="FF0000"/>
                </a:solidFill>
                <a:latin typeface="Calibri"/>
                <a:cs typeface="Calibri"/>
              </a:rPr>
              <a:t>Red</a:t>
            </a:r>
            <a:r>
              <a:rPr lang="en-GB" sz="3200" dirty="0" smtClean="0">
                <a:solidFill>
                  <a:srgbClr val="333333"/>
                </a:solidFill>
                <a:latin typeface="Calibri"/>
                <a:cs typeface="Calibri"/>
              </a:rPr>
              <a:t>-</a:t>
            </a:r>
            <a:r>
              <a:rPr lang="en-GB" sz="3200" dirty="0" smtClean="0">
                <a:solidFill>
                  <a:srgbClr val="0000FF"/>
                </a:solidFill>
                <a:latin typeface="Calibri"/>
                <a:cs typeface="Calibri"/>
              </a:rPr>
              <a:t>Blue</a:t>
            </a:r>
            <a:r>
              <a:rPr lang="en-GB" sz="3200" dirty="0" smtClean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lang="en-GB" sz="3200" dirty="0">
                <a:solidFill>
                  <a:srgbClr val="333333"/>
                </a:solidFill>
                <a:latin typeface="Calibri"/>
                <a:cs typeface="Calibri"/>
              </a:rPr>
              <a:t>Cycles</a:t>
            </a:r>
          </a:p>
        </p:txBody>
      </p:sp>
      <p:sp>
        <p:nvSpPr>
          <p:cNvPr id="174093" name="Text Box 6"/>
          <p:cNvSpPr txBox="1">
            <a:spLocks noChangeArrowheads="1"/>
          </p:cNvSpPr>
          <p:nvPr/>
        </p:nvSpPr>
        <p:spPr bwMode="auto">
          <a:xfrm>
            <a:off x="152400" y="1219200"/>
            <a:ext cx="89916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414338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14338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14338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14338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14338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9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800" dirty="0" smtClean="0">
                <a:solidFill>
                  <a:srgbClr val="000000"/>
                </a:solidFill>
                <a:latin typeface="Calibri"/>
                <a:cs typeface="Calibri"/>
              </a:rPr>
              <a:t>Each transformation  </a:t>
            </a:r>
            <a:r>
              <a:rPr lang="en-GB" sz="2800" i="1" dirty="0" smtClean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lang="en-GB" sz="2800" i="1" dirty="0" smtClean="0">
                <a:solidFill>
                  <a:srgbClr val="000000"/>
                </a:solidFill>
                <a:latin typeface="Calibri"/>
                <a:cs typeface="Calibri"/>
              </a:rPr>
              <a:t>     </a:t>
            </a:r>
            <a:r>
              <a:rPr lang="en-GB" sz="2800" i="1" dirty="0" smtClean="0">
                <a:solidFill>
                  <a:srgbClr val="0000FF"/>
                </a:solidFill>
                <a:latin typeface="Calibri"/>
                <a:cs typeface="Calibri"/>
              </a:rPr>
              <a:t>Q</a:t>
            </a:r>
            <a:r>
              <a:rPr lang="en-GB" sz="2800" i="1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GB" sz="2800" dirty="0" smtClean="0">
                <a:solidFill>
                  <a:srgbClr val="000000"/>
                </a:solidFill>
                <a:latin typeface="Calibri"/>
                <a:cs typeface="Calibri"/>
              </a:rPr>
              <a:t>corresponds </a:t>
            </a:r>
            <a:r>
              <a:rPr lang="en-GB" sz="2800" dirty="0">
                <a:solidFill>
                  <a:srgbClr val="000000"/>
                </a:solidFill>
                <a:latin typeface="Calibri"/>
                <a:cs typeface="Calibri"/>
              </a:rPr>
              <a:t>to </a:t>
            </a:r>
            <a:r>
              <a:rPr lang="en-GB" sz="2800" dirty="0" smtClean="0">
                <a:solidFill>
                  <a:srgbClr val="000000"/>
                </a:solidFill>
                <a:latin typeface="Calibri"/>
                <a:cs typeface="Calibri"/>
              </a:rPr>
              <a:t>a transformation:</a:t>
            </a:r>
          </a:p>
          <a:p>
            <a:pPr eaLnBrk="1">
              <a:lnSpc>
                <a:spcPct val="69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endParaRPr lang="en-GB" sz="290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eaLnBrk="1">
              <a:lnSpc>
                <a:spcPct val="69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endParaRPr lang="en-GB" sz="2900" dirty="0">
              <a:solidFill>
                <a:srgbClr val="000000"/>
              </a:solidFill>
              <a:latin typeface="Calibri"/>
              <a:cs typeface="Calibri"/>
            </a:endParaRPr>
          </a:p>
          <a:p>
            <a:pPr eaLnBrk="1">
              <a:lnSpc>
                <a:spcPct val="69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endParaRPr lang="en-GB" sz="2900" dirty="0">
              <a:solidFill>
                <a:srgbClr val="000000"/>
              </a:solidFill>
              <a:latin typeface="Calibri"/>
              <a:cs typeface="Calibri"/>
            </a:endParaRPr>
          </a:p>
          <a:p>
            <a:pPr eaLnBrk="1">
              <a:lnSpc>
                <a:spcPct val="69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endParaRPr lang="en-GB" sz="2900" i="1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eaLnBrk="1">
              <a:lnSpc>
                <a:spcPct val="69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i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GB" sz="2900" i="1" dirty="0" smtClean="0">
                <a:solidFill>
                  <a:srgbClr val="000000"/>
                </a:solidFill>
                <a:latin typeface="Calibri"/>
                <a:cs typeface="Calibri"/>
              </a:rPr>
              <a:t>  </a:t>
            </a:r>
            <a:r>
              <a:rPr lang="en-GB" sz="2900" i="1" dirty="0" err="1" smtClean="0">
                <a:solidFill>
                  <a:srgbClr val="000000"/>
                </a:solidFill>
                <a:latin typeface="Calibri"/>
                <a:cs typeface="Calibri"/>
              </a:rPr>
              <a:t>BreakpointGraph</a:t>
            </a:r>
            <a:r>
              <a:rPr lang="en-GB" sz="2900" i="1" dirty="0" smtClean="0">
                <a:solidFill>
                  <a:srgbClr val="000000"/>
                </a:solidFill>
                <a:latin typeface="Calibri"/>
                <a:cs typeface="Calibri"/>
              </a:rPr>
              <a:t>(</a:t>
            </a:r>
            <a:r>
              <a:rPr lang="en-GB" sz="2900" i="1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lang="en-GB" sz="2900" i="1" dirty="0">
                <a:solidFill>
                  <a:srgbClr val="000000"/>
                </a:solidFill>
                <a:latin typeface="Calibri"/>
                <a:cs typeface="Calibri"/>
              </a:rPr>
              <a:t>,</a:t>
            </a:r>
            <a:r>
              <a:rPr lang="en-GB" sz="2900" i="1" dirty="0">
                <a:solidFill>
                  <a:srgbClr val="0000FF"/>
                </a:solidFill>
                <a:latin typeface="Calibri"/>
                <a:cs typeface="Calibri"/>
              </a:rPr>
              <a:t>Q</a:t>
            </a:r>
            <a:r>
              <a:rPr lang="en-GB" sz="2900" i="1" dirty="0">
                <a:solidFill>
                  <a:srgbClr val="000000"/>
                </a:solidFill>
                <a:latin typeface="Calibri"/>
                <a:cs typeface="Calibri"/>
              </a:rPr>
              <a:t>) </a:t>
            </a:r>
            <a:r>
              <a:rPr lang="en-GB" sz="2900" i="1" dirty="0" smtClean="0">
                <a:solidFill>
                  <a:srgbClr val="000000"/>
                </a:solidFill>
                <a:latin typeface="Calibri"/>
                <a:cs typeface="Calibri"/>
              </a:rPr>
              <a:t>          </a:t>
            </a:r>
            <a:r>
              <a:rPr lang="en-GB" sz="290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GB" sz="2900" dirty="0" smtClean="0">
                <a:solidFill>
                  <a:srgbClr val="000000"/>
                </a:solidFill>
                <a:latin typeface="Calibri"/>
                <a:cs typeface="Calibri"/>
              </a:rPr>
              <a:t>        </a:t>
            </a:r>
            <a:r>
              <a:rPr lang="en-GB" sz="2900" i="1" dirty="0" err="1" smtClean="0">
                <a:solidFill>
                  <a:srgbClr val="000000"/>
                </a:solidFill>
                <a:latin typeface="Calibri"/>
                <a:cs typeface="Calibri"/>
              </a:rPr>
              <a:t>BreakpointGraph</a:t>
            </a:r>
            <a:r>
              <a:rPr lang="en-GB" sz="2900" i="1" dirty="0" smtClean="0">
                <a:solidFill>
                  <a:srgbClr val="000000"/>
                </a:solidFill>
                <a:latin typeface="Calibri"/>
                <a:cs typeface="Calibri"/>
              </a:rPr>
              <a:t>(</a:t>
            </a:r>
            <a:r>
              <a:rPr lang="en-GB" sz="2900" i="1" dirty="0">
                <a:solidFill>
                  <a:srgbClr val="FF0000"/>
                </a:solidFill>
                <a:latin typeface="Calibri"/>
                <a:cs typeface="Calibri"/>
              </a:rPr>
              <a:t>Q</a:t>
            </a:r>
            <a:r>
              <a:rPr lang="en-GB" sz="2900" i="1" dirty="0">
                <a:solidFill>
                  <a:srgbClr val="0000FF"/>
                </a:solidFill>
                <a:latin typeface="Calibri"/>
                <a:cs typeface="Calibri"/>
              </a:rPr>
              <a:t>,Q</a:t>
            </a:r>
            <a:r>
              <a:rPr lang="en-GB" sz="2900" i="1" dirty="0" smtClean="0">
                <a:solidFill>
                  <a:srgbClr val="000000"/>
                </a:solidFill>
                <a:latin typeface="Calibri"/>
                <a:cs typeface="Calibri"/>
              </a:rPr>
              <a:t>)</a:t>
            </a:r>
            <a:endParaRPr lang="en-GB" sz="29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74081" name="Line 14"/>
          <p:cNvSpPr>
            <a:spLocks noChangeShapeType="1"/>
          </p:cNvSpPr>
          <p:nvPr/>
        </p:nvSpPr>
        <p:spPr bwMode="auto">
          <a:xfrm flipH="1" flipV="1">
            <a:off x="1535113" y="3429000"/>
            <a:ext cx="20637" cy="2133600"/>
          </a:xfrm>
          <a:prstGeom prst="line">
            <a:avLst/>
          </a:prstGeom>
          <a:noFill/>
          <a:ln w="360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082" name="Line 13"/>
          <p:cNvSpPr>
            <a:spLocks noChangeShapeType="1"/>
          </p:cNvSpPr>
          <p:nvPr/>
        </p:nvSpPr>
        <p:spPr bwMode="auto">
          <a:xfrm>
            <a:off x="919163" y="4940300"/>
            <a:ext cx="1703387" cy="546100"/>
          </a:xfrm>
          <a:prstGeom prst="line">
            <a:avLst/>
          </a:prstGeom>
          <a:noFill/>
          <a:ln w="360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083" name="Line 12"/>
          <p:cNvSpPr>
            <a:spLocks noChangeShapeType="1"/>
          </p:cNvSpPr>
          <p:nvPr/>
        </p:nvSpPr>
        <p:spPr bwMode="auto">
          <a:xfrm>
            <a:off x="946150" y="4114800"/>
            <a:ext cx="2236788" cy="774700"/>
          </a:xfrm>
          <a:prstGeom prst="line">
            <a:avLst/>
          </a:prstGeom>
          <a:noFill/>
          <a:ln w="360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084" name="Line 11"/>
          <p:cNvSpPr>
            <a:spLocks noChangeShapeType="1"/>
          </p:cNvSpPr>
          <p:nvPr/>
        </p:nvSpPr>
        <p:spPr bwMode="auto">
          <a:xfrm>
            <a:off x="2546350" y="3449638"/>
            <a:ext cx="606425" cy="636587"/>
          </a:xfrm>
          <a:prstGeom prst="line">
            <a:avLst/>
          </a:prstGeom>
          <a:noFill/>
          <a:ln w="3672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085" name="Line 19"/>
          <p:cNvSpPr>
            <a:spLocks noChangeShapeType="1"/>
          </p:cNvSpPr>
          <p:nvPr/>
        </p:nvSpPr>
        <p:spPr bwMode="auto">
          <a:xfrm>
            <a:off x="7977188" y="3532188"/>
            <a:ext cx="606425" cy="636587"/>
          </a:xfrm>
          <a:prstGeom prst="line">
            <a:avLst/>
          </a:prstGeom>
          <a:noFill/>
          <a:ln w="3672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086" name="Line 20"/>
          <p:cNvSpPr>
            <a:spLocks noChangeShapeType="1"/>
          </p:cNvSpPr>
          <p:nvPr/>
        </p:nvSpPr>
        <p:spPr bwMode="auto">
          <a:xfrm flipV="1">
            <a:off x="6370638" y="3568700"/>
            <a:ext cx="581025" cy="573088"/>
          </a:xfrm>
          <a:prstGeom prst="line">
            <a:avLst/>
          </a:prstGeom>
          <a:noFill/>
          <a:ln w="360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087" name="Line 21"/>
          <p:cNvSpPr>
            <a:spLocks noChangeShapeType="1"/>
          </p:cNvSpPr>
          <p:nvPr/>
        </p:nvSpPr>
        <p:spPr bwMode="auto">
          <a:xfrm>
            <a:off x="6350000" y="5022850"/>
            <a:ext cx="615950" cy="615950"/>
          </a:xfrm>
          <a:prstGeom prst="line">
            <a:avLst/>
          </a:prstGeom>
          <a:noFill/>
          <a:ln w="360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088" name="Line 22"/>
          <p:cNvSpPr>
            <a:spLocks noChangeShapeType="1"/>
          </p:cNvSpPr>
          <p:nvPr/>
        </p:nvSpPr>
        <p:spPr bwMode="auto">
          <a:xfrm flipH="1">
            <a:off x="8101013" y="4983163"/>
            <a:ext cx="496887" cy="603250"/>
          </a:xfrm>
          <a:prstGeom prst="line">
            <a:avLst/>
          </a:prstGeom>
          <a:noFill/>
          <a:ln w="360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090" name="Line 3"/>
          <p:cNvSpPr>
            <a:spLocks noChangeShapeType="1"/>
          </p:cNvSpPr>
          <p:nvPr/>
        </p:nvSpPr>
        <p:spPr bwMode="auto">
          <a:xfrm>
            <a:off x="3940175" y="4514850"/>
            <a:ext cx="1741488" cy="1588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094" name="Freeform 7"/>
          <p:cNvSpPr>
            <a:spLocks/>
          </p:cNvSpPr>
          <p:nvPr/>
        </p:nvSpPr>
        <p:spPr bwMode="auto">
          <a:xfrm>
            <a:off x="2552700" y="3462338"/>
            <a:ext cx="604838" cy="620712"/>
          </a:xfrm>
          <a:custGeom>
            <a:avLst/>
            <a:gdLst>
              <a:gd name="T0" fmla="*/ 2147483647 w 1851"/>
              <a:gd name="T1" fmla="*/ 2147483647 h 1905"/>
              <a:gd name="T2" fmla="*/ 2147483647 w 1851"/>
              <a:gd name="T3" fmla="*/ 2147483647 h 1905"/>
              <a:gd name="T4" fmla="*/ 2147483647 w 1851"/>
              <a:gd name="T5" fmla="*/ 2147483647 h 1905"/>
              <a:gd name="T6" fmla="*/ 2147483647 w 1851"/>
              <a:gd name="T7" fmla="*/ 2147483647 h 1905"/>
              <a:gd name="T8" fmla="*/ 2147483647 w 1851"/>
              <a:gd name="T9" fmla="*/ 2147483647 h 1905"/>
              <a:gd name="T10" fmla="*/ 2147483647 w 1851"/>
              <a:gd name="T11" fmla="*/ 2147483647 h 1905"/>
              <a:gd name="T12" fmla="*/ 2147483647 w 1851"/>
              <a:gd name="T13" fmla="*/ 2147483647 h 1905"/>
              <a:gd name="T14" fmla="*/ 2147483647 w 1851"/>
              <a:gd name="T15" fmla="*/ 2147483647 h 1905"/>
              <a:gd name="T16" fmla="*/ 2147483647 w 1851"/>
              <a:gd name="T17" fmla="*/ 2147483647 h 1905"/>
              <a:gd name="T18" fmla="*/ 2147483647 w 1851"/>
              <a:gd name="T19" fmla="*/ 2147483647 h 1905"/>
              <a:gd name="T20" fmla="*/ 2147483647 w 1851"/>
              <a:gd name="T21" fmla="*/ 2147483647 h 1905"/>
              <a:gd name="T22" fmla="*/ 2147483647 w 1851"/>
              <a:gd name="T23" fmla="*/ 2147483647 h 1905"/>
              <a:gd name="T24" fmla="*/ 2147483647 w 1851"/>
              <a:gd name="T25" fmla="*/ 2147483647 h 1905"/>
              <a:gd name="T26" fmla="*/ 2147483647 w 1851"/>
              <a:gd name="T27" fmla="*/ 2147483647 h 1905"/>
              <a:gd name="T28" fmla="*/ 2147483647 w 1851"/>
              <a:gd name="T29" fmla="*/ 2147483647 h 1905"/>
              <a:gd name="T30" fmla="*/ 0 w 1851"/>
              <a:gd name="T31" fmla="*/ 0 h 190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51"/>
              <a:gd name="T49" fmla="*/ 0 h 1905"/>
              <a:gd name="T50" fmla="*/ 1851 w 1851"/>
              <a:gd name="T51" fmla="*/ 1905 h 1905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51" h="1905">
                <a:moveTo>
                  <a:pt x="1850" y="1904"/>
                </a:moveTo>
                <a:lnTo>
                  <a:pt x="1777" y="1740"/>
                </a:lnTo>
                <a:lnTo>
                  <a:pt x="1696" y="1579"/>
                </a:lnTo>
                <a:lnTo>
                  <a:pt x="1607" y="1423"/>
                </a:lnTo>
                <a:lnTo>
                  <a:pt x="1510" y="1272"/>
                </a:lnTo>
                <a:lnTo>
                  <a:pt x="1405" y="1125"/>
                </a:lnTo>
                <a:lnTo>
                  <a:pt x="1292" y="984"/>
                </a:lnTo>
                <a:lnTo>
                  <a:pt x="1173" y="848"/>
                </a:lnTo>
                <a:lnTo>
                  <a:pt x="1047" y="718"/>
                </a:lnTo>
                <a:lnTo>
                  <a:pt x="914" y="594"/>
                </a:lnTo>
                <a:lnTo>
                  <a:pt x="775" y="477"/>
                </a:lnTo>
                <a:lnTo>
                  <a:pt x="630" y="367"/>
                </a:lnTo>
                <a:lnTo>
                  <a:pt x="480" y="264"/>
                </a:lnTo>
                <a:lnTo>
                  <a:pt x="325" y="168"/>
                </a:lnTo>
                <a:lnTo>
                  <a:pt x="164" y="80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095" name="Freeform 8"/>
          <p:cNvSpPr>
            <a:spLocks/>
          </p:cNvSpPr>
          <p:nvPr/>
        </p:nvSpPr>
        <p:spPr bwMode="auto">
          <a:xfrm>
            <a:off x="915988" y="3462338"/>
            <a:ext cx="609600" cy="631825"/>
          </a:xfrm>
          <a:custGeom>
            <a:avLst/>
            <a:gdLst>
              <a:gd name="T0" fmla="*/ 2147483647 w 1864"/>
              <a:gd name="T1" fmla="*/ 0 h 1936"/>
              <a:gd name="T2" fmla="*/ 2147483647 w 1864"/>
              <a:gd name="T3" fmla="*/ 2147483647 h 1936"/>
              <a:gd name="T4" fmla="*/ 2147483647 w 1864"/>
              <a:gd name="T5" fmla="*/ 2147483647 h 1936"/>
              <a:gd name="T6" fmla="*/ 2147483647 w 1864"/>
              <a:gd name="T7" fmla="*/ 2147483647 h 1936"/>
              <a:gd name="T8" fmla="*/ 2147483647 w 1864"/>
              <a:gd name="T9" fmla="*/ 2147483647 h 1936"/>
              <a:gd name="T10" fmla="*/ 2147483647 w 1864"/>
              <a:gd name="T11" fmla="*/ 2147483647 h 1936"/>
              <a:gd name="T12" fmla="*/ 2147483647 w 1864"/>
              <a:gd name="T13" fmla="*/ 2147483647 h 1936"/>
              <a:gd name="T14" fmla="*/ 2147483647 w 1864"/>
              <a:gd name="T15" fmla="*/ 2147483647 h 1936"/>
              <a:gd name="T16" fmla="*/ 2147483647 w 1864"/>
              <a:gd name="T17" fmla="*/ 2147483647 h 1936"/>
              <a:gd name="T18" fmla="*/ 2147483647 w 1864"/>
              <a:gd name="T19" fmla="*/ 2147483647 h 1936"/>
              <a:gd name="T20" fmla="*/ 2147483647 w 1864"/>
              <a:gd name="T21" fmla="*/ 2147483647 h 1936"/>
              <a:gd name="T22" fmla="*/ 2147483647 w 1864"/>
              <a:gd name="T23" fmla="*/ 2147483647 h 1936"/>
              <a:gd name="T24" fmla="*/ 2147483647 w 1864"/>
              <a:gd name="T25" fmla="*/ 2147483647 h 1936"/>
              <a:gd name="T26" fmla="*/ 2147483647 w 1864"/>
              <a:gd name="T27" fmla="*/ 2147483647 h 1936"/>
              <a:gd name="T28" fmla="*/ 2147483647 w 1864"/>
              <a:gd name="T29" fmla="*/ 2147483647 h 1936"/>
              <a:gd name="T30" fmla="*/ 0 w 1864"/>
              <a:gd name="T31" fmla="*/ 2147483647 h 19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64"/>
              <a:gd name="T49" fmla="*/ 0 h 1936"/>
              <a:gd name="T50" fmla="*/ 1864 w 1864"/>
              <a:gd name="T51" fmla="*/ 1936 h 19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64" h="1936">
                <a:moveTo>
                  <a:pt x="1863" y="0"/>
                </a:moveTo>
                <a:lnTo>
                  <a:pt x="1696" y="81"/>
                </a:lnTo>
                <a:lnTo>
                  <a:pt x="1534" y="170"/>
                </a:lnTo>
                <a:lnTo>
                  <a:pt x="1377" y="268"/>
                </a:lnTo>
                <a:lnTo>
                  <a:pt x="1225" y="372"/>
                </a:lnTo>
                <a:lnTo>
                  <a:pt x="1079" y="484"/>
                </a:lnTo>
                <a:lnTo>
                  <a:pt x="939" y="603"/>
                </a:lnTo>
                <a:lnTo>
                  <a:pt x="805" y="729"/>
                </a:lnTo>
                <a:lnTo>
                  <a:pt x="678" y="861"/>
                </a:lnTo>
                <a:lnTo>
                  <a:pt x="558" y="999"/>
                </a:lnTo>
                <a:lnTo>
                  <a:pt x="445" y="1143"/>
                </a:lnTo>
                <a:lnTo>
                  <a:pt x="340" y="1292"/>
                </a:lnTo>
                <a:lnTo>
                  <a:pt x="242" y="1447"/>
                </a:lnTo>
                <a:lnTo>
                  <a:pt x="153" y="1605"/>
                </a:lnTo>
                <a:lnTo>
                  <a:pt x="72" y="1768"/>
                </a:lnTo>
                <a:lnTo>
                  <a:pt x="0" y="1935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096" name="Freeform 9"/>
          <p:cNvSpPr>
            <a:spLocks/>
          </p:cNvSpPr>
          <p:nvPr/>
        </p:nvSpPr>
        <p:spPr bwMode="auto">
          <a:xfrm>
            <a:off x="2662238" y="4883150"/>
            <a:ext cx="522287" cy="639763"/>
          </a:xfrm>
          <a:custGeom>
            <a:avLst/>
            <a:gdLst>
              <a:gd name="T0" fmla="*/ 0 w 1601"/>
              <a:gd name="T1" fmla="*/ 2147483647 h 1956"/>
              <a:gd name="T2" fmla="*/ 2147483647 w 1601"/>
              <a:gd name="T3" fmla="*/ 2147483647 h 1956"/>
              <a:gd name="T4" fmla="*/ 2147483647 w 1601"/>
              <a:gd name="T5" fmla="*/ 2147483647 h 1956"/>
              <a:gd name="T6" fmla="*/ 2147483647 w 1601"/>
              <a:gd name="T7" fmla="*/ 2147483647 h 1956"/>
              <a:gd name="T8" fmla="*/ 2147483647 w 1601"/>
              <a:gd name="T9" fmla="*/ 2147483647 h 1956"/>
              <a:gd name="T10" fmla="*/ 2147483647 w 1601"/>
              <a:gd name="T11" fmla="*/ 2147483647 h 1956"/>
              <a:gd name="T12" fmla="*/ 2147483647 w 1601"/>
              <a:gd name="T13" fmla="*/ 2147483647 h 1956"/>
              <a:gd name="T14" fmla="*/ 2147483647 w 1601"/>
              <a:gd name="T15" fmla="*/ 2147483647 h 1956"/>
              <a:gd name="T16" fmla="*/ 2147483647 w 1601"/>
              <a:gd name="T17" fmla="*/ 2147483647 h 1956"/>
              <a:gd name="T18" fmla="*/ 2147483647 w 1601"/>
              <a:gd name="T19" fmla="*/ 2147483647 h 1956"/>
              <a:gd name="T20" fmla="*/ 2147483647 w 1601"/>
              <a:gd name="T21" fmla="*/ 2147483647 h 1956"/>
              <a:gd name="T22" fmla="*/ 2147483647 w 1601"/>
              <a:gd name="T23" fmla="*/ 2147483647 h 1956"/>
              <a:gd name="T24" fmla="*/ 2147483647 w 1601"/>
              <a:gd name="T25" fmla="*/ 2147483647 h 1956"/>
              <a:gd name="T26" fmla="*/ 2147483647 w 1601"/>
              <a:gd name="T27" fmla="*/ 2147483647 h 1956"/>
              <a:gd name="T28" fmla="*/ 2147483647 w 1601"/>
              <a:gd name="T29" fmla="*/ 2147483647 h 1956"/>
              <a:gd name="T30" fmla="*/ 2147483647 w 1601"/>
              <a:gd name="T31" fmla="*/ 0 h 195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01"/>
              <a:gd name="T49" fmla="*/ 0 h 1956"/>
              <a:gd name="T50" fmla="*/ 1601 w 1601"/>
              <a:gd name="T51" fmla="*/ 1956 h 195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01" h="1956">
                <a:moveTo>
                  <a:pt x="0" y="1955"/>
                </a:moveTo>
                <a:lnTo>
                  <a:pt x="148" y="1864"/>
                </a:lnTo>
                <a:lnTo>
                  <a:pt x="291" y="1765"/>
                </a:lnTo>
                <a:lnTo>
                  <a:pt x="429" y="1661"/>
                </a:lnTo>
                <a:lnTo>
                  <a:pt x="562" y="1550"/>
                </a:lnTo>
                <a:lnTo>
                  <a:pt x="689" y="1433"/>
                </a:lnTo>
                <a:lnTo>
                  <a:pt x="810" y="1311"/>
                </a:lnTo>
                <a:lnTo>
                  <a:pt x="926" y="1183"/>
                </a:lnTo>
                <a:lnTo>
                  <a:pt x="1035" y="1050"/>
                </a:lnTo>
                <a:lnTo>
                  <a:pt x="1137" y="912"/>
                </a:lnTo>
                <a:lnTo>
                  <a:pt x="1232" y="769"/>
                </a:lnTo>
                <a:lnTo>
                  <a:pt x="1321" y="622"/>
                </a:lnTo>
                <a:lnTo>
                  <a:pt x="1402" y="472"/>
                </a:lnTo>
                <a:lnTo>
                  <a:pt x="1475" y="318"/>
                </a:lnTo>
                <a:lnTo>
                  <a:pt x="1542" y="160"/>
                </a:lnTo>
                <a:lnTo>
                  <a:pt x="1600" y="0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097" name="Freeform 10"/>
          <p:cNvSpPr>
            <a:spLocks/>
          </p:cNvSpPr>
          <p:nvPr/>
        </p:nvSpPr>
        <p:spPr bwMode="auto">
          <a:xfrm>
            <a:off x="914400" y="4941888"/>
            <a:ext cx="633413" cy="646112"/>
          </a:xfrm>
          <a:custGeom>
            <a:avLst/>
            <a:gdLst>
              <a:gd name="T0" fmla="*/ 0 w 1942"/>
              <a:gd name="T1" fmla="*/ 0 h 1981"/>
              <a:gd name="T2" fmla="*/ 2147483647 w 1942"/>
              <a:gd name="T3" fmla="*/ 2147483647 h 1981"/>
              <a:gd name="T4" fmla="*/ 2147483647 w 1942"/>
              <a:gd name="T5" fmla="*/ 2147483647 h 1981"/>
              <a:gd name="T6" fmla="*/ 2147483647 w 1942"/>
              <a:gd name="T7" fmla="*/ 2147483647 h 1981"/>
              <a:gd name="T8" fmla="*/ 2147483647 w 1942"/>
              <a:gd name="T9" fmla="*/ 2147483647 h 1981"/>
              <a:gd name="T10" fmla="*/ 2147483647 w 1942"/>
              <a:gd name="T11" fmla="*/ 2147483647 h 1981"/>
              <a:gd name="T12" fmla="*/ 2147483647 w 1942"/>
              <a:gd name="T13" fmla="*/ 2147483647 h 1981"/>
              <a:gd name="T14" fmla="*/ 2147483647 w 1942"/>
              <a:gd name="T15" fmla="*/ 2147483647 h 1981"/>
              <a:gd name="T16" fmla="*/ 2147483647 w 1942"/>
              <a:gd name="T17" fmla="*/ 2147483647 h 1981"/>
              <a:gd name="T18" fmla="*/ 2147483647 w 1942"/>
              <a:gd name="T19" fmla="*/ 2147483647 h 1981"/>
              <a:gd name="T20" fmla="*/ 2147483647 w 1942"/>
              <a:gd name="T21" fmla="*/ 2147483647 h 1981"/>
              <a:gd name="T22" fmla="*/ 2147483647 w 1942"/>
              <a:gd name="T23" fmla="*/ 2147483647 h 1981"/>
              <a:gd name="T24" fmla="*/ 2147483647 w 1942"/>
              <a:gd name="T25" fmla="*/ 2147483647 h 1981"/>
              <a:gd name="T26" fmla="*/ 2147483647 w 1942"/>
              <a:gd name="T27" fmla="*/ 2147483647 h 1981"/>
              <a:gd name="T28" fmla="*/ 2147483647 w 1942"/>
              <a:gd name="T29" fmla="*/ 2147483647 h 1981"/>
              <a:gd name="T30" fmla="*/ 2147483647 w 1942"/>
              <a:gd name="T31" fmla="*/ 2147483647 h 198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2"/>
              <a:gd name="T49" fmla="*/ 0 h 1981"/>
              <a:gd name="T50" fmla="*/ 1942 w 1942"/>
              <a:gd name="T51" fmla="*/ 1981 h 198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2" h="1981">
                <a:moveTo>
                  <a:pt x="0" y="0"/>
                </a:moveTo>
                <a:lnTo>
                  <a:pt x="74" y="172"/>
                </a:lnTo>
                <a:lnTo>
                  <a:pt x="158" y="341"/>
                </a:lnTo>
                <a:lnTo>
                  <a:pt x="250" y="505"/>
                </a:lnTo>
                <a:lnTo>
                  <a:pt x="351" y="664"/>
                </a:lnTo>
                <a:lnTo>
                  <a:pt x="460" y="818"/>
                </a:lnTo>
                <a:lnTo>
                  <a:pt x="578" y="966"/>
                </a:lnTo>
                <a:lnTo>
                  <a:pt x="703" y="1108"/>
                </a:lnTo>
                <a:lnTo>
                  <a:pt x="836" y="1243"/>
                </a:lnTo>
                <a:lnTo>
                  <a:pt x="975" y="1372"/>
                </a:lnTo>
                <a:lnTo>
                  <a:pt x="1122" y="1493"/>
                </a:lnTo>
                <a:lnTo>
                  <a:pt x="1275" y="1607"/>
                </a:lnTo>
                <a:lnTo>
                  <a:pt x="1434" y="1712"/>
                </a:lnTo>
                <a:lnTo>
                  <a:pt x="1598" y="1810"/>
                </a:lnTo>
                <a:lnTo>
                  <a:pt x="1767" y="1899"/>
                </a:lnTo>
                <a:lnTo>
                  <a:pt x="1941" y="1980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rgbClr val="20DF29"/>
              </a:solidFill>
            </a:endParaRPr>
          </a:p>
        </p:txBody>
      </p:sp>
      <p:sp>
        <p:nvSpPr>
          <p:cNvPr id="174098" name="Freeform 15"/>
          <p:cNvSpPr>
            <a:spLocks/>
          </p:cNvSpPr>
          <p:nvPr/>
        </p:nvSpPr>
        <p:spPr bwMode="auto">
          <a:xfrm>
            <a:off x="7985125" y="3543300"/>
            <a:ext cx="604838" cy="622300"/>
          </a:xfrm>
          <a:custGeom>
            <a:avLst/>
            <a:gdLst>
              <a:gd name="T0" fmla="*/ 2147483647 w 1851"/>
              <a:gd name="T1" fmla="*/ 2147483647 h 1905"/>
              <a:gd name="T2" fmla="*/ 2147483647 w 1851"/>
              <a:gd name="T3" fmla="*/ 2147483647 h 1905"/>
              <a:gd name="T4" fmla="*/ 2147483647 w 1851"/>
              <a:gd name="T5" fmla="*/ 2147483647 h 1905"/>
              <a:gd name="T6" fmla="*/ 2147483647 w 1851"/>
              <a:gd name="T7" fmla="*/ 2147483647 h 1905"/>
              <a:gd name="T8" fmla="*/ 2147483647 w 1851"/>
              <a:gd name="T9" fmla="*/ 2147483647 h 1905"/>
              <a:gd name="T10" fmla="*/ 2147483647 w 1851"/>
              <a:gd name="T11" fmla="*/ 2147483647 h 1905"/>
              <a:gd name="T12" fmla="*/ 2147483647 w 1851"/>
              <a:gd name="T13" fmla="*/ 2147483647 h 1905"/>
              <a:gd name="T14" fmla="*/ 2147483647 w 1851"/>
              <a:gd name="T15" fmla="*/ 2147483647 h 1905"/>
              <a:gd name="T16" fmla="*/ 2147483647 w 1851"/>
              <a:gd name="T17" fmla="*/ 2147483647 h 1905"/>
              <a:gd name="T18" fmla="*/ 2147483647 w 1851"/>
              <a:gd name="T19" fmla="*/ 2147483647 h 1905"/>
              <a:gd name="T20" fmla="*/ 2147483647 w 1851"/>
              <a:gd name="T21" fmla="*/ 2147483647 h 1905"/>
              <a:gd name="T22" fmla="*/ 2147483647 w 1851"/>
              <a:gd name="T23" fmla="*/ 2147483647 h 1905"/>
              <a:gd name="T24" fmla="*/ 2147483647 w 1851"/>
              <a:gd name="T25" fmla="*/ 2147483647 h 1905"/>
              <a:gd name="T26" fmla="*/ 2147483647 w 1851"/>
              <a:gd name="T27" fmla="*/ 2147483647 h 1905"/>
              <a:gd name="T28" fmla="*/ 2147483647 w 1851"/>
              <a:gd name="T29" fmla="*/ 2147483647 h 1905"/>
              <a:gd name="T30" fmla="*/ 0 w 1851"/>
              <a:gd name="T31" fmla="*/ 0 h 190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51"/>
              <a:gd name="T49" fmla="*/ 0 h 1905"/>
              <a:gd name="T50" fmla="*/ 1851 w 1851"/>
              <a:gd name="T51" fmla="*/ 1905 h 1905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51" h="1905">
                <a:moveTo>
                  <a:pt x="1850" y="1904"/>
                </a:moveTo>
                <a:lnTo>
                  <a:pt x="1777" y="1740"/>
                </a:lnTo>
                <a:lnTo>
                  <a:pt x="1696" y="1579"/>
                </a:lnTo>
                <a:lnTo>
                  <a:pt x="1607" y="1423"/>
                </a:lnTo>
                <a:lnTo>
                  <a:pt x="1510" y="1272"/>
                </a:lnTo>
                <a:lnTo>
                  <a:pt x="1405" y="1125"/>
                </a:lnTo>
                <a:lnTo>
                  <a:pt x="1292" y="984"/>
                </a:lnTo>
                <a:lnTo>
                  <a:pt x="1173" y="848"/>
                </a:lnTo>
                <a:lnTo>
                  <a:pt x="1047" y="718"/>
                </a:lnTo>
                <a:lnTo>
                  <a:pt x="914" y="594"/>
                </a:lnTo>
                <a:lnTo>
                  <a:pt x="775" y="477"/>
                </a:lnTo>
                <a:lnTo>
                  <a:pt x="630" y="367"/>
                </a:lnTo>
                <a:lnTo>
                  <a:pt x="480" y="264"/>
                </a:lnTo>
                <a:lnTo>
                  <a:pt x="325" y="168"/>
                </a:lnTo>
                <a:lnTo>
                  <a:pt x="164" y="80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099" name="Freeform 16"/>
          <p:cNvSpPr>
            <a:spLocks/>
          </p:cNvSpPr>
          <p:nvPr/>
        </p:nvSpPr>
        <p:spPr bwMode="auto">
          <a:xfrm>
            <a:off x="6345238" y="3543300"/>
            <a:ext cx="609600" cy="633413"/>
          </a:xfrm>
          <a:custGeom>
            <a:avLst/>
            <a:gdLst>
              <a:gd name="T0" fmla="*/ 2147483647 w 1864"/>
              <a:gd name="T1" fmla="*/ 0 h 1936"/>
              <a:gd name="T2" fmla="*/ 2147483647 w 1864"/>
              <a:gd name="T3" fmla="*/ 2147483647 h 1936"/>
              <a:gd name="T4" fmla="*/ 2147483647 w 1864"/>
              <a:gd name="T5" fmla="*/ 2147483647 h 1936"/>
              <a:gd name="T6" fmla="*/ 2147483647 w 1864"/>
              <a:gd name="T7" fmla="*/ 2147483647 h 1936"/>
              <a:gd name="T8" fmla="*/ 2147483647 w 1864"/>
              <a:gd name="T9" fmla="*/ 2147483647 h 1936"/>
              <a:gd name="T10" fmla="*/ 2147483647 w 1864"/>
              <a:gd name="T11" fmla="*/ 2147483647 h 1936"/>
              <a:gd name="T12" fmla="*/ 2147483647 w 1864"/>
              <a:gd name="T13" fmla="*/ 2147483647 h 1936"/>
              <a:gd name="T14" fmla="*/ 2147483647 w 1864"/>
              <a:gd name="T15" fmla="*/ 2147483647 h 1936"/>
              <a:gd name="T16" fmla="*/ 2147483647 w 1864"/>
              <a:gd name="T17" fmla="*/ 2147483647 h 1936"/>
              <a:gd name="T18" fmla="*/ 2147483647 w 1864"/>
              <a:gd name="T19" fmla="*/ 2147483647 h 1936"/>
              <a:gd name="T20" fmla="*/ 2147483647 w 1864"/>
              <a:gd name="T21" fmla="*/ 2147483647 h 1936"/>
              <a:gd name="T22" fmla="*/ 2147483647 w 1864"/>
              <a:gd name="T23" fmla="*/ 2147483647 h 1936"/>
              <a:gd name="T24" fmla="*/ 2147483647 w 1864"/>
              <a:gd name="T25" fmla="*/ 2147483647 h 1936"/>
              <a:gd name="T26" fmla="*/ 2147483647 w 1864"/>
              <a:gd name="T27" fmla="*/ 2147483647 h 1936"/>
              <a:gd name="T28" fmla="*/ 2147483647 w 1864"/>
              <a:gd name="T29" fmla="*/ 2147483647 h 1936"/>
              <a:gd name="T30" fmla="*/ 0 w 1864"/>
              <a:gd name="T31" fmla="*/ 2147483647 h 19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64"/>
              <a:gd name="T49" fmla="*/ 0 h 1936"/>
              <a:gd name="T50" fmla="*/ 1864 w 1864"/>
              <a:gd name="T51" fmla="*/ 1936 h 19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64" h="1936">
                <a:moveTo>
                  <a:pt x="1863" y="0"/>
                </a:moveTo>
                <a:lnTo>
                  <a:pt x="1696" y="81"/>
                </a:lnTo>
                <a:lnTo>
                  <a:pt x="1534" y="170"/>
                </a:lnTo>
                <a:lnTo>
                  <a:pt x="1377" y="268"/>
                </a:lnTo>
                <a:lnTo>
                  <a:pt x="1225" y="372"/>
                </a:lnTo>
                <a:lnTo>
                  <a:pt x="1079" y="484"/>
                </a:lnTo>
                <a:lnTo>
                  <a:pt x="939" y="603"/>
                </a:lnTo>
                <a:lnTo>
                  <a:pt x="805" y="729"/>
                </a:lnTo>
                <a:lnTo>
                  <a:pt x="678" y="861"/>
                </a:lnTo>
                <a:lnTo>
                  <a:pt x="558" y="999"/>
                </a:lnTo>
                <a:lnTo>
                  <a:pt x="445" y="1143"/>
                </a:lnTo>
                <a:lnTo>
                  <a:pt x="340" y="1292"/>
                </a:lnTo>
                <a:lnTo>
                  <a:pt x="242" y="1447"/>
                </a:lnTo>
                <a:lnTo>
                  <a:pt x="153" y="1605"/>
                </a:lnTo>
                <a:lnTo>
                  <a:pt x="72" y="1768"/>
                </a:lnTo>
                <a:lnTo>
                  <a:pt x="0" y="1935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00" name="Freeform 17"/>
          <p:cNvSpPr>
            <a:spLocks/>
          </p:cNvSpPr>
          <p:nvPr/>
        </p:nvSpPr>
        <p:spPr bwMode="auto">
          <a:xfrm>
            <a:off x="8094663" y="4965700"/>
            <a:ext cx="522287" cy="638175"/>
          </a:xfrm>
          <a:custGeom>
            <a:avLst/>
            <a:gdLst>
              <a:gd name="T0" fmla="*/ 0 w 1601"/>
              <a:gd name="T1" fmla="*/ 2147483647 h 1956"/>
              <a:gd name="T2" fmla="*/ 2147483647 w 1601"/>
              <a:gd name="T3" fmla="*/ 2147483647 h 1956"/>
              <a:gd name="T4" fmla="*/ 2147483647 w 1601"/>
              <a:gd name="T5" fmla="*/ 2147483647 h 1956"/>
              <a:gd name="T6" fmla="*/ 2147483647 w 1601"/>
              <a:gd name="T7" fmla="*/ 2147483647 h 1956"/>
              <a:gd name="T8" fmla="*/ 2147483647 w 1601"/>
              <a:gd name="T9" fmla="*/ 2147483647 h 1956"/>
              <a:gd name="T10" fmla="*/ 2147483647 w 1601"/>
              <a:gd name="T11" fmla="*/ 2147483647 h 1956"/>
              <a:gd name="T12" fmla="*/ 2147483647 w 1601"/>
              <a:gd name="T13" fmla="*/ 2147483647 h 1956"/>
              <a:gd name="T14" fmla="*/ 2147483647 w 1601"/>
              <a:gd name="T15" fmla="*/ 2147483647 h 1956"/>
              <a:gd name="T16" fmla="*/ 2147483647 w 1601"/>
              <a:gd name="T17" fmla="*/ 2147483647 h 1956"/>
              <a:gd name="T18" fmla="*/ 2147483647 w 1601"/>
              <a:gd name="T19" fmla="*/ 2147483647 h 1956"/>
              <a:gd name="T20" fmla="*/ 2147483647 w 1601"/>
              <a:gd name="T21" fmla="*/ 2147483647 h 1956"/>
              <a:gd name="T22" fmla="*/ 2147483647 w 1601"/>
              <a:gd name="T23" fmla="*/ 2147483647 h 1956"/>
              <a:gd name="T24" fmla="*/ 2147483647 w 1601"/>
              <a:gd name="T25" fmla="*/ 2147483647 h 1956"/>
              <a:gd name="T26" fmla="*/ 2147483647 w 1601"/>
              <a:gd name="T27" fmla="*/ 2147483647 h 1956"/>
              <a:gd name="T28" fmla="*/ 2147483647 w 1601"/>
              <a:gd name="T29" fmla="*/ 2147483647 h 1956"/>
              <a:gd name="T30" fmla="*/ 2147483647 w 1601"/>
              <a:gd name="T31" fmla="*/ 0 h 195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01"/>
              <a:gd name="T49" fmla="*/ 0 h 1956"/>
              <a:gd name="T50" fmla="*/ 1601 w 1601"/>
              <a:gd name="T51" fmla="*/ 1956 h 195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01" h="1956">
                <a:moveTo>
                  <a:pt x="0" y="1955"/>
                </a:moveTo>
                <a:lnTo>
                  <a:pt x="148" y="1864"/>
                </a:lnTo>
                <a:lnTo>
                  <a:pt x="291" y="1765"/>
                </a:lnTo>
                <a:lnTo>
                  <a:pt x="429" y="1661"/>
                </a:lnTo>
                <a:lnTo>
                  <a:pt x="562" y="1550"/>
                </a:lnTo>
                <a:lnTo>
                  <a:pt x="689" y="1433"/>
                </a:lnTo>
                <a:lnTo>
                  <a:pt x="810" y="1311"/>
                </a:lnTo>
                <a:lnTo>
                  <a:pt x="926" y="1183"/>
                </a:lnTo>
                <a:lnTo>
                  <a:pt x="1035" y="1050"/>
                </a:lnTo>
                <a:lnTo>
                  <a:pt x="1137" y="912"/>
                </a:lnTo>
                <a:lnTo>
                  <a:pt x="1232" y="769"/>
                </a:lnTo>
                <a:lnTo>
                  <a:pt x="1321" y="622"/>
                </a:lnTo>
                <a:lnTo>
                  <a:pt x="1402" y="472"/>
                </a:lnTo>
                <a:lnTo>
                  <a:pt x="1475" y="318"/>
                </a:lnTo>
                <a:lnTo>
                  <a:pt x="1542" y="160"/>
                </a:lnTo>
                <a:lnTo>
                  <a:pt x="1600" y="0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01" name="Freeform 18"/>
          <p:cNvSpPr>
            <a:spLocks/>
          </p:cNvSpPr>
          <p:nvPr/>
        </p:nvSpPr>
        <p:spPr bwMode="auto">
          <a:xfrm>
            <a:off x="6345238" y="5026025"/>
            <a:ext cx="635000" cy="646113"/>
          </a:xfrm>
          <a:custGeom>
            <a:avLst/>
            <a:gdLst>
              <a:gd name="T0" fmla="*/ 0 w 1942"/>
              <a:gd name="T1" fmla="*/ 0 h 1981"/>
              <a:gd name="T2" fmla="*/ 2147483647 w 1942"/>
              <a:gd name="T3" fmla="*/ 2147483647 h 1981"/>
              <a:gd name="T4" fmla="*/ 2147483647 w 1942"/>
              <a:gd name="T5" fmla="*/ 2147483647 h 1981"/>
              <a:gd name="T6" fmla="*/ 2147483647 w 1942"/>
              <a:gd name="T7" fmla="*/ 2147483647 h 1981"/>
              <a:gd name="T8" fmla="*/ 2147483647 w 1942"/>
              <a:gd name="T9" fmla="*/ 2147483647 h 1981"/>
              <a:gd name="T10" fmla="*/ 2147483647 w 1942"/>
              <a:gd name="T11" fmla="*/ 2147483647 h 1981"/>
              <a:gd name="T12" fmla="*/ 2147483647 w 1942"/>
              <a:gd name="T13" fmla="*/ 2147483647 h 1981"/>
              <a:gd name="T14" fmla="*/ 2147483647 w 1942"/>
              <a:gd name="T15" fmla="*/ 2147483647 h 1981"/>
              <a:gd name="T16" fmla="*/ 2147483647 w 1942"/>
              <a:gd name="T17" fmla="*/ 2147483647 h 1981"/>
              <a:gd name="T18" fmla="*/ 2147483647 w 1942"/>
              <a:gd name="T19" fmla="*/ 2147483647 h 1981"/>
              <a:gd name="T20" fmla="*/ 2147483647 w 1942"/>
              <a:gd name="T21" fmla="*/ 2147483647 h 1981"/>
              <a:gd name="T22" fmla="*/ 2147483647 w 1942"/>
              <a:gd name="T23" fmla="*/ 2147483647 h 1981"/>
              <a:gd name="T24" fmla="*/ 2147483647 w 1942"/>
              <a:gd name="T25" fmla="*/ 2147483647 h 1981"/>
              <a:gd name="T26" fmla="*/ 2147483647 w 1942"/>
              <a:gd name="T27" fmla="*/ 2147483647 h 1981"/>
              <a:gd name="T28" fmla="*/ 2147483647 w 1942"/>
              <a:gd name="T29" fmla="*/ 2147483647 h 1981"/>
              <a:gd name="T30" fmla="*/ 2147483647 w 1942"/>
              <a:gd name="T31" fmla="*/ 2147483647 h 198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2"/>
              <a:gd name="T49" fmla="*/ 0 h 1981"/>
              <a:gd name="T50" fmla="*/ 1942 w 1942"/>
              <a:gd name="T51" fmla="*/ 1981 h 198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2" h="1981">
                <a:moveTo>
                  <a:pt x="0" y="0"/>
                </a:moveTo>
                <a:lnTo>
                  <a:pt x="74" y="172"/>
                </a:lnTo>
                <a:lnTo>
                  <a:pt x="158" y="341"/>
                </a:lnTo>
                <a:lnTo>
                  <a:pt x="250" y="505"/>
                </a:lnTo>
                <a:lnTo>
                  <a:pt x="351" y="664"/>
                </a:lnTo>
                <a:lnTo>
                  <a:pt x="460" y="818"/>
                </a:lnTo>
                <a:lnTo>
                  <a:pt x="578" y="966"/>
                </a:lnTo>
                <a:lnTo>
                  <a:pt x="703" y="1108"/>
                </a:lnTo>
                <a:lnTo>
                  <a:pt x="836" y="1243"/>
                </a:lnTo>
                <a:lnTo>
                  <a:pt x="975" y="1372"/>
                </a:lnTo>
                <a:lnTo>
                  <a:pt x="1122" y="1493"/>
                </a:lnTo>
                <a:lnTo>
                  <a:pt x="1275" y="1607"/>
                </a:lnTo>
                <a:lnTo>
                  <a:pt x="1434" y="1712"/>
                </a:lnTo>
                <a:lnTo>
                  <a:pt x="1598" y="1810"/>
                </a:lnTo>
                <a:lnTo>
                  <a:pt x="1767" y="1899"/>
                </a:lnTo>
                <a:lnTo>
                  <a:pt x="1941" y="1980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02" name="Text Box 23"/>
          <p:cNvSpPr txBox="1">
            <a:spLocks noChangeArrowheads="1"/>
          </p:cNvSpPr>
          <p:nvPr/>
        </p:nvSpPr>
        <p:spPr bwMode="auto">
          <a:xfrm>
            <a:off x="6340475" y="4456113"/>
            <a:ext cx="309563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800" i="1">
                <a:latin typeface="Calibri" charset="0"/>
              </a:rPr>
              <a:t>a</a:t>
            </a:r>
          </a:p>
        </p:txBody>
      </p:sp>
      <p:sp>
        <p:nvSpPr>
          <p:cNvPr id="174103" name="Text Box 24"/>
          <p:cNvSpPr txBox="1">
            <a:spLocks noChangeArrowheads="1"/>
          </p:cNvSpPr>
          <p:nvPr/>
        </p:nvSpPr>
        <p:spPr bwMode="auto">
          <a:xfrm>
            <a:off x="8453438" y="4456113"/>
            <a:ext cx="1603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800" i="1">
                <a:latin typeface="Calibri" charset="0"/>
              </a:rPr>
              <a:t>c</a:t>
            </a:r>
          </a:p>
        </p:txBody>
      </p:sp>
      <p:sp>
        <p:nvSpPr>
          <p:cNvPr id="174104" name="Text Box 25"/>
          <p:cNvSpPr txBox="1">
            <a:spLocks noChangeArrowheads="1"/>
          </p:cNvSpPr>
          <p:nvPr/>
        </p:nvSpPr>
        <p:spPr bwMode="auto">
          <a:xfrm>
            <a:off x="7427913" y="5449888"/>
            <a:ext cx="155575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800" i="1">
                <a:latin typeface="Calibri" charset="0"/>
              </a:rPr>
              <a:t>d</a:t>
            </a:r>
          </a:p>
        </p:txBody>
      </p:sp>
      <p:sp>
        <p:nvSpPr>
          <p:cNvPr id="174105" name="Text Box 26"/>
          <p:cNvSpPr txBox="1">
            <a:spLocks noChangeArrowheads="1"/>
          </p:cNvSpPr>
          <p:nvPr/>
        </p:nvSpPr>
        <p:spPr bwMode="auto">
          <a:xfrm>
            <a:off x="7361238" y="3490913"/>
            <a:ext cx="2603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800" i="1">
                <a:latin typeface="Calibri" charset="0"/>
              </a:rPr>
              <a:t>b</a:t>
            </a:r>
          </a:p>
        </p:txBody>
      </p:sp>
      <p:sp>
        <p:nvSpPr>
          <p:cNvPr id="174106" name="Text Box 27"/>
          <p:cNvSpPr txBox="1">
            <a:spLocks noChangeArrowheads="1"/>
          </p:cNvSpPr>
          <p:nvPr/>
        </p:nvSpPr>
        <p:spPr bwMode="auto">
          <a:xfrm>
            <a:off x="868363" y="4349750"/>
            <a:ext cx="309562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800" i="1">
                <a:latin typeface="Calibri" charset="0"/>
              </a:rPr>
              <a:t>a</a:t>
            </a:r>
          </a:p>
        </p:txBody>
      </p:sp>
      <p:sp>
        <p:nvSpPr>
          <p:cNvPr id="174107" name="Text Box 28"/>
          <p:cNvSpPr txBox="1">
            <a:spLocks noChangeArrowheads="1"/>
          </p:cNvSpPr>
          <p:nvPr/>
        </p:nvSpPr>
        <p:spPr bwMode="auto">
          <a:xfrm>
            <a:off x="1933575" y="3435350"/>
            <a:ext cx="260350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800" i="1">
                <a:latin typeface="Calibri" charset="0"/>
              </a:rPr>
              <a:t>b</a:t>
            </a:r>
          </a:p>
        </p:txBody>
      </p:sp>
      <p:sp>
        <p:nvSpPr>
          <p:cNvPr id="174108" name="Text Box 29"/>
          <p:cNvSpPr txBox="1">
            <a:spLocks noChangeArrowheads="1"/>
          </p:cNvSpPr>
          <p:nvPr/>
        </p:nvSpPr>
        <p:spPr bwMode="auto">
          <a:xfrm>
            <a:off x="2981325" y="4319588"/>
            <a:ext cx="1603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800" i="1">
                <a:latin typeface="Calibri" charset="0"/>
              </a:rPr>
              <a:t>c</a:t>
            </a:r>
          </a:p>
        </p:txBody>
      </p:sp>
      <p:sp>
        <p:nvSpPr>
          <p:cNvPr id="174109" name="Text Box 30"/>
          <p:cNvSpPr txBox="1">
            <a:spLocks noChangeArrowheads="1"/>
          </p:cNvSpPr>
          <p:nvPr/>
        </p:nvSpPr>
        <p:spPr bwMode="auto">
          <a:xfrm>
            <a:off x="1965325" y="5441950"/>
            <a:ext cx="155575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800" i="1">
                <a:latin typeface="Calibri" charset="0"/>
              </a:rPr>
              <a:t>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02000" y="3606800"/>
            <a:ext cx="2895600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Series of 2-breaks transforming </a:t>
            </a:r>
            <a:r>
              <a:rPr lang="en-US" sz="2400" i="1" dirty="0" smtClean="0">
                <a:solidFill>
                  <a:srgbClr val="FF0000"/>
                </a:solidFill>
              </a:rPr>
              <a:t>P</a:t>
            </a:r>
            <a:r>
              <a:rPr lang="en-US" sz="2400" dirty="0" smtClean="0"/>
              <a:t> into </a:t>
            </a:r>
            <a:r>
              <a:rPr lang="en-US" sz="2400" i="1" dirty="0" smtClean="0">
                <a:solidFill>
                  <a:srgbClr val="0000FF"/>
                </a:solidFill>
              </a:rPr>
              <a:t>Q</a:t>
            </a:r>
            <a:endParaRPr lang="en-US" sz="2400" i="1" dirty="0">
              <a:solidFill>
                <a:srgbClr val="0000FF"/>
              </a:solidFill>
            </a:endParaRPr>
          </a:p>
        </p:txBody>
      </p:sp>
      <p:sp>
        <p:nvSpPr>
          <p:cNvPr id="30" name="Line 3"/>
          <p:cNvSpPr>
            <a:spLocks noChangeShapeType="1"/>
          </p:cNvSpPr>
          <p:nvPr/>
        </p:nvSpPr>
        <p:spPr bwMode="auto">
          <a:xfrm>
            <a:off x="3505200" y="1371600"/>
            <a:ext cx="293688" cy="1588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04800" y="5943600"/>
            <a:ext cx="8610600" cy="564873"/>
          </a:xfrm>
          <a:prstGeom prst="rect">
            <a:avLst/>
          </a:prstGeom>
          <a:solidFill>
            <a:srgbClr val="C6D9F1"/>
          </a:solidFill>
        </p:spPr>
        <p:txBody>
          <a:bodyPr wrap="square" rtlCol="0">
            <a:spAutoFit/>
          </a:bodyPr>
          <a:lstStyle/>
          <a:p>
            <a:pPr>
              <a:lnSpc>
                <a:spcPct val="63000"/>
              </a:lnSpc>
              <a:buClr>
                <a:srgbClr val="000000"/>
              </a:buClr>
              <a:buSzPct val="45000"/>
            </a:pPr>
            <a:r>
              <a:rPr lang="en-GB" i="1" dirty="0">
                <a:solidFill>
                  <a:srgbClr val="000000"/>
                </a:solidFill>
                <a:latin typeface="Calibri" charset="0"/>
              </a:rPr>
              <a:t> </a:t>
            </a:r>
          </a:p>
          <a:p>
            <a:pPr>
              <a:lnSpc>
                <a:spcPct val="63000"/>
              </a:lnSpc>
              <a:buClr>
                <a:srgbClr val="000000"/>
              </a:buClr>
              <a:buSzPct val="45000"/>
            </a:pPr>
            <a:r>
              <a:rPr lang="en-GB" sz="2800" i="1" dirty="0" smtClean="0">
                <a:solidFill>
                  <a:srgbClr val="000000"/>
                </a:solidFill>
                <a:latin typeface="Calibri" charset="0"/>
              </a:rPr>
              <a:t>        cycle</a:t>
            </a:r>
            <a:r>
              <a:rPr lang="en-GB" sz="2800" i="1" dirty="0">
                <a:solidFill>
                  <a:srgbClr val="000000"/>
                </a:solidFill>
                <a:latin typeface="Calibri" charset="0"/>
              </a:rPr>
              <a:t>(</a:t>
            </a:r>
            <a:r>
              <a:rPr lang="en-GB" sz="2800" i="1" dirty="0">
                <a:solidFill>
                  <a:srgbClr val="FF0000"/>
                </a:solidFill>
                <a:latin typeface="Calibri" charset="0"/>
              </a:rPr>
              <a:t>P</a:t>
            </a:r>
            <a:r>
              <a:rPr lang="en-GB" sz="2800" i="1" dirty="0">
                <a:solidFill>
                  <a:srgbClr val="000000"/>
                </a:solidFill>
                <a:latin typeface="Calibri" charset="0"/>
              </a:rPr>
              <a:t>,</a:t>
            </a:r>
            <a:r>
              <a:rPr lang="en-GB" sz="2800" i="1" dirty="0">
                <a:solidFill>
                  <a:srgbClr val="0000FF"/>
                </a:solidFill>
                <a:latin typeface="Calibri" charset="0"/>
              </a:rPr>
              <a:t>Q</a:t>
            </a:r>
            <a:r>
              <a:rPr lang="en-GB" sz="2800" i="1" dirty="0">
                <a:solidFill>
                  <a:srgbClr val="000000"/>
                </a:solidFill>
                <a:latin typeface="Calibri" charset="0"/>
              </a:rPr>
              <a:t>)=2                                            </a:t>
            </a:r>
            <a:r>
              <a:rPr lang="en-GB" sz="2800" i="1" dirty="0" smtClean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GB" sz="2800" i="1" dirty="0">
                <a:solidFill>
                  <a:srgbClr val="000000"/>
                </a:solidFill>
                <a:latin typeface="Calibri" charset="0"/>
              </a:rPr>
              <a:t>cycle(</a:t>
            </a:r>
            <a:r>
              <a:rPr lang="en-GB" sz="2800" i="1" dirty="0">
                <a:solidFill>
                  <a:srgbClr val="FF0000"/>
                </a:solidFill>
                <a:latin typeface="Calibri" charset="0"/>
              </a:rPr>
              <a:t>Q</a:t>
            </a:r>
            <a:r>
              <a:rPr lang="en-GB" sz="2800" i="1" dirty="0">
                <a:solidFill>
                  <a:srgbClr val="000000"/>
                </a:solidFill>
                <a:latin typeface="Calibri" charset="0"/>
              </a:rPr>
              <a:t>,</a:t>
            </a:r>
            <a:r>
              <a:rPr lang="en-GB" sz="2800" i="1" dirty="0">
                <a:solidFill>
                  <a:srgbClr val="0000FF"/>
                </a:solidFill>
                <a:latin typeface="Calibri" charset="0"/>
              </a:rPr>
              <a:t>Q</a:t>
            </a:r>
            <a:r>
              <a:rPr lang="en-GB" sz="2800" i="1" dirty="0">
                <a:solidFill>
                  <a:srgbClr val="000000"/>
                </a:solidFill>
                <a:latin typeface="Calibri" charset="0"/>
              </a:rPr>
              <a:t>)=</a:t>
            </a:r>
            <a:r>
              <a:rPr lang="en-GB" sz="2800" i="1" dirty="0">
                <a:solidFill>
                  <a:schemeClr val="bg1"/>
                </a:solidFill>
                <a:latin typeface="Calibri" charset="0"/>
              </a:rPr>
              <a:t> </a:t>
            </a:r>
            <a:r>
              <a:rPr lang="en-GB" sz="2800" i="1" dirty="0">
                <a:solidFill>
                  <a:srgbClr val="000000"/>
                </a:solidFill>
                <a:latin typeface="Calibri" charset="0"/>
              </a:rPr>
              <a:t>4 </a:t>
            </a:r>
            <a:endParaRPr lang="en-US" sz="2800" dirty="0"/>
          </a:p>
        </p:txBody>
      </p:sp>
      <p:sp>
        <p:nvSpPr>
          <p:cNvPr id="33" name="Line 3"/>
          <p:cNvSpPr>
            <a:spLocks noChangeShapeType="1"/>
          </p:cNvSpPr>
          <p:nvPr/>
        </p:nvSpPr>
        <p:spPr bwMode="auto">
          <a:xfrm>
            <a:off x="3962400" y="6261100"/>
            <a:ext cx="1741488" cy="1588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130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33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" y="-7471"/>
            <a:ext cx="8839200" cy="1146175"/>
          </a:xfrm>
        </p:spPr>
        <p:txBody>
          <a:bodyPr lIns="0" tIns="0" rIns="0" bIns="0" anchor="ctr">
            <a:normAutofit/>
          </a:bodyPr>
          <a:lstStyle/>
          <a:p>
            <a:pPr algn="ctr" defTabSz="457200" eaLnBrk="1" hangingPunct="1">
              <a:lnSpc>
                <a:spcPct val="102000"/>
              </a:lnSpc>
              <a:buClr>
                <a:srgbClr val="000000"/>
              </a:buClr>
              <a:buSzPct val="45000"/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3200" dirty="0">
                <a:solidFill>
                  <a:srgbClr val="333333"/>
                </a:solidFill>
                <a:latin typeface="Calibri"/>
                <a:cs typeface="Calibri"/>
              </a:rPr>
              <a:t>Genome Rearrangements Affect </a:t>
            </a:r>
            <a:r>
              <a:rPr lang="en-GB" sz="3200" dirty="0" smtClean="0">
                <a:solidFill>
                  <a:srgbClr val="333333"/>
                </a:solidFill>
                <a:latin typeface="Calibri"/>
                <a:cs typeface="Calibri"/>
              </a:rPr>
              <a:t>Red-Blue </a:t>
            </a:r>
            <a:r>
              <a:rPr lang="en-GB" sz="3200" dirty="0">
                <a:solidFill>
                  <a:srgbClr val="333333"/>
                </a:solidFill>
                <a:latin typeface="Calibri"/>
                <a:cs typeface="Calibri"/>
              </a:rPr>
              <a:t>Cycles</a:t>
            </a:r>
          </a:p>
        </p:txBody>
      </p:sp>
      <p:sp>
        <p:nvSpPr>
          <p:cNvPr id="174093" name="Text Box 6"/>
          <p:cNvSpPr txBox="1">
            <a:spLocks noChangeArrowheads="1"/>
          </p:cNvSpPr>
          <p:nvPr/>
        </p:nvSpPr>
        <p:spPr bwMode="auto">
          <a:xfrm>
            <a:off x="152400" y="1219200"/>
            <a:ext cx="88392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414338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14338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14338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14338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14338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9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dirty="0" smtClean="0">
                <a:solidFill>
                  <a:srgbClr val="000000"/>
                </a:solidFill>
                <a:latin typeface="Calibri"/>
                <a:cs typeface="Calibri"/>
              </a:rPr>
              <a:t>Each transformation           </a:t>
            </a:r>
            <a:r>
              <a:rPr lang="en-GB" sz="2900" i="1" dirty="0" smtClean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lang="en-GB" sz="2900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GB" sz="2900" dirty="0" smtClean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GB" sz="2900" i="1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GB" sz="2900" i="1" dirty="0">
                <a:solidFill>
                  <a:srgbClr val="00CC00"/>
                </a:solidFill>
                <a:latin typeface="Calibri"/>
                <a:cs typeface="Calibri"/>
              </a:rPr>
              <a:t>Q</a:t>
            </a:r>
            <a:r>
              <a:rPr lang="en-GB" sz="2900" i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endParaRPr lang="en-GB" sz="2900" i="1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eaLnBrk="1">
              <a:lnSpc>
                <a:spcPct val="69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endParaRPr lang="en-GB" sz="2900" i="1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eaLnBrk="1">
              <a:lnSpc>
                <a:spcPct val="69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dirty="0" smtClean="0">
                <a:solidFill>
                  <a:srgbClr val="000000"/>
                </a:solidFill>
                <a:latin typeface="Calibri"/>
                <a:cs typeface="Calibri"/>
              </a:rPr>
              <a:t>corresponds </a:t>
            </a:r>
            <a:r>
              <a:rPr lang="en-GB" sz="2900" dirty="0">
                <a:solidFill>
                  <a:srgbClr val="000000"/>
                </a:solidFill>
                <a:latin typeface="Calibri"/>
                <a:cs typeface="Calibri"/>
              </a:rPr>
              <a:t>to </a:t>
            </a:r>
            <a:r>
              <a:rPr lang="en-GB" sz="2900" dirty="0" smtClean="0">
                <a:solidFill>
                  <a:srgbClr val="000000"/>
                </a:solidFill>
                <a:latin typeface="Calibri"/>
                <a:cs typeface="Calibri"/>
              </a:rPr>
              <a:t>a transformation</a:t>
            </a:r>
          </a:p>
          <a:p>
            <a:pPr eaLnBrk="1">
              <a:lnSpc>
                <a:spcPct val="69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endParaRPr lang="en-GB" sz="290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algn="ctr" eaLnBrk="1">
              <a:lnSpc>
                <a:spcPct val="69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900" dirty="0" smtClean="0">
                <a:solidFill>
                  <a:srgbClr val="000000"/>
                </a:solidFill>
                <a:latin typeface="Calibri"/>
                <a:cs typeface="Calibri"/>
              </a:rPr>
              <a:t>  </a:t>
            </a:r>
            <a:r>
              <a:rPr lang="en-GB" sz="2900" i="1" dirty="0" err="1" smtClean="0">
                <a:solidFill>
                  <a:srgbClr val="000000"/>
                </a:solidFill>
                <a:latin typeface="Calibri"/>
                <a:cs typeface="Calibri"/>
              </a:rPr>
              <a:t>BreakpointGraph</a:t>
            </a:r>
            <a:r>
              <a:rPr lang="en-GB" sz="2900" i="1" dirty="0" smtClean="0">
                <a:solidFill>
                  <a:srgbClr val="000000"/>
                </a:solidFill>
                <a:latin typeface="Calibri"/>
                <a:cs typeface="Calibri"/>
              </a:rPr>
              <a:t>(</a:t>
            </a:r>
            <a:r>
              <a:rPr lang="en-GB" sz="2900" i="1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lang="en-GB" sz="2900" i="1" dirty="0">
                <a:solidFill>
                  <a:srgbClr val="000000"/>
                </a:solidFill>
                <a:latin typeface="Calibri"/>
                <a:cs typeface="Calibri"/>
              </a:rPr>
              <a:t>,</a:t>
            </a:r>
            <a:r>
              <a:rPr lang="en-GB" sz="2900" i="1" dirty="0">
                <a:solidFill>
                  <a:srgbClr val="00CC00"/>
                </a:solidFill>
                <a:latin typeface="Calibri"/>
                <a:cs typeface="Calibri"/>
              </a:rPr>
              <a:t>Q</a:t>
            </a:r>
            <a:r>
              <a:rPr lang="en-GB" sz="2900" i="1" dirty="0">
                <a:solidFill>
                  <a:srgbClr val="000000"/>
                </a:solidFill>
                <a:latin typeface="Calibri"/>
                <a:cs typeface="Calibri"/>
              </a:rPr>
              <a:t>) </a:t>
            </a:r>
            <a:r>
              <a:rPr lang="en-GB" sz="2900" dirty="0" smtClean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GB" sz="2900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GB" sz="2900" i="1" dirty="0" err="1" smtClean="0">
                <a:solidFill>
                  <a:srgbClr val="000000"/>
                </a:solidFill>
                <a:latin typeface="Calibri"/>
                <a:cs typeface="Calibri"/>
              </a:rPr>
              <a:t>BreakpointGraph</a:t>
            </a:r>
            <a:r>
              <a:rPr lang="en-GB" sz="2900" i="1" dirty="0" smtClean="0">
                <a:solidFill>
                  <a:srgbClr val="000000"/>
                </a:solidFill>
                <a:latin typeface="Calibri"/>
                <a:cs typeface="Calibri"/>
              </a:rPr>
              <a:t>(</a:t>
            </a:r>
            <a:r>
              <a:rPr lang="en-GB" sz="2900" i="1" dirty="0">
                <a:solidFill>
                  <a:srgbClr val="FF0000"/>
                </a:solidFill>
                <a:latin typeface="Calibri"/>
                <a:cs typeface="Calibri"/>
              </a:rPr>
              <a:t>Q</a:t>
            </a:r>
            <a:r>
              <a:rPr lang="en-GB" sz="2900" i="1" dirty="0">
                <a:solidFill>
                  <a:srgbClr val="00CC00"/>
                </a:solidFill>
                <a:latin typeface="Calibri"/>
                <a:cs typeface="Calibri"/>
              </a:rPr>
              <a:t>,Q</a:t>
            </a:r>
            <a:r>
              <a:rPr lang="en-GB" sz="2900" i="1" dirty="0" smtClean="0">
                <a:solidFill>
                  <a:srgbClr val="000000"/>
                </a:solidFill>
                <a:latin typeface="Calibri"/>
                <a:cs typeface="Calibri"/>
              </a:rPr>
              <a:t>)</a:t>
            </a:r>
            <a:endParaRPr lang="en-GB" sz="29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33400" y="3429000"/>
            <a:ext cx="8083550" cy="2954338"/>
            <a:chOff x="425450" y="3124200"/>
            <a:chExt cx="8083550" cy="2954338"/>
          </a:xfrm>
        </p:grpSpPr>
        <p:sp>
          <p:nvSpPr>
            <p:cNvPr id="174081" name="Line 14"/>
            <p:cNvSpPr>
              <a:spLocks noChangeShapeType="1"/>
            </p:cNvSpPr>
            <p:nvPr/>
          </p:nvSpPr>
          <p:spPr bwMode="auto">
            <a:xfrm flipH="1" flipV="1">
              <a:off x="1427163" y="3124200"/>
              <a:ext cx="20637" cy="2133600"/>
            </a:xfrm>
            <a:prstGeom prst="line">
              <a:avLst/>
            </a:prstGeom>
            <a:noFill/>
            <a:ln w="36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082" name="Line 13"/>
            <p:cNvSpPr>
              <a:spLocks noChangeShapeType="1"/>
            </p:cNvSpPr>
            <p:nvPr/>
          </p:nvSpPr>
          <p:spPr bwMode="auto">
            <a:xfrm>
              <a:off x="811213" y="4635500"/>
              <a:ext cx="1703387" cy="546100"/>
            </a:xfrm>
            <a:prstGeom prst="line">
              <a:avLst/>
            </a:prstGeom>
            <a:noFill/>
            <a:ln w="36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083" name="Line 12"/>
            <p:cNvSpPr>
              <a:spLocks noChangeShapeType="1"/>
            </p:cNvSpPr>
            <p:nvPr/>
          </p:nvSpPr>
          <p:spPr bwMode="auto">
            <a:xfrm>
              <a:off x="838200" y="3810000"/>
              <a:ext cx="2236788" cy="774700"/>
            </a:xfrm>
            <a:prstGeom prst="line">
              <a:avLst/>
            </a:prstGeom>
            <a:noFill/>
            <a:ln w="36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084" name="Line 11"/>
            <p:cNvSpPr>
              <a:spLocks noChangeShapeType="1"/>
            </p:cNvSpPr>
            <p:nvPr/>
          </p:nvSpPr>
          <p:spPr bwMode="auto">
            <a:xfrm>
              <a:off x="2438400" y="3144838"/>
              <a:ext cx="606425" cy="636587"/>
            </a:xfrm>
            <a:prstGeom prst="line">
              <a:avLst/>
            </a:prstGeom>
            <a:noFill/>
            <a:ln w="3672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085" name="Line 19"/>
            <p:cNvSpPr>
              <a:spLocks noChangeShapeType="1"/>
            </p:cNvSpPr>
            <p:nvPr/>
          </p:nvSpPr>
          <p:spPr bwMode="auto">
            <a:xfrm>
              <a:off x="7869238" y="3227388"/>
              <a:ext cx="606425" cy="636587"/>
            </a:xfrm>
            <a:prstGeom prst="line">
              <a:avLst/>
            </a:prstGeom>
            <a:noFill/>
            <a:ln w="3672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086" name="Line 20"/>
            <p:cNvSpPr>
              <a:spLocks noChangeShapeType="1"/>
            </p:cNvSpPr>
            <p:nvPr/>
          </p:nvSpPr>
          <p:spPr bwMode="auto">
            <a:xfrm flipV="1">
              <a:off x="6262688" y="3263900"/>
              <a:ext cx="581025" cy="573088"/>
            </a:xfrm>
            <a:prstGeom prst="line">
              <a:avLst/>
            </a:prstGeom>
            <a:noFill/>
            <a:ln w="36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087" name="Line 21"/>
            <p:cNvSpPr>
              <a:spLocks noChangeShapeType="1"/>
            </p:cNvSpPr>
            <p:nvPr/>
          </p:nvSpPr>
          <p:spPr bwMode="auto">
            <a:xfrm>
              <a:off x="6242050" y="4718050"/>
              <a:ext cx="615950" cy="615950"/>
            </a:xfrm>
            <a:prstGeom prst="line">
              <a:avLst/>
            </a:prstGeom>
            <a:noFill/>
            <a:ln w="36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088" name="Line 22"/>
            <p:cNvSpPr>
              <a:spLocks noChangeShapeType="1"/>
            </p:cNvSpPr>
            <p:nvPr/>
          </p:nvSpPr>
          <p:spPr bwMode="auto">
            <a:xfrm flipH="1">
              <a:off x="7993063" y="4678363"/>
              <a:ext cx="496887" cy="603250"/>
            </a:xfrm>
            <a:prstGeom prst="line">
              <a:avLst/>
            </a:prstGeom>
            <a:noFill/>
            <a:ln w="36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090" name="Line 3"/>
            <p:cNvSpPr>
              <a:spLocks noChangeShapeType="1"/>
            </p:cNvSpPr>
            <p:nvPr/>
          </p:nvSpPr>
          <p:spPr bwMode="auto">
            <a:xfrm>
              <a:off x="3832225" y="4210050"/>
              <a:ext cx="1741488" cy="1588"/>
            </a:xfrm>
            <a:prstGeom prst="line">
              <a:avLst/>
            </a:prstGeom>
            <a:noFill/>
            <a:ln w="57150" cmpd="sng">
              <a:solidFill>
                <a:srgbClr val="000000"/>
              </a:solidFill>
              <a:prstDash val="sysDash"/>
              <a:round/>
              <a:headEnd type="oval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091" name="Text Box 4"/>
            <p:cNvSpPr txBox="1">
              <a:spLocks noChangeArrowheads="1"/>
            </p:cNvSpPr>
            <p:nvPr/>
          </p:nvSpPr>
          <p:spPr bwMode="auto">
            <a:xfrm>
              <a:off x="425450" y="5710238"/>
              <a:ext cx="2325688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defTabSz="414338" eaLnBrk="0" hangingPunct="0">
                <a:tabLst>
                  <a:tab pos="657225" algn="l"/>
                  <a:tab pos="1312863" algn="l"/>
                  <a:tab pos="1970088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14338" eaLnBrk="0" hangingPunct="0">
                <a:tabLst>
                  <a:tab pos="657225" algn="l"/>
                  <a:tab pos="1312863" algn="l"/>
                  <a:tab pos="1970088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414338" eaLnBrk="0" hangingPunct="0">
                <a:tabLst>
                  <a:tab pos="657225" algn="l"/>
                  <a:tab pos="1312863" algn="l"/>
                  <a:tab pos="1970088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414338" eaLnBrk="0" hangingPunct="0">
                <a:tabLst>
                  <a:tab pos="657225" algn="l"/>
                  <a:tab pos="1312863" algn="l"/>
                  <a:tab pos="1970088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414338" eaLnBrk="0" hangingPunct="0">
                <a:tabLst>
                  <a:tab pos="657225" algn="l"/>
                  <a:tab pos="1312863" algn="l"/>
                  <a:tab pos="1970088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defTabSz="414338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57225" algn="l"/>
                  <a:tab pos="1312863" algn="l"/>
                  <a:tab pos="1970088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defTabSz="414338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57225" algn="l"/>
                  <a:tab pos="1312863" algn="l"/>
                  <a:tab pos="1970088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defTabSz="414338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57225" algn="l"/>
                  <a:tab pos="1312863" algn="l"/>
                  <a:tab pos="1970088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defTabSz="414338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57225" algn="l"/>
                  <a:tab pos="1312863" algn="l"/>
                  <a:tab pos="1970088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>
                <a:lnSpc>
                  <a:spcPct val="63000"/>
                </a:lnSpc>
                <a:buClr>
                  <a:srgbClr val="000000"/>
                </a:buClr>
                <a:buSzPct val="45000"/>
                <a:buFont typeface="Wingdings" charset="0"/>
                <a:buNone/>
              </a:pPr>
              <a:r>
                <a:rPr lang="en-GB" sz="2800" i="1" dirty="0">
                  <a:solidFill>
                    <a:srgbClr val="000000"/>
                  </a:solidFill>
                  <a:latin typeface="Calibri" charset="0"/>
                </a:rPr>
                <a:t>         cycle(</a:t>
              </a:r>
              <a:r>
                <a:rPr lang="en-GB" sz="2800" i="1" dirty="0">
                  <a:solidFill>
                    <a:srgbClr val="FF0000"/>
                  </a:solidFill>
                  <a:latin typeface="Calibri" charset="0"/>
                </a:rPr>
                <a:t>P</a:t>
              </a:r>
              <a:r>
                <a:rPr lang="en-GB" sz="2800" i="1" dirty="0">
                  <a:solidFill>
                    <a:srgbClr val="000000"/>
                  </a:solidFill>
                  <a:latin typeface="Calibri" charset="0"/>
                </a:rPr>
                <a:t>,</a:t>
              </a:r>
              <a:r>
                <a:rPr lang="en-GB" sz="2800" i="1" dirty="0">
                  <a:solidFill>
                    <a:srgbClr val="00CC00"/>
                  </a:solidFill>
                  <a:latin typeface="Calibri" charset="0"/>
                </a:rPr>
                <a:t>Q</a:t>
              </a:r>
              <a:r>
                <a:rPr lang="en-GB" sz="2800" i="1" dirty="0">
                  <a:solidFill>
                    <a:srgbClr val="000000"/>
                  </a:solidFill>
                  <a:latin typeface="Calibri" charset="0"/>
                </a:rPr>
                <a:t>)=2                                           cycle(</a:t>
              </a:r>
              <a:r>
                <a:rPr lang="en-GB" sz="2800" i="1" dirty="0">
                  <a:solidFill>
                    <a:srgbClr val="FF0000"/>
                  </a:solidFill>
                  <a:latin typeface="Calibri" charset="0"/>
                </a:rPr>
                <a:t>Q</a:t>
              </a:r>
              <a:r>
                <a:rPr lang="en-GB" sz="2800" i="1" dirty="0">
                  <a:solidFill>
                    <a:srgbClr val="000000"/>
                  </a:solidFill>
                  <a:latin typeface="Calibri" charset="0"/>
                </a:rPr>
                <a:t>,</a:t>
              </a:r>
              <a:r>
                <a:rPr lang="en-GB" sz="2800" i="1" dirty="0">
                  <a:solidFill>
                    <a:srgbClr val="00CC00"/>
                  </a:solidFill>
                  <a:latin typeface="Calibri" charset="0"/>
                </a:rPr>
                <a:t>Q</a:t>
              </a:r>
              <a:r>
                <a:rPr lang="en-GB" sz="2800" i="1" dirty="0">
                  <a:solidFill>
                    <a:srgbClr val="000000"/>
                  </a:solidFill>
                  <a:latin typeface="Calibri" charset="0"/>
                </a:rPr>
                <a:t>)=</a:t>
              </a:r>
              <a:r>
                <a:rPr lang="en-GB" sz="2800" i="1" dirty="0">
                  <a:solidFill>
                    <a:schemeClr val="bg1"/>
                  </a:solidFill>
                  <a:latin typeface="Calibri" charset="0"/>
                </a:rPr>
                <a:t> </a:t>
              </a:r>
              <a:r>
                <a:rPr lang="en-GB" sz="2800" i="1" dirty="0">
                  <a:solidFill>
                    <a:srgbClr val="000000"/>
                  </a:solidFill>
                  <a:latin typeface="Calibri" charset="0"/>
                </a:rPr>
                <a:t>4 </a:t>
              </a:r>
            </a:p>
            <a:p>
              <a:pPr eaLnBrk="1">
                <a:lnSpc>
                  <a:spcPct val="63000"/>
                </a:lnSpc>
                <a:buClr>
                  <a:srgbClr val="000000"/>
                </a:buClr>
                <a:buSzPct val="45000"/>
                <a:buFont typeface="StarSymbol" charset="0"/>
                <a:buNone/>
              </a:pPr>
              <a:endParaRPr lang="en-GB" sz="2800" i="1" dirty="0">
                <a:solidFill>
                  <a:srgbClr val="000000"/>
                </a:solidFill>
                <a:latin typeface="Calibri" charset="0"/>
              </a:endParaRPr>
            </a:p>
          </p:txBody>
        </p:sp>
        <p:sp>
          <p:nvSpPr>
            <p:cNvPr id="174092" name="Text Box 5"/>
            <p:cNvSpPr txBox="1">
              <a:spLocks noChangeArrowheads="1"/>
            </p:cNvSpPr>
            <p:nvPr/>
          </p:nvSpPr>
          <p:spPr bwMode="auto">
            <a:xfrm>
              <a:off x="4710113" y="5710238"/>
              <a:ext cx="3322637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defTabSz="414338" eaLnBrk="0" hangingPunct="0">
                <a:tabLst>
                  <a:tab pos="657225" algn="l"/>
                  <a:tab pos="1312863" algn="l"/>
                  <a:tab pos="1970088" algn="l"/>
                  <a:tab pos="2627313" algn="l"/>
                  <a:tab pos="328295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14338" eaLnBrk="0" hangingPunct="0">
                <a:tabLst>
                  <a:tab pos="657225" algn="l"/>
                  <a:tab pos="1312863" algn="l"/>
                  <a:tab pos="1970088" algn="l"/>
                  <a:tab pos="2627313" algn="l"/>
                  <a:tab pos="328295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414338" eaLnBrk="0" hangingPunct="0">
                <a:tabLst>
                  <a:tab pos="657225" algn="l"/>
                  <a:tab pos="1312863" algn="l"/>
                  <a:tab pos="1970088" algn="l"/>
                  <a:tab pos="2627313" algn="l"/>
                  <a:tab pos="328295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414338" eaLnBrk="0" hangingPunct="0">
                <a:tabLst>
                  <a:tab pos="657225" algn="l"/>
                  <a:tab pos="1312863" algn="l"/>
                  <a:tab pos="1970088" algn="l"/>
                  <a:tab pos="2627313" algn="l"/>
                  <a:tab pos="328295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414338" eaLnBrk="0" hangingPunct="0">
                <a:tabLst>
                  <a:tab pos="657225" algn="l"/>
                  <a:tab pos="1312863" algn="l"/>
                  <a:tab pos="1970088" algn="l"/>
                  <a:tab pos="2627313" algn="l"/>
                  <a:tab pos="328295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defTabSz="414338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57225" algn="l"/>
                  <a:tab pos="1312863" algn="l"/>
                  <a:tab pos="1970088" algn="l"/>
                  <a:tab pos="2627313" algn="l"/>
                  <a:tab pos="328295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defTabSz="414338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57225" algn="l"/>
                  <a:tab pos="1312863" algn="l"/>
                  <a:tab pos="1970088" algn="l"/>
                  <a:tab pos="2627313" algn="l"/>
                  <a:tab pos="328295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defTabSz="414338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57225" algn="l"/>
                  <a:tab pos="1312863" algn="l"/>
                  <a:tab pos="1970088" algn="l"/>
                  <a:tab pos="2627313" algn="l"/>
                  <a:tab pos="328295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defTabSz="414338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57225" algn="l"/>
                  <a:tab pos="1312863" algn="l"/>
                  <a:tab pos="1970088" algn="l"/>
                  <a:tab pos="2627313" algn="l"/>
                  <a:tab pos="328295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>
                <a:lnSpc>
                  <a:spcPct val="63000"/>
                </a:lnSpc>
                <a:buClr>
                  <a:srgbClr val="000000"/>
                </a:buClr>
                <a:buSzPct val="45000"/>
                <a:buFont typeface="StarSymbol" charset="0"/>
                <a:buNone/>
              </a:pPr>
              <a:endParaRPr lang="en-GB" sz="2800" i="1">
                <a:solidFill>
                  <a:srgbClr val="000000"/>
                </a:solidFill>
                <a:latin typeface="Calibri" charset="0"/>
              </a:endParaRPr>
            </a:p>
          </p:txBody>
        </p:sp>
        <p:sp>
          <p:nvSpPr>
            <p:cNvPr id="174094" name="Freeform 7"/>
            <p:cNvSpPr>
              <a:spLocks/>
            </p:cNvSpPr>
            <p:nvPr/>
          </p:nvSpPr>
          <p:spPr bwMode="auto">
            <a:xfrm>
              <a:off x="2444750" y="3157538"/>
              <a:ext cx="604838" cy="620712"/>
            </a:xfrm>
            <a:custGeom>
              <a:avLst/>
              <a:gdLst>
                <a:gd name="T0" fmla="*/ 2147483647 w 1851"/>
                <a:gd name="T1" fmla="*/ 2147483647 h 1905"/>
                <a:gd name="T2" fmla="*/ 2147483647 w 1851"/>
                <a:gd name="T3" fmla="*/ 2147483647 h 1905"/>
                <a:gd name="T4" fmla="*/ 2147483647 w 1851"/>
                <a:gd name="T5" fmla="*/ 2147483647 h 1905"/>
                <a:gd name="T6" fmla="*/ 2147483647 w 1851"/>
                <a:gd name="T7" fmla="*/ 2147483647 h 1905"/>
                <a:gd name="T8" fmla="*/ 2147483647 w 1851"/>
                <a:gd name="T9" fmla="*/ 2147483647 h 1905"/>
                <a:gd name="T10" fmla="*/ 2147483647 w 1851"/>
                <a:gd name="T11" fmla="*/ 2147483647 h 1905"/>
                <a:gd name="T12" fmla="*/ 2147483647 w 1851"/>
                <a:gd name="T13" fmla="*/ 2147483647 h 1905"/>
                <a:gd name="T14" fmla="*/ 2147483647 w 1851"/>
                <a:gd name="T15" fmla="*/ 2147483647 h 1905"/>
                <a:gd name="T16" fmla="*/ 2147483647 w 1851"/>
                <a:gd name="T17" fmla="*/ 2147483647 h 1905"/>
                <a:gd name="T18" fmla="*/ 2147483647 w 1851"/>
                <a:gd name="T19" fmla="*/ 2147483647 h 1905"/>
                <a:gd name="T20" fmla="*/ 2147483647 w 1851"/>
                <a:gd name="T21" fmla="*/ 2147483647 h 1905"/>
                <a:gd name="T22" fmla="*/ 2147483647 w 1851"/>
                <a:gd name="T23" fmla="*/ 2147483647 h 1905"/>
                <a:gd name="T24" fmla="*/ 2147483647 w 1851"/>
                <a:gd name="T25" fmla="*/ 2147483647 h 1905"/>
                <a:gd name="T26" fmla="*/ 2147483647 w 1851"/>
                <a:gd name="T27" fmla="*/ 2147483647 h 1905"/>
                <a:gd name="T28" fmla="*/ 2147483647 w 1851"/>
                <a:gd name="T29" fmla="*/ 2147483647 h 1905"/>
                <a:gd name="T30" fmla="*/ 0 w 1851"/>
                <a:gd name="T31" fmla="*/ 0 h 190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851"/>
                <a:gd name="T49" fmla="*/ 0 h 1905"/>
                <a:gd name="T50" fmla="*/ 1851 w 1851"/>
                <a:gd name="T51" fmla="*/ 1905 h 190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851" h="1905">
                  <a:moveTo>
                    <a:pt x="1850" y="1904"/>
                  </a:moveTo>
                  <a:lnTo>
                    <a:pt x="1777" y="1740"/>
                  </a:lnTo>
                  <a:lnTo>
                    <a:pt x="1696" y="1579"/>
                  </a:lnTo>
                  <a:lnTo>
                    <a:pt x="1607" y="1423"/>
                  </a:lnTo>
                  <a:lnTo>
                    <a:pt x="1510" y="1272"/>
                  </a:lnTo>
                  <a:lnTo>
                    <a:pt x="1405" y="1125"/>
                  </a:lnTo>
                  <a:lnTo>
                    <a:pt x="1292" y="984"/>
                  </a:lnTo>
                  <a:lnTo>
                    <a:pt x="1173" y="848"/>
                  </a:lnTo>
                  <a:lnTo>
                    <a:pt x="1047" y="718"/>
                  </a:lnTo>
                  <a:lnTo>
                    <a:pt x="914" y="594"/>
                  </a:lnTo>
                  <a:lnTo>
                    <a:pt x="775" y="477"/>
                  </a:lnTo>
                  <a:lnTo>
                    <a:pt x="630" y="367"/>
                  </a:lnTo>
                  <a:lnTo>
                    <a:pt x="480" y="264"/>
                  </a:lnTo>
                  <a:lnTo>
                    <a:pt x="325" y="168"/>
                  </a:lnTo>
                  <a:lnTo>
                    <a:pt x="164" y="80"/>
                  </a:lnTo>
                  <a:lnTo>
                    <a:pt x="0" y="0"/>
                  </a:lnTo>
                </a:path>
              </a:pathLst>
            </a:custGeom>
            <a:noFill/>
            <a:ln w="36720">
              <a:solidFill>
                <a:srgbClr val="20DF29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095" name="Freeform 8"/>
            <p:cNvSpPr>
              <a:spLocks/>
            </p:cNvSpPr>
            <p:nvPr/>
          </p:nvSpPr>
          <p:spPr bwMode="auto">
            <a:xfrm>
              <a:off x="808038" y="3157538"/>
              <a:ext cx="609600" cy="631825"/>
            </a:xfrm>
            <a:custGeom>
              <a:avLst/>
              <a:gdLst>
                <a:gd name="T0" fmla="*/ 2147483647 w 1864"/>
                <a:gd name="T1" fmla="*/ 0 h 1936"/>
                <a:gd name="T2" fmla="*/ 2147483647 w 1864"/>
                <a:gd name="T3" fmla="*/ 2147483647 h 1936"/>
                <a:gd name="T4" fmla="*/ 2147483647 w 1864"/>
                <a:gd name="T5" fmla="*/ 2147483647 h 1936"/>
                <a:gd name="T6" fmla="*/ 2147483647 w 1864"/>
                <a:gd name="T7" fmla="*/ 2147483647 h 1936"/>
                <a:gd name="T8" fmla="*/ 2147483647 w 1864"/>
                <a:gd name="T9" fmla="*/ 2147483647 h 1936"/>
                <a:gd name="T10" fmla="*/ 2147483647 w 1864"/>
                <a:gd name="T11" fmla="*/ 2147483647 h 1936"/>
                <a:gd name="T12" fmla="*/ 2147483647 w 1864"/>
                <a:gd name="T13" fmla="*/ 2147483647 h 1936"/>
                <a:gd name="T14" fmla="*/ 2147483647 w 1864"/>
                <a:gd name="T15" fmla="*/ 2147483647 h 1936"/>
                <a:gd name="T16" fmla="*/ 2147483647 w 1864"/>
                <a:gd name="T17" fmla="*/ 2147483647 h 1936"/>
                <a:gd name="T18" fmla="*/ 2147483647 w 1864"/>
                <a:gd name="T19" fmla="*/ 2147483647 h 1936"/>
                <a:gd name="T20" fmla="*/ 2147483647 w 1864"/>
                <a:gd name="T21" fmla="*/ 2147483647 h 1936"/>
                <a:gd name="T22" fmla="*/ 2147483647 w 1864"/>
                <a:gd name="T23" fmla="*/ 2147483647 h 1936"/>
                <a:gd name="T24" fmla="*/ 2147483647 w 1864"/>
                <a:gd name="T25" fmla="*/ 2147483647 h 1936"/>
                <a:gd name="T26" fmla="*/ 2147483647 w 1864"/>
                <a:gd name="T27" fmla="*/ 2147483647 h 1936"/>
                <a:gd name="T28" fmla="*/ 2147483647 w 1864"/>
                <a:gd name="T29" fmla="*/ 2147483647 h 1936"/>
                <a:gd name="T30" fmla="*/ 0 w 1864"/>
                <a:gd name="T31" fmla="*/ 2147483647 h 19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864"/>
                <a:gd name="T49" fmla="*/ 0 h 1936"/>
                <a:gd name="T50" fmla="*/ 1864 w 1864"/>
                <a:gd name="T51" fmla="*/ 1936 h 19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864" h="1936">
                  <a:moveTo>
                    <a:pt x="1863" y="0"/>
                  </a:moveTo>
                  <a:lnTo>
                    <a:pt x="1696" y="81"/>
                  </a:lnTo>
                  <a:lnTo>
                    <a:pt x="1534" y="170"/>
                  </a:lnTo>
                  <a:lnTo>
                    <a:pt x="1377" y="268"/>
                  </a:lnTo>
                  <a:lnTo>
                    <a:pt x="1225" y="372"/>
                  </a:lnTo>
                  <a:lnTo>
                    <a:pt x="1079" y="484"/>
                  </a:lnTo>
                  <a:lnTo>
                    <a:pt x="939" y="603"/>
                  </a:lnTo>
                  <a:lnTo>
                    <a:pt x="805" y="729"/>
                  </a:lnTo>
                  <a:lnTo>
                    <a:pt x="678" y="861"/>
                  </a:lnTo>
                  <a:lnTo>
                    <a:pt x="558" y="999"/>
                  </a:lnTo>
                  <a:lnTo>
                    <a:pt x="445" y="1143"/>
                  </a:lnTo>
                  <a:lnTo>
                    <a:pt x="340" y="1292"/>
                  </a:lnTo>
                  <a:lnTo>
                    <a:pt x="242" y="1447"/>
                  </a:lnTo>
                  <a:lnTo>
                    <a:pt x="153" y="1605"/>
                  </a:lnTo>
                  <a:lnTo>
                    <a:pt x="72" y="1768"/>
                  </a:lnTo>
                  <a:lnTo>
                    <a:pt x="0" y="1935"/>
                  </a:lnTo>
                </a:path>
              </a:pathLst>
            </a:custGeom>
            <a:noFill/>
            <a:ln w="36720">
              <a:solidFill>
                <a:srgbClr val="20DF29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096" name="Freeform 9"/>
            <p:cNvSpPr>
              <a:spLocks/>
            </p:cNvSpPr>
            <p:nvPr/>
          </p:nvSpPr>
          <p:spPr bwMode="auto">
            <a:xfrm>
              <a:off x="2554288" y="4578350"/>
              <a:ext cx="522287" cy="639763"/>
            </a:xfrm>
            <a:custGeom>
              <a:avLst/>
              <a:gdLst>
                <a:gd name="T0" fmla="*/ 0 w 1601"/>
                <a:gd name="T1" fmla="*/ 2147483647 h 1956"/>
                <a:gd name="T2" fmla="*/ 2147483647 w 1601"/>
                <a:gd name="T3" fmla="*/ 2147483647 h 1956"/>
                <a:gd name="T4" fmla="*/ 2147483647 w 1601"/>
                <a:gd name="T5" fmla="*/ 2147483647 h 1956"/>
                <a:gd name="T6" fmla="*/ 2147483647 w 1601"/>
                <a:gd name="T7" fmla="*/ 2147483647 h 1956"/>
                <a:gd name="T8" fmla="*/ 2147483647 w 1601"/>
                <a:gd name="T9" fmla="*/ 2147483647 h 1956"/>
                <a:gd name="T10" fmla="*/ 2147483647 w 1601"/>
                <a:gd name="T11" fmla="*/ 2147483647 h 1956"/>
                <a:gd name="T12" fmla="*/ 2147483647 w 1601"/>
                <a:gd name="T13" fmla="*/ 2147483647 h 1956"/>
                <a:gd name="T14" fmla="*/ 2147483647 w 1601"/>
                <a:gd name="T15" fmla="*/ 2147483647 h 1956"/>
                <a:gd name="T16" fmla="*/ 2147483647 w 1601"/>
                <a:gd name="T17" fmla="*/ 2147483647 h 1956"/>
                <a:gd name="T18" fmla="*/ 2147483647 w 1601"/>
                <a:gd name="T19" fmla="*/ 2147483647 h 1956"/>
                <a:gd name="T20" fmla="*/ 2147483647 w 1601"/>
                <a:gd name="T21" fmla="*/ 2147483647 h 1956"/>
                <a:gd name="T22" fmla="*/ 2147483647 w 1601"/>
                <a:gd name="T23" fmla="*/ 2147483647 h 1956"/>
                <a:gd name="T24" fmla="*/ 2147483647 w 1601"/>
                <a:gd name="T25" fmla="*/ 2147483647 h 1956"/>
                <a:gd name="T26" fmla="*/ 2147483647 w 1601"/>
                <a:gd name="T27" fmla="*/ 2147483647 h 1956"/>
                <a:gd name="T28" fmla="*/ 2147483647 w 1601"/>
                <a:gd name="T29" fmla="*/ 2147483647 h 1956"/>
                <a:gd name="T30" fmla="*/ 2147483647 w 1601"/>
                <a:gd name="T31" fmla="*/ 0 h 19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01"/>
                <a:gd name="T49" fmla="*/ 0 h 1956"/>
                <a:gd name="T50" fmla="*/ 1601 w 1601"/>
                <a:gd name="T51" fmla="*/ 1956 h 195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01" h="1956">
                  <a:moveTo>
                    <a:pt x="0" y="1955"/>
                  </a:moveTo>
                  <a:lnTo>
                    <a:pt x="148" y="1864"/>
                  </a:lnTo>
                  <a:lnTo>
                    <a:pt x="291" y="1765"/>
                  </a:lnTo>
                  <a:lnTo>
                    <a:pt x="429" y="1661"/>
                  </a:lnTo>
                  <a:lnTo>
                    <a:pt x="562" y="1550"/>
                  </a:lnTo>
                  <a:lnTo>
                    <a:pt x="689" y="1433"/>
                  </a:lnTo>
                  <a:lnTo>
                    <a:pt x="810" y="1311"/>
                  </a:lnTo>
                  <a:lnTo>
                    <a:pt x="926" y="1183"/>
                  </a:lnTo>
                  <a:lnTo>
                    <a:pt x="1035" y="1050"/>
                  </a:lnTo>
                  <a:lnTo>
                    <a:pt x="1137" y="912"/>
                  </a:lnTo>
                  <a:lnTo>
                    <a:pt x="1232" y="769"/>
                  </a:lnTo>
                  <a:lnTo>
                    <a:pt x="1321" y="622"/>
                  </a:lnTo>
                  <a:lnTo>
                    <a:pt x="1402" y="472"/>
                  </a:lnTo>
                  <a:lnTo>
                    <a:pt x="1475" y="318"/>
                  </a:lnTo>
                  <a:lnTo>
                    <a:pt x="1542" y="160"/>
                  </a:lnTo>
                  <a:lnTo>
                    <a:pt x="1600" y="0"/>
                  </a:lnTo>
                </a:path>
              </a:pathLst>
            </a:custGeom>
            <a:noFill/>
            <a:ln w="36720">
              <a:solidFill>
                <a:srgbClr val="20DF29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097" name="Freeform 10"/>
            <p:cNvSpPr>
              <a:spLocks/>
            </p:cNvSpPr>
            <p:nvPr/>
          </p:nvSpPr>
          <p:spPr bwMode="auto">
            <a:xfrm>
              <a:off x="806450" y="4637088"/>
              <a:ext cx="633413" cy="646112"/>
            </a:xfrm>
            <a:custGeom>
              <a:avLst/>
              <a:gdLst>
                <a:gd name="T0" fmla="*/ 0 w 1942"/>
                <a:gd name="T1" fmla="*/ 0 h 1981"/>
                <a:gd name="T2" fmla="*/ 2147483647 w 1942"/>
                <a:gd name="T3" fmla="*/ 2147483647 h 1981"/>
                <a:gd name="T4" fmla="*/ 2147483647 w 1942"/>
                <a:gd name="T5" fmla="*/ 2147483647 h 1981"/>
                <a:gd name="T6" fmla="*/ 2147483647 w 1942"/>
                <a:gd name="T7" fmla="*/ 2147483647 h 1981"/>
                <a:gd name="T8" fmla="*/ 2147483647 w 1942"/>
                <a:gd name="T9" fmla="*/ 2147483647 h 1981"/>
                <a:gd name="T10" fmla="*/ 2147483647 w 1942"/>
                <a:gd name="T11" fmla="*/ 2147483647 h 1981"/>
                <a:gd name="T12" fmla="*/ 2147483647 w 1942"/>
                <a:gd name="T13" fmla="*/ 2147483647 h 1981"/>
                <a:gd name="T14" fmla="*/ 2147483647 w 1942"/>
                <a:gd name="T15" fmla="*/ 2147483647 h 1981"/>
                <a:gd name="T16" fmla="*/ 2147483647 w 1942"/>
                <a:gd name="T17" fmla="*/ 2147483647 h 1981"/>
                <a:gd name="T18" fmla="*/ 2147483647 w 1942"/>
                <a:gd name="T19" fmla="*/ 2147483647 h 1981"/>
                <a:gd name="T20" fmla="*/ 2147483647 w 1942"/>
                <a:gd name="T21" fmla="*/ 2147483647 h 1981"/>
                <a:gd name="T22" fmla="*/ 2147483647 w 1942"/>
                <a:gd name="T23" fmla="*/ 2147483647 h 1981"/>
                <a:gd name="T24" fmla="*/ 2147483647 w 1942"/>
                <a:gd name="T25" fmla="*/ 2147483647 h 1981"/>
                <a:gd name="T26" fmla="*/ 2147483647 w 1942"/>
                <a:gd name="T27" fmla="*/ 2147483647 h 1981"/>
                <a:gd name="T28" fmla="*/ 2147483647 w 1942"/>
                <a:gd name="T29" fmla="*/ 2147483647 h 1981"/>
                <a:gd name="T30" fmla="*/ 2147483647 w 1942"/>
                <a:gd name="T31" fmla="*/ 2147483647 h 198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2"/>
                <a:gd name="T49" fmla="*/ 0 h 1981"/>
                <a:gd name="T50" fmla="*/ 1942 w 1942"/>
                <a:gd name="T51" fmla="*/ 1981 h 198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2" h="1981">
                  <a:moveTo>
                    <a:pt x="0" y="0"/>
                  </a:moveTo>
                  <a:lnTo>
                    <a:pt x="74" y="172"/>
                  </a:lnTo>
                  <a:lnTo>
                    <a:pt x="158" y="341"/>
                  </a:lnTo>
                  <a:lnTo>
                    <a:pt x="250" y="505"/>
                  </a:lnTo>
                  <a:lnTo>
                    <a:pt x="351" y="664"/>
                  </a:lnTo>
                  <a:lnTo>
                    <a:pt x="460" y="818"/>
                  </a:lnTo>
                  <a:lnTo>
                    <a:pt x="578" y="966"/>
                  </a:lnTo>
                  <a:lnTo>
                    <a:pt x="703" y="1108"/>
                  </a:lnTo>
                  <a:lnTo>
                    <a:pt x="836" y="1243"/>
                  </a:lnTo>
                  <a:lnTo>
                    <a:pt x="975" y="1372"/>
                  </a:lnTo>
                  <a:lnTo>
                    <a:pt x="1122" y="1493"/>
                  </a:lnTo>
                  <a:lnTo>
                    <a:pt x="1275" y="1607"/>
                  </a:lnTo>
                  <a:lnTo>
                    <a:pt x="1434" y="1712"/>
                  </a:lnTo>
                  <a:lnTo>
                    <a:pt x="1598" y="1810"/>
                  </a:lnTo>
                  <a:lnTo>
                    <a:pt x="1767" y="1899"/>
                  </a:lnTo>
                  <a:lnTo>
                    <a:pt x="1941" y="1980"/>
                  </a:lnTo>
                </a:path>
              </a:pathLst>
            </a:custGeom>
            <a:noFill/>
            <a:ln w="36720">
              <a:solidFill>
                <a:srgbClr val="20DF29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20DF29"/>
                </a:solidFill>
              </a:endParaRPr>
            </a:p>
          </p:txBody>
        </p:sp>
        <p:sp>
          <p:nvSpPr>
            <p:cNvPr id="174098" name="Freeform 15"/>
            <p:cNvSpPr>
              <a:spLocks/>
            </p:cNvSpPr>
            <p:nvPr/>
          </p:nvSpPr>
          <p:spPr bwMode="auto">
            <a:xfrm>
              <a:off x="7877175" y="3238500"/>
              <a:ext cx="604838" cy="622300"/>
            </a:xfrm>
            <a:custGeom>
              <a:avLst/>
              <a:gdLst>
                <a:gd name="T0" fmla="*/ 2147483647 w 1851"/>
                <a:gd name="T1" fmla="*/ 2147483647 h 1905"/>
                <a:gd name="T2" fmla="*/ 2147483647 w 1851"/>
                <a:gd name="T3" fmla="*/ 2147483647 h 1905"/>
                <a:gd name="T4" fmla="*/ 2147483647 w 1851"/>
                <a:gd name="T5" fmla="*/ 2147483647 h 1905"/>
                <a:gd name="T6" fmla="*/ 2147483647 w 1851"/>
                <a:gd name="T7" fmla="*/ 2147483647 h 1905"/>
                <a:gd name="T8" fmla="*/ 2147483647 w 1851"/>
                <a:gd name="T9" fmla="*/ 2147483647 h 1905"/>
                <a:gd name="T10" fmla="*/ 2147483647 w 1851"/>
                <a:gd name="T11" fmla="*/ 2147483647 h 1905"/>
                <a:gd name="T12" fmla="*/ 2147483647 w 1851"/>
                <a:gd name="T13" fmla="*/ 2147483647 h 1905"/>
                <a:gd name="T14" fmla="*/ 2147483647 w 1851"/>
                <a:gd name="T15" fmla="*/ 2147483647 h 1905"/>
                <a:gd name="T16" fmla="*/ 2147483647 w 1851"/>
                <a:gd name="T17" fmla="*/ 2147483647 h 1905"/>
                <a:gd name="T18" fmla="*/ 2147483647 w 1851"/>
                <a:gd name="T19" fmla="*/ 2147483647 h 1905"/>
                <a:gd name="T20" fmla="*/ 2147483647 w 1851"/>
                <a:gd name="T21" fmla="*/ 2147483647 h 1905"/>
                <a:gd name="T22" fmla="*/ 2147483647 w 1851"/>
                <a:gd name="T23" fmla="*/ 2147483647 h 1905"/>
                <a:gd name="T24" fmla="*/ 2147483647 w 1851"/>
                <a:gd name="T25" fmla="*/ 2147483647 h 1905"/>
                <a:gd name="T26" fmla="*/ 2147483647 w 1851"/>
                <a:gd name="T27" fmla="*/ 2147483647 h 1905"/>
                <a:gd name="T28" fmla="*/ 2147483647 w 1851"/>
                <a:gd name="T29" fmla="*/ 2147483647 h 1905"/>
                <a:gd name="T30" fmla="*/ 0 w 1851"/>
                <a:gd name="T31" fmla="*/ 0 h 190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851"/>
                <a:gd name="T49" fmla="*/ 0 h 1905"/>
                <a:gd name="T50" fmla="*/ 1851 w 1851"/>
                <a:gd name="T51" fmla="*/ 1905 h 190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851" h="1905">
                  <a:moveTo>
                    <a:pt x="1850" y="1904"/>
                  </a:moveTo>
                  <a:lnTo>
                    <a:pt x="1777" y="1740"/>
                  </a:lnTo>
                  <a:lnTo>
                    <a:pt x="1696" y="1579"/>
                  </a:lnTo>
                  <a:lnTo>
                    <a:pt x="1607" y="1423"/>
                  </a:lnTo>
                  <a:lnTo>
                    <a:pt x="1510" y="1272"/>
                  </a:lnTo>
                  <a:lnTo>
                    <a:pt x="1405" y="1125"/>
                  </a:lnTo>
                  <a:lnTo>
                    <a:pt x="1292" y="984"/>
                  </a:lnTo>
                  <a:lnTo>
                    <a:pt x="1173" y="848"/>
                  </a:lnTo>
                  <a:lnTo>
                    <a:pt x="1047" y="718"/>
                  </a:lnTo>
                  <a:lnTo>
                    <a:pt x="914" y="594"/>
                  </a:lnTo>
                  <a:lnTo>
                    <a:pt x="775" y="477"/>
                  </a:lnTo>
                  <a:lnTo>
                    <a:pt x="630" y="367"/>
                  </a:lnTo>
                  <a:lnTo>
                    <a:pt x="480" y="264"/>
                  </a:lnTo>
                  <a:lnTo>
                    <a:pt x="325" y="168"/>
                  </a:lnTo>
                  <a:lnTo>
                    <a:pt x="164" y="80"/>
                  </a:lnTo>
                  <a:lnTo>
                    <a:pt x="0" y="0"/>
                  </a:lnTo>
                </a:path>
              </a:pathLst>
            </a:custGeom>
            <a:noFill/>
            <a:ln w="36720">
              <a:solidFill>
                <a:srgbClr val="20DF29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099" name="Freeform 16"/>
            <p:cNvSpPr>
              <a:spLocks/>
            </p:cNvSpPr>
            <p:nvPr/>
          </p:nvSpPr>
          <p:spPr bwMode="auto">
            <a:xfrm>
              <a:off x="6237288" y="3238500"/>
              <a:ext cx="609600" cy="633413"/>
            </a:xfrm>
            <a:custGeom>
              <a:avLst/>
              <a:gdLst>
                <a:gd name="T0" fmla="*/ 2147483647 w 1864"/>
                <a:gd name="T1" fmla="*/ 0 h 1936"/>
                <a:gd name="T2" fmla="*/ 2147483647 w 1864"/>
                <a:gd name="T3" fmla="*/ 2147483647 h 1936"/>
                <a:gd name="T4" fmla="*/ 2147483647 w 1864"/>
                <a:gd name="T5" fmla="*/ 2147483647 h 1936"/>
                <a:gd name="T6" fmla="*/ 2147483647 w 1864"/>
                <a:gd name="T7" fmla="*/ 2147483647 h 1936"/>
                <a:gd name="T8" fmla="*/ 2147483647 w 1864"/>
                <a:gd name="T9" fmla="*/ 2147483647 h 1936"/>
                <a:gd name="T10" fmla="*/ 2147483647 w 1864"/>
                <a:gd name="T11" fmla="*/ 2147483647 h 1936"/>
                <a:gd name="T12" fmla="*/ 2147483647 w 1864"/>
                <a:gd name="T13" fmla="*/ 2147483647 h 1936"/>
                <a:gd name="T14" fmla="*/ 2147483647 w 1864"/>
                <a:gd name="T15" fmla="*/ 2147483647 h 1936"/>
                <a:gd name="T16" fmla="*/ 2147483647 w 1864"/>
                <a:gd name="T17" fmla="*/ 2147483647 h 1936"/>
                <a:gd name="T18" fmla="*/ 2147483647 w 1864"/>
                <a:gd name="T19" fmla="*/ 2147483647 h 1936"/>
                <a:gd name="T20" fmla="*/ 2147483647 w 1864"/>
                <a:gd name="T21" fmla="*/ 2147483647 h 1936"/>
                <a:gd name="T22" fmla="*/ 2147483647 w 1864"/>
                <a:gd name="T23" fmla="*/ 2147483647 h 1936"/>
                <a:gd name="T24" fmla="*/ 2147483647 w 1864"/>
                <a:gd name="T25" fmla="*/ 2147483647 h 1936"/>
                <a:gd name="T26" fmla="*/ 2147483647 w 1864"/>
                <a:gd name="T27" fmla="*/ 2147483647 h 1936"/>
                <a:gd name="T28" fmla="*/ 2147483647 w 1864"/>
                <a:gd name="T29" fmla="*/ 2147483647 h 1936"/>
                <a:gd name="T30" fmla="*/ 0 w 1864"/>
                <a:gd name="T31" fmla="*/ 2147483647 h 19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864"/>
                <a:gd name="T49" fmla="*/ 0 h 1936"/>
                <a:gd name="T50" fmla="*/ 1864 w 1864"/>
                <a:gd name="T51" fmla="*/ 1936 h 19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864" h="1936">
                  <a:moveTo>
                    <a:pt x="1863" y="0"/>
                  </a:moveTo>
                  <a:lnTo>
                    <a:pt x="1696" y="81"/>
                  </a:lnTo>
                  <a:lnTo>
                    <a:pt x="1534" y="170"/>
                  </a:lnTo>
                  <a:lnTo>
                    <a:pt x="1377" y="268"/>
                  </a:lnTo>
                  <a:lnTo>
                    <a:pt x="1225" y="372"/>
                  </a:lnTo>
                  <a:lnTo>
                    <a:pt x="1079" y="484"/>
                  </a:lnTo>
                  <a:lnTo>
                    <a:pt x="939" y="603"/>
                  </a:lnTo>
                  <a:lnTo>
                    <a:pt x="805" y="729"/>
                  </a:lnTo>
                  <a:lnTo>
                    <a:pt x="678" y="861"/>
                  </a:lnTo>
                  <a:lnTo>
                    <a:pt x="558" y="999"/>
                  </a:lnTo>
                  <a:lnTo>
                    <a:pt x="445" y="1143"/>
                  </a:lnTo>
                  <a:lnTo>
                    <a:pt x="340" y="1292"/>
                  </a:lnTo>
                  <a:lnTo>
                    <a:pt x="242" y="1447"/>
                  </a:lnTo>
                  <a:lnTo>
                    <a:pt x="153" y="1605"/>
                  </a:lnTo>
                  <a:lnTo>
                    <a:pt x="72" y="1768"/>
                  </a:lnTo>
                  <a:lnTo>
                    <a:pt x="0" y="1935"/>
                  </a:lnTo>
                </a:path>
              </a:pathLst>
            </a:custGeom>
            <a:noFill/>
            <a:ln w="36720">
              <a:solidFill>
                <a:srgbClr val="20DF29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100" name="Freeform 17"/>
            <p:cNvSpPr>
              <a:spLocks/>
            </p:cNvSpPr>
            <p:nvPr/>
          </p:nvSpPr>
          <p:spPr bwMode="auto">
            <a:xfrm>
              <a:off x="7986713" y="4660900"/>
              <a:ext cx="522287" cy="638175"/>
            </a:xfrm>
            <a:custGeom>
              <a:avLst/>
              <a:gdLst>
                <a:gd name="T0" fmla="*/ 0 w 1601"/>
                <a:gd name="T1" fmla="*/ 2147483647 h 1956"/>
                <a:gd name="T2" fmla="*/ 2147483647 w 1601"/>
                <a:gd name="T3" fmla="*/ 2147483647 h 1956"/>
                <a:gd name="T4" fmla="*/ 2147483647 w 1601"/>
                <a:gd name="T5" fmla="*/ 2147483647 h 1956"/>
                <a:gd name="T6" fmla="*/ 2147483647 w 1601"/>
                <a:gd name="T7" fmla="*/ 2147483647 h 1956"/>
                <a:gd name="T8" fmla="*/ 2147483647 w 1601"/>
                <a:gd name="T9" fmla="*/ 2147483647 h 1956"/>
                <a:gd name="T10" fmla="*/ 2147483647 w 1601"/>
                <a:gd name="T11" fmla="*/ 2147483647 h 1956"/>
                <a:gd name="T12" fmla="*/ 2147483647 w 1601"/>
                <a:gd name="T13" fmla="*/ 2147483647 h 1956"/>
                <a:gd name="T14" fmla="*/ 2147483647 w 1601"/>
                <a:gd name="T15" fmla="*/ 2147483647 h 1956"/>
                <a:gd name="T16" fmla="*/ 2147483647 w 1601"/>
                <a:gd name="T17" fmla="*/ 2147483647 h 1956"/>
                <a:gd name="T18" fmla="*/ 2147483647 w 1601"/>
                <a:gd name="T19" fmla="*/ 2147483647 h 1956"/>
                <a:gd name="T20" fmla="*/ 2147483647 w 1601"/>
                <a:gd name="T21" fmla="*/ 2147483647 h 1956"/>
                <a:gd name="T22" fmla="*/ 2147483647 w 1601"/>
                <a:gd name="T23" fmla="*/ 2147483647 h 1956"/>
                <a:gd name="T24" fmla="*/ 2147483647 w 1601"/>
                <a:gd name="T25" fmla="*/ 2147483647 h 1956"/>
                <a:gd name="T26" fmla="*/ 2147483647 w 1601"/>
                <a:gd name="T27" fmla="*/ 2147483647 h 1956"/>
                <a:gd name="T28" fmla="*/ 2147483647 w 1601"/>
                <a:gd name="T29" fmla="*/ 2147483647 h 1956"/>
                <a:gd name="T30" fmla="*/ 2147483647 w 1601"/>
                <a:gd name="T31" fmla="*/ 0 h 19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01"/>
                <a:gd name="T49" fmla="*/ 0 h 1956"/>
                <a:gd name="T50" fmla="*/ 1601 w 1601"/>
                <a:gd name="T51" fmla="*/ 1956 h 195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01" h="1956">
                  <a:moveTo>
                    <a:pt x="0" y="1955"/>
                  </a:moveTo>
                  <a:lnTo>
                    <a:pt x="148" y="1864"/>
                  </a:lnTo>
                  <a:lnTo>
                    <a:pt x="291" y="1765"/>
                  </a:lnTo>
                  <a:lnTo>
                    <a:pt x="429" y="1661"/>
                  </a:lnTo>
                  <a:lnTo>
                    <a:pt x="562" y="1550"/>
                  </a:lnTo>
                  <a:lnTo>
                    <a:pt x="689" y="1433"/>
                  </a:lnTo>
                  <a:lnTo>
                    <a:pt x="810" y="1311"/>
                  </a:lnTo>
                  <a:lnTo>
                    <a:pt x="926" y="1183"/>
                  </a:lnTo>
                  <a:lnTo>
                    <a:pt x="1035" y="1050"/>
                  </a:lnTo>
                  <a:lnTo>
                    <a:pt x="1137" y="912"/>
                  </a:lnTo>
                  <a:lnTo>
                    <a:pt x="1232" y="769"/>
                  </a:lnTo>
                  <a:lnTo>
                    <a:pt x="1321" y="622"/>
                  </a:lnTo>
                  <a:lnTo>
                    <a:pt x="1402" y="472"/>
                  </a:lnTo>
                  <a:lnTo>
                    <a:pt x="1475" y="318"/>
                  </a:lnTo>
                  <a:lnTo>
                    <a:pt x="1542" y="160"/>
                  </a:lnTo>
                  <a:lnTo>
                    <a:pt x="1600" y="0"/>
                  </a:lnTo>
                </a:path>
              </a:pathLst>
            </a:custGeom>
            <a:noFill/>
            <a:ln w="36720">
              <a:solidFill>
                <a:srgbClr val="20DF29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101" name="Freeform 18"/>
            <p:cNvSpPr>
              <a:spLocks/>
            </p:cNvSpPr>
            <p:nvPr/>
          </p:nvSpPr>
          <p:spPr bwMode="auto">
            <a:xfrm>
              <a:off x="6237288" y="4721225"/>
              <a:ext cx="635000" cy="646113"/>
            </a:xfrm>
            <a:custGeom>
              <a:avLst/>
              <a:gdLst>
                <a:gd name="T0" fmla="*/ 0 w 1942"/>
                <a:gd name="T1" fmla="*/ 0 h 1981"/>
                <a:gd name="T2" fmla="*/ 2147483647 w 1942"/>
                <a:gd name="T3" fmla="*/ 2147483647 h 1981"/>
                <a:gd name="T4" fmla="*/ 2147483647 w 1942"/>
                <a:gd name="T5" fmla="*/ 2147483647 h 1981"/>
                <a:gd name="T6" fmla="*/ 2147483647 w 1942"/>
                <a:gd name="T7" fmla="*/ 2147483647 h 1981"/>
                <a:gd name="T8" fmla="*/ 2147483647 w 1942"/>
                <a:gd name="T9" fmla="*/ 2147483647 h 1981"/>
                <a:gd name="T10" fmla="*/ 2147483647 w 1942"/>
                <a:gd name="T11" fmla="*/ 2147483647 h 1981"/>
                <a:gd name="T12" fmla="*/ 2147483647 w 1942"/>
                <a:gd name="T13" fmla="*/ 2147483647 h 1981"/>
                <a:gd name="T14" fmla="*/ 2147483647 w 1942"/>
                <a:gd name="T15" fmla="*/ 2147483647 h 1981"/>
                <a:gd name="T16" fmla="*/ 2147483647 w 1942"/>
                <a:gd name="T17" fmla="*/ 2147483647 h 1981"/>
                <a:gd name="T18" fmla="*/ 2147483647 w 1942"/>
                <a:gd name="T19" fmla="*/ 2147483647 h 1981"/>
                <a:gd name="T20" fmla="*/ 2147483647 w 1942"/>
                <a:gd name="T21" fmla="*/ 2147483647 h 1981"/>
                <a:gd name="T22" fmla="*/ 2147483647 w 1942"/>
                <a:gd name="T23" fmla="*/ 2147483647 h 1981"/>
                <a:gd name="T24" fmla="*/ 2147483647 w 1942"/>
                <a:gd name="T25" fmla="*/ 2147483647 h 1981"/>
                <a:gd name="T26" fmla="*/ 2147483647 w 1942"/>
                <a:gd name="T27" fmla="*/ 2147483647 h 1981"/>
                <a:gd name="T28" fmla="*/ 2147483647 w 1942"/>
                <a:gd name="T29" fmla="*/ 2147483647 h 1981"/>
                <a:gd name="T30" fmla="*/ 2147483647 w 1942"/>
                <a:gd name="T31" fmla="*/ 2147483647 h 198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2"/>
                <a:gd name="T49" fmla="*/ 0 h 1981"/>
                <a:gd name="T50" fmla="*/ 1942 w 1942"/>
                <a:gd name="T51" fmla="*/ 1981 h 198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2" h="1981">
                  <a:moveTo>
                    <a:pt x="0" y="0"/>
                  </a:moveTo>
                  <a:lnTo>
                    <a:pt x="74" y="172"/>
                  </a:lnTo>
                  <a:lnTo>
                    <a:pt x="158" y="341"/>
                  </a:lnTo>
                  <a:lnTo>
                    <a:pt x="250" y="505"/>
                  </a:lnTo>
                  <a:lnTo>
                    <a:pt x="351" y="664"/>
                  </a:lnTo>
                  <a:lnTo>
                    <a:pt x="460" y="818"/>
                  </a:lnTo>
                  <a:lnTo>
                    <a:pt x="578" y="966"/>
                  </a:lnTo>
                  <a:lnTo>
                    <a:pt x="703" y="1108"/>
                  </a:lnTo>
                  <a:lnTo>
                    <a:pt x="836" y="1243"/>
                  </a:lnTo>
                  <a:lnTo>
                    <a:pt x="975" y="1372"/>
                  </a:lnTo>
                  <a:lnTo>
                    <a:pt x="1122" y="1493"/>
                  </a:lnTo>
                  <a:lnTo>
                    <a:pt x="1275" y="1607"/>
                  </a:lnTo>
                  <a:lnTo>
                    <a:pt x="1434" y="1712"/>
                  </a:lnTo>
                  <a:lnTo>
                    <a:pt x="1598" y="1810"/>
                  </a:lnTo>
                  <a:lnTo>
                    <a:pt x="1767" y="1899"/>
                  </a:lnTo>
                  <a:lnTo>
                    <a:pt x="1941" y="1980"/>
                  </a:lnTo>
                </a:path>
              </a:pathLst>
            </a:custGeom>
            <a:noFill/>
            <a:ln w="36720">
              <a:solidFill>
                <a:srgbClr val="20DF29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102" name="Text Box 23"/>
            <p:cNvSpPr txBox="1">
              <a:spLocks noChangeArrowheads="1"/>
            </p:cNvSpPr>
            <p:nvPr/>
          </p:nvSpPr>
          <p:spPr bwMode="auto">
            <a:xfrm>
              <a:off x="6232525" y="4151313"/>
              <a:ext cx="309563" cy="582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defTabSz="828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defTabSz="828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defTabSz="828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defTabSz="828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>
                <a:lnSpc>
                  <a:spcPct val="63000"/>
                </a:lnSpc>
                <a:buClr>
                  <a:srgbClr val="000000"/>
                </a:buClr>
                <a:buSzPct val="45000"/>
                <a:buFont typeface="StarSymbol" charset="0"/>
                <a:buNone/>
              </a:pPr>
              <a:r>
                <a:rPr lang="en-GB" sz="2800" i="1">
                  <a:latin typeface="Calibri" charset="0"/>
                </a:rPr>
                <a:t>a</a:t>
              </a:r>
            </a:p>
          </p:txBody>
        </p:sp>
        <p:sp>
          <p:nvSpPr>
            <p:cNvPr id="174103" name="Text Box 24"/>
            <p:cNvSpPr txBox="1">
              <a:spLocks noChangeArrowheads="1"/>
            </p:cNvSpPr>
            <p:nvPr/>
          </p:nvSpPr>
          <p:spPr bwMode="auto">
            <a:xfrm>
              <a:off x="8345488" y="4151313"/>
              <a:ext cx="160337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defTabSz="828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defTabSz="828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defTabSz="828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defTabSz="828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>
                <a:lnSpc>
                  <a:spcPct val="63000"/>
                </a:lnSpc>
                <a:buClr>
                  <a:srgbClr val="000000"/>
                </a:buClr>
                <a:buSzPct val="45000"/>
                <a:buFont typeface="StarSymbol" charset="0"/>
                <a:buNone/>
              </a:pPr>
              <a:r>
                <a:rPr lang="en-GB" sz="2800" i="1">
                  <a:latin typeface="Calibri" charset="0"/>
                </a:rPr>
                <a:t>c</a:t>
              </a:r>
            </a:p>
          </p:txBody>
        </p:sp>
        <p:sp>
          <p:nvSpPr>
            <p:cNvPr id="174104" name="Text Box 25"/>
            <p:cNvSpPr txBox="1">
              <a:spLocks noChangeArrowheads="1"/>
            </p:cNvSpPr>
            <p:nvPr/>
          </p:nvSpPr>
          <p:spPr bwMode="auto">
            <a:xfrm>
              <a:off x="7319963" y="5145088"/>
              <a:ext cx="155575" cy="439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defTabSz="828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defTabSz="828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defTabSz="828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defTabSz="828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>
                <a:lnSpc>
                  <a:spcPct val="63000"/>
                </a:lnSpc>
                <a:buClr>
                  <a:srgbClr val="000000"/>
                </a:buClr>
                <a:buSzPct val="45000"/>
                <a:buFont typeface="StarSymbol" charset="0"/>
                <a:buNone/>
              </a:pPr>
              <a:r>
                <a:rPr lang="en-GB" sz="2800" i="1">
                  <a:latin typeface="Calibri" charset="0"/>
                </a:rPr>
                <a:t>d</a:t>
              </a:r>
            </a:p>
          </p:txBody>
        </p:sp>
        <p:sp>
          <p:nvSpPr>
            <p:cNvPr id="174105" name="Text Box 26"/>
            <p:cNvSpPr txBox="1">
              <a:spLocks noChangeArrowheads="1"/>
            </p:cNvSpPr>
            <p:nvPr/>
          </p:nvSpPr>
          <p:spPr bwMode="auto">
            <a:xfrm>
              <a:off x="7253288" y="3186113"/>
              <a:ext cx="260350" cy="50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defTabSz="828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defTabSz="828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defTabSz="828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defTabSz="828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>
                <a:lnSpc>
                  <a:spcPct val="63000"/>
                </a:lnSpc>
                <a:buClr>
                  <a:srgbClr val="000000"/>
                </a:buClr>
                <a:buSzPct val="45000"/>
                <a:buFont typeface="StarSymbol" charset="0"/>
                <a:buNone/>
              </a:pPr>
              <a:r>
                <a:rPr lang="en-GB" sz="2800" i="1">
                  <a:latin typeface="Calibri" charset="0"/>
                </a:rPr>
                <a:t>b</a:t>
              </a:r>
            </a:p>
          </p:txBody>
        </p:sp>
        <p:sp>
          <p:nvSpPr>
            <p:cNvPr id="174106" name="Text Box 27"/>
            <p:cNvSpPr txBox="1">
              <a:spLocks noChangeArrowheads="1"/>
            </p:cNvSpPr>
            <p:nvPr/>
          </p:nvSpPr>
          <p:spPr bwMode="auto">
            <a:xfrm>
              <a:off x="760413" y="4044950"/>
              <a:ext cx="309562" cy="582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defTabSz="828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defTabSz="828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defTabSz="828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defTabSz="828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>
                <a:lnSpc>
                  <a:spcPct val="63000"/>
                </a:lnSpc>
                <a:buClr>
                  <a:srgbClr val="000000"/>
                </a:buClr>
                <a:buSzPct val="45000"/>
                <a:buFont typeface="StarSymbol" charset="0"/>
                <a:buNone/>
              </a:pPr>
              <a:r>
                <a:rPr lang="en-GB" sz="2800" i="1">
                  <a:latin typeface="Calibri" charset="0"/>
                </a:rPr>
                <a:t>a</a:t>
              </a:r>
            </a:p>
          </p:txBody>
        </p:sp>
        <p:sp>
          <p:nvSpPr>
            <p:cNvPr id="174107" name="Text Box 28"/>
            <p:cNvSpPr txBox="1">
              <a:spLocks noChangeArrowheads="1"/>
            </p:cNvSpPr>
            <p:nvPr/>
          </p:nvSpPr>
          <p:spPr bwMode="auto">
            <a:xfrm>
              <a:off x="1825625" y="3130550"/>
              <a:ext cx="260350" cy="506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defTabSz="828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defTabSz="828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defTabSz="828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defTabSz="828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>
                <a:lnSpc>
                  <a:spcPct val="63000"/>
                </a:lnSpc>
                <a:buClr>
                  <a:srgbClr val="000000"/>
                </a:buClr>
                <a:buSzPct val="45000"/>
                <a:buFont typeface="StarSymbol" charset="0"/>
                <a:buNone/>
              </a:pPr>
              <a:r>
                <a:rPr lang="en-GB" sz="2800" i="1">
                  <a:latin typeface="Calibri" charset="0"/>
                </a:rPr>
                <a:t>b</a:t>
              </a:r>
            </a:p>
          </p:txBody>
        </p:sp>
        <p:sp>
          <p:nvSpPr>
            <p:cNvPr id="174108" name="Text Box 29"/>
            <p:cNvSpPr txBox="1">
              <a:spLocks noChangeArrowheads="1"/>
            </p:cNvSpPr>
            <p:nvPr/>
          </p:nvSpPr>
          <p:spPr bwMode="auto">
            <a:xfrm>
              <a:off x="2873375" y="4014788"/>
              <a:ext cx="160338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defTabSz="828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defTabSz="828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defTabSz="828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defTabSz="828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>
                <a:lnSpc>
                  <a:spcPct val="63000"/>
                </a:lnSpc>
                <a:buClr>
                  <a:srgbClr val="000000"/>
                </a:buClr>
                <a:buSzPct val="45000"/>
                <a:buFont typeface="StarSymbol" charset="0"/>
                <a:buNone/>
              </a:pPr>
              <a:r>
                <a:rPr lang="en-GB" sz="2800" i="1">
                  <a:latin typeface="Calibri" charset="0"/>
                </a:rPr>
                <a:t>c</a:t>
              </a:r>
            </a:p>
          </p:txBody>
        </p:sp>
        <p:sp>
          <p:nvSpPr>
            <p:cNvPr id="174109" name="Text Box 30"/>
            <p:cNvSpPr txBox="1">
              <a:spLocks noChangeArrowheads="1"/>
            </p:cNvSpPr>
            <p:nvPr/>
          </p:nvSpPr>
          <p:spPr bwMode="auto">
            <a:xfrm>
              <a:off x="1857375" y="5137150"/>
              <a:ext cx="155575" cy="439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defTabSz="828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defTabSz="828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defTabSz="828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defTabSz="828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>
                <a:lnSpc>
                  <a:spcPct val="63000"/>
                </a:lnSpc>
                <a:buClr>
                  <a:srgbClr val="000000"/>
                </a:buClr>
                <a:buSzPct val="45000"/>
                <a:buFont typeface="StarSymbol" charset="0"/>
                <a:buNone/>
              </a:pPr>
              <a:r>
                <a:rPr lang="en-GB" sz="2800" i="1">
                  <a:latin typeface="Calibri" charset="0"/>
                </a:rPr>
                <a:t>d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429000" y="3657600"/>
            <a:ext cx="274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s</a:t>
            </a:r>
            <a:r>
              <a:rPr lang="en-US" sz="2200" dirty="0" smtClean="0"/>
              <a:t>eries of 2-breaks transforming </a:t>
            </a:r>
            <a:r>
              <a:rPr lang="en-US" sz="2200" i="1" dirty="0" smtClean="0">
                <a:solidFill>
                  <a:srgbClr val="FF0000"/>
                </a:solidFill>
              </a:rPr>
              <a:t>P</a:t>
            </a:r>
            <a:r>
              <a:rPr lang="en-US" sz="2200" dirty="0" smtClean="0"/>
              <a:t> into </a:t>
            </a:r>
            <a:r>
              <a:rPr lang="en-US" sz="2200" i="1" dirty="0" smtClean="0">
                <a:solidFill>
                  <a:srgbClr val="20DF29"/>
                </a:solidFill>
              </a:rPr>
              <a:t>Q</a:t>
            </a:r>
            <a:r>
              <a:rPr lang="en-US" sz="2200" dirty="0" smtClean="0"/>
              <a:t>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0850206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Line 24"/>
          <p:cNvSpPr>
            <a:spLocks noChangeShapeType="1"/>
          </p:cNvSpPr>
          <p:nvPr/>
        </p:nvSpPr>
        <p:spPr bwMode="auto">
          <a:xfrm flipH="1">
            <a:off x="8307388" y="5183188"/>
            <a:ext cx="525462" cy="635000"/>
          </a:xfrm>
          <a:prstGeom prst="line">
            <a:avLst/>
          </a:prstGeom>
          <a:noFill/>
          <a:ln w="360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30" name="Line 25"/>
          <p:cNvSpPr>
            <a:spLocks noChangeShapeType="1"/>
          </p:cNvSpPr>
          <p:nvPr/>
        </p:nvSpPr>
        <p:spPr bwMode="auto">
          <a:xfrm flipH="1" flipV="1">
            <a:off x="6557963" y="5241925"/>
            <a:ext cx="604837" cy="625475"/>
          </a:xfrm>
          <a:prstGeom prst="line">
            <a:avLst/>
          </a:prstGeom>
          <a:noFill/>
          <a:ln w="360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31" name="Line 22"/>
          <p:cNvSpPr>
            <a:spLocks noChangeShapeType="1"/>
          </p:cNvSpPr>
          <p:nvPr/>
        </p:nvSpPr>
        <p:spPr bwMode="auto">
          <a:xfrm>
            <a:off x="8191500" y="3751263"/>
            <a:ext cx="636588" cy="668337"/>
          </a:xfrm>
          <a:prstGeom prst="line">
            <a:avLst/>
          </a:prstGeom>
          <a:noFill/>
          <a:ln w="3672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32" name="Line 23"/>
          <p:cNvSpPr>
            <a:spLocks noChangeShapeType="1"/>
          </p:cNvSpPr>
          <p:nvPr/>
        </p:nvSpPr>
        <p:spPr bwMode="auto">
          <a:xfrm flipV="1">
            <a:off x="6561138" y="3760788"/>
            <a:ext cx="609600" cy="635000"/>
          </a:xfrm>
          <a:prstGeom prst="line">
            <a:avLst/>
          </a:prstGeom>
          <a:noFill/>
          <a:ln w="360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33" name="Line 37"/>
          <p:cNvSpPr>
            <a:spLocks noChangeShapeType="1"/>
          </p:cNvSpPr>
          <p:nvPr/>
        </p:nvSpPr>
        <p:spPr bwMode="auto">
          <a:xfrm flipH="1" flipV="1">
            <a:off x="3455988" y="5241925"/>
            <a:ext cx="658812" cy="625475"/>
          </a:xfrm>
          <a:prstGeom prst="line">
            <a:avLst/>
          </a:prstGeom>
          <a:noFill/>
          <a:ln w="360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34" name="Line 36"/>
          <p:cNvSpPr>
            <a:spLocks noChangeShapeType="1"/>
          </p:cNvSpPr>
          <p:nvPr/>
        </p:nvSpPr>
        <p:spPr bwMode="auto">
          <a:xfrm>
            <a:off x="4067175" y="3762375"/>
            <a:ext cx="1114425" cy="2028825"/>
          </a:xfrm>
          <a:prstGeom prst="line">
            <a:avLst/>
          </a:prstGeom>
          <a:noFill/>
          <a:ln w="360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35" name="Line 35"/>
          <p:cNvSpPr>
            <a:spLocks noChangeShapeType="1"/>
          </p:cNvSpPr>
          <p:nvPr/>
        </p:nvSpPr>
        <p:spPr bwMode="auto">
          <a:xfrm>
            <a:off x="3505200" y="4419600"/>
            <a:ext cx="2220913" cy="773113"/>
          </a:xfrm>
          <a:prstGeom prst="line">
            <a:avLst/>
          </a:prstGeom>
          <a:noFill/>
          <a:ln w="360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36" name="Line 13"/>
          <p:cNvSpPr>
            <a:spLocks noChangeShapeType="1"/>
          </p:cNvSpPr>
          <p:nvPr/>
        </p:nvSpPr>
        <p:spPr bwMode="auto">
          <a:xfrm flipH="1" flipV="1">
            <a:off x="960438" y="3709988"/>
            <a:ext cx="30162" cy="2157412"/>
          </a:xfrm>
          <a:prstGeom prst="line">
            <a:avLst/>
          </a:prstGeom>
          <a:noFill/>
          <a:ln w="360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37" name="Line 12"/>
          <p:cNvSpPr>
            <a:spLocks noChangeShapeType="1"/>
          </p:cNvSpPr>
          <p:nvPr/>
        </p:nvSpPr>
        <p:spPr bwMode="auto">
          <a:xfrm>
            <a:off x="360363" y="5189538"/>
            <a:ext cx="1781175" cy="577850"/>
          </a:xfrm>
          <a:prstGeom prst="line">
            <a:avLst/>
          </a:prstGeom>
          <a:noFill/>
          <a:ln w="360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38" name="Line 11"/>
          <p:cNvSpPr>
            <a:spLocks noChangeShapeType="1"/>
          </p:cNvSpPr>
          <p:nvPr/>
        </p:nvSpPr>
        <p:spPr bwMode="auto">
          <a:xfrm>
            <a:off x="381000" y="4389438"/>
            <a:ext cx="2243138" cy="720725"/>
          </a:xfrm>
          <a:prstGeom prst="line">
            <a:avLst/>
          </a:prstGeom>
          <a:noFill/>
          <a:ln w="360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39" name="Line 10"/>
          <p:cNvSpPr>
            <a:spLocks noChangeShapeType="1"/>
          </p:cNvSpPr>
          <p:nvPr/>
        </p:nvSpPr>
        <p:spPr bwMode="auto">
          <a:xfrm>
            <a:off x="1987550" y="3700463"/>
            <a:ext cx="636588" cy="668337"/>
          </a:xfrm>
          <a:prstGeom prst="line">
            <a:avLst/>
          </a:prstGeom>
          <a:noFill/>
          <a:ln w="3672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875" name="Rectangle 3"/>
          <p:cNvSpPr>
            <a:spLocks noGrp="1" noChangeArrowheads="1"/>
          </p:cNvSpPr>
          <p:nvPr>
            <p:ph type="title" idx="1"/>
          </p:nvPr>
        </p:nvSpPr>
        <p:spPr>
          <a:xfrm>
            <a:off x="152400" y="0"/>
            <a:ext cx="8839200" cy="1146175"/>
          </a:xfrm>
        </p:spPr>
        <p:txBody>
          <a:bodyPr lIns="0" tIns="0" rIns="0" bIns="0" anchor="ctr">
            <a:normAutofit/>
          </a:bodyPr>
          <a:lstStyle/>
          <a:p>
            <a:pPr marL="0" indent="0" algn="ctr" defTabSz="457200" eaLnBrk="1" hangingPunct="1">
              <a:spcBef>
                <a:spcPct val="0"/>
              </a:spcBef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en-US" sz="4000" dirty="0">
                <a:latin typeface="Calibri"/>
                <a:ea typeface="+mn-ea"/>
                <a:cs typeface="Calibri"/>
              </a:rPr>
              <a:t>Rearrangements Change </a:t>
            </a:r>
            <a:r>
              <a:rPr lang="en-US" sz="4000" i="1" dirty="0" smtClean="0">
                <a:latin typeface="Calibri"/>
                <a:ea typeface="+mn-ea"/>
                <a:cs typeface="Calibri"/>
              </a:rPr>
              <a:t>cycle(</a:t>
            </a:r>
            <a:r>
              <a:rPr lang="en-US" sz="4000" i="1" dirty="0" smtClean="0">
                <a:solidFill>
                  <a:srgbClr val="FF0000"/>
                </a:solidFill>
                <a:latin typeface="Calibri"/>
                <a:ea typeface="+mn-ea"/>
                <a:cs typeface="Calibri"/>
              </a:rPr>
              <a:t>P</a:t>
            </a:r>
            <a:r>
              <a:rPr lang="en-US" sz="4000" i="1" dirty="0" smtClean="0">
                <a:latin typeface="Calibri"/>
                <a:ea typeface="+mn-ea"/>
                <a:cs typeface="Calibri"/>
              </a:rPr>
              <a:t>,</a:t>
            </a:r>
            <a:r>
              <a:rPr lang="en-US" sz="4000" i="1" dirty="0" smtClean="0">
                <a:solidFill>
                  <a:srgbClr val="0000FF"/>
                </a:solidFill>
                <a:latin typeface="Calibri"/>
                <a:ea typeface="+mn-ea"/>
                <a:cs typeface="Calibri"/>
              </a:rPr>
              <a:t>Q</a:t>
            </a:r>
            <a:r>
              <a:rPr lang="en-US" sz="4000" i="1" dirty="0" smtClean="0">
                <a:latin typeface="Calibri"/>
                <a:ea typeface="+mn-ea"/>
                <a:cs typeface="Calibri"/>
              </a:rPr>
              <a:t>)</a:t>
            </a:r>
            <a:r>
              <a:rPr lang="en-GB" sz="4000" i="1" dirty="0" smtClean="0">
                <a:latin typeface="Calibri"/>
                <a:ea typeface="+mn-ea"/>
                <a:cs typeface="Calibri"/>
              </a:rPr>
              <a:t> </a:t>
            </a:r>
          </a:p>
        </p:txBody>
      </p:sp>
      <p:sp>
        <p:nvSpPr>
          <p:cNvPr id="176141" name="Text Box 3"/>
          <p:cNvSpPr txBox="1">
            <a:spLocks noChangeArrowheads="1"/>
          </p:cNvSpPr>
          <p:nvPr/>
        </p:nvSpPr>
        <p:spPr bwMode="auto">
          <a:xfrm>
            <a:off x="3603625" y="6400800"/>
            <a:ext cx="23256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414338" eaLnBrk="0" hangingPunct="0">
              <a:tabLst>
                <a:tab pos="657225" algn="l"/>
                <a:tab pos="1312863" algn="l"/>
                <a:tab pos="19700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14338" eaLnBrk="0" hangingPunct="0">
              <a:tabLst>
                <a:tab pos="657225" algn="l"/>
                <a:tab pos="1312863" algn="l"/>
                <a:tab pos="19700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14338" eaLnBrk="0" hangingPunct="0">
              <a:tabLst>
                <a:tab pos="657225" algn="l"/>
                <a:tab pos="1312863" algn="l"/>
                <a:tab pos="19700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14338" eaLnBrk="0" hangingPunct="0">
              <a:tabLst>
                <a:tab pos="657225" algn="l"/>
                <a:tab pos="1312863" algn="l"/>
                <a:tab pos="19700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14338" eaLnBrk="0" hangingPunct="0">
              <a:tabLst>
                <a:tab pos="657225" algn="l"/>
                <a:tab pos="1312863" algn="l"/>
                <a:tab pos="19700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endParaRPr lang="en-US" sz="2900" i="1">
              <a:solidFill>
                <a:srgbClr val="000000"/>
              </a:solidFill>
              <a:latin typeface="FreeSerif" charset="0"/>
            </a:endParaRPr>
          </a:p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endParaRPr lang="en-US" sz="2900" b="1" i="1">
              <a:solidFill>
                <a:srgbClr val="000000"/>
              </a:solidFill>
              <a:latin typeface="FreeSerif" charset="0"/>
            </a:endParaRPr>
          </a:p>
        </p:txBody>
      </p:sp>
      <p:sp>
        <p:nvSpPr>
          <p:cNvPr id="176142" name="Text Box 4"/>
          <p:cNvSpPr txBox="1">
            <a:spLocks noChangeArrowheads="1"/>
          </p:cNvSpPr>
          <p:nvPr/>
        </p:nvSpPr>
        <p:spPr bwMode="auto">
          <a:xfrm>
            <a:off x="6383338" y="6215063"/>
            <a:ext cx="2447925" cy="979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414338" eaLnBrk="0" hangingPunct="0">
              <a:tabLst>
                <a:tab pos="657225" algn="l"/>
                <a:tab pos="1312863" algn="l"/>
                <a:tab pos="19700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14338" eaLnBrk="0" hangingPunct="0">
              <a:tabLst>
                <a:tab pos="657225" algn="l"/>
                <a:tab pos="1312863" algn="l"/>
                <a:tab pos="19700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14338" eaLnBrk="0" hangingPunct="0">
              <a:tabLst>
                <a:tab pos="657225" algn="l"/>
                <a:tab pos="1312863" algn="l"/>
                <a:tab pos="19700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14338" eaLnBrk="0" hangingPunct="0">
              <a:tabLst>
                <a:tab pos="657225" algn="l"/>
                <a:tab pos="1312863" algn="l"/>
                <a:tab pos="19700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14338" eaLnBrk="0" hangingPunct="0">
              <a:tabLst>
                <a:tab pos="657225" algn="l"/>
                <a:tab pos="1312863" algn="l"/>
                <a:tab pos="19700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endParaRPr lang="en-US" sz="2900" i="1">
              <a:solidFill>
                <a:srgbClr val="000000"/>
              </a:solidFill>
              <a:latin typeface="FreeSerif" charset="0"/>
            </a:endParaRPr>
          </a:p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US" sz="2900" b="1" i="1">
                <a:solidFill>
                  <a:srgbClr val="000000"/>
                </a:solidFill>
                <a:latin typeface="FreeSerif" charset="0"/>
              </a:rPr>
              <a:t/>
            </a:r>
            <a:br>
              <a:rPr lang="en-US" sz="2900" b="1" i="1">
                <a:solidFill>
                  <a:srgbClr val="000000"/>
                </a:solidFill>
                <a:latin typeface="FreeSerif" charset="0"/>
              </a:rPr>
            </a:br>
            <a:r>
              <a:rPr lang="en-US" sz="2900" b="1" i="1">
                <a:solidFill>
                  <a:srgbClr val="FFFFFF"/>
                </a:solidFill>
                <a:latin typeface="FreeSerif" charset="0"/>
              </a:rPr>
              <a:t/>
            </a:r>
            <a:br>
              <a:rPr lang="en-US" sz="2900" b="1" i="1">
                <a:solidFill>
                  <a:srgbClr val="FFFFFF"/>
                </a:solidFill>
                <a:latin typeface="FreeSerif" charset="0"/>
              </a:rPr>
            </a:br>
            <a:endParaRPr lang="en-US" sz="2900" i="1">
              <a:solidFill>
                <a:srgbClr val="000000"/>
              </a:solidFill>
              <a:latin typeface="FreeSerif" charset="0"/>
            </a:endParaRPr>
          </a:p>
        </p:txBody>
      </p:sp>
      <p:sp>
        <p:nvSpPr>
          <p:cNvPr id="176143" name="Freeform 6"/>
          <p:cNvSpPr>
            <a:spLocks/>
          </p:cNvSpPr>
          <p:nvPr/>
        </p:nvSpPr>
        <p:spPr bwMode="auto">
          <a:xfrm>
            <a:off x="1995488" y="3709988"/>
            <a:ext cx="604837" cy="622300"/>
          </a:xfrm>
          <a:custGeom>
            <a:avLst/>
            <a:gdLst>
              <a:gd name="T0" fmla="*/ 2147483647 w 1851"/>
              <a:gd name="T1" fmla="*/ 2147483647 h 1905"/>
              <a:gd name="T2" fmla="*/ 2147483647 w 1851"/>
              <a:gd name="T3" fmla="*/ 2147483647 h 1905"/>
              <a:gd name="T4" fmla="*/ 2147483647 w 1851"/>
              <a:gd name="T5" fmla="*/ 2147483647 h 1905"/>
              <a:gd name="T6" fmla="*/ 2147483647 w 1851"/>
              <a:gd name="T7" fmla="*/ 2147483647 h 1905"/>
              <a:gd name="T8" fmla="*/ 2147483647 w 1851"/>
              <a:gd name="T9" fmla="*/ 2147483647 h 1905"/>
              <a:gd name="T10" fmla="*/ 2147483647 w 1851"/>
              <a:gd name="T11" fmla="*/ 2147483647 h 1905"/>
              <a:gd name="T12" fmla="*/ 2147483647 w 1851"/>
              <a:gd name="T13" fmla="*/ 2147483647 h 1905"/>
              <a:gd name="T14" fmla="*/ 2147483647 w 1851"/>
              <a:gd name="T15" fmla="*/ 2147483647 h 1905"/>
              <a:gd name="T16" fmla="*/ 2147483647 w 1851"/>
              <a:gd name="T17" fmla="*/ 2147483647 h 1905"/>
              <a:gd name="T18" fmla="*/ 2147483647 w 1851"/>
              <a:gd name="T19" fmla="*/ 2147483647 h 1905"/>
              <a:gd name="T20" fmla="*/ 2147483647 w 1851"/>
              <a:gd name="T21" fmla="*/ 2147483647 h 1905"/>
              <a:gd name="T22" fmla="*/ 2147483647 w 1851"/>
              <a:gd name="T23" fmla="*/ 2147483647 h 1905"/>
              <a:gd name="T24" fmla="*/ 2147483647 w 1851"/>
              <a:gd name="T25" fmla="*/ 2147483647 h 1905"/>
              <a:gd name="T26" fmla="*/ 2147483647 w 1851"/>
              <a:gd name="T27" fmla="*/ 2147483647 h 1905"/>
              <a:gd name="T28" fmla="*/ 2147483647 w 1851"/>
              <a:gd name="T29" fmla="*/ 2147483647 h 1905"/>
              <a:gd name="T30" fmla="*/ 0 w 1851"/>
              <a:gd name="T31" fmla="*/ 0 h 190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51"/>
              <a:gd name="T49" fmla="*/ 0 h 1905"/>
              <a:gd name="T50" fmla="*/ 1851 w 1851"/>
              <a:gd name="T51" fmla="*/ 1905 h 1905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51" h="1905">
                <a:moveTo>
                  <a:pt x="1850" y="1904"/>
                </a:moveTo>
                <a:lnTo>
                  <a:pt x="1777" y="1740"/>
                </a:lnTo>
                <a:lnTo>
                  <a:pt x="1696" y="1579"/>
                </a:lnTo>
                <a:lnTo>
                  <a:pt x="1607" y="1423"/>
                </a:lnTo>
                <a:lnTo>
                  <a:pt x="1510" y="1272"/>
                </a:lnTo>
                <a:lnTo>
                  <a:pt x="1405" y="1125"/>
                </a:lnTo>
                <a:lnTo>
                  <a:pt x="1292" y="984"/>
                </a:lnTo>
                <a:lnTo>
                  <a:pt x="1173" y="848"/>
                </a:lnTo>
                <a:lnTo>
                  <a:pt x="1047" y="718"/>
                </a:lnTo>
                <a:lnTo>
                  <a:pt x="914" y="594"/>
                </a:lnTo>
                <a:lnTo>
                  <a:pt x="775" y="477"/>
                </a:lnTo>
                <a:lnTo>
                  <a:pt x="630" y="367"/>
                </a:lnTo>
                <a:lnTo>
                  <a:pt x="480" y="264"/>
                </a:lnTo>
                <a:lnTo>
                  <a:pt x="325" y="168"/>
                </a:lnTo>
                <a:lnTo>
                  <a:pt x="164" y="80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6144" name="Freeform 7"/>
          <p:cNvSpPr>
            <a:spLocks/>
          </p:cNvSpPr>
          <p:nvPr/>
        </p:nvSpPr>
        <p:spPr bwMode="auto">
          <a:xfrm>
            <a:off x="381000" y="3744913"/>
            <a:ext cx="609600" cy="631825"/>
          </a:xfrm>
          <a:custGeom>
            <a:avLst/>
            <a:gdLst>
              <a:gd name="T0" fmla="*/ 2147483647 w 1864"/>
              <a:gd name="T1" fmla="*/ 0 h 1936"/>
              <a:gd name="T2" fmla="*/ 2147483647 w 1864"/>
              <a:gd name="T3" fmla="*/ 2147483647 h 1936"/>
              <a:gd name="T4" fmla="*/ 2147483647 w 1864"/>
              <a:gd name="T5" fmla="*/ 2147483647 h 1936"/>
              <a:gd name="T6" fmla="*/ 2147483647 w 1864"/>
              <a:gd name="T7" fmla="*/ 2147483647 h 1936"/>
              <a:gd name="T8" fmla="*/ 2147483647 w 1864"/>
              <a:gd name="T9" fmla="*/ 2147483647 h 1936"/>
              <a:gd name="T10" fmla="*/ 2147483647 w 1864"/>
              <a:gd name="T11" fmla="*/ 2147483647 h 1936"/>
              <a:gd name="T12" fmla="*/ 2147483647 w 1864"/>
              <a:gd name="T13" fmla="*/ 2147483647 h 1936"/>
              <a:gd name="T14" fmla="*/ 2147483647 w 1864"/>
              <a:gd name="T15" fmla="*/ 2147483647 h 1936"/>
              <a:gd name="T16" fmla="*/ 2147483647 w 1864"/>
              <a:gd name="T17" fmla="*/ 2147483647 h 1936"/>
              <a:gd name="T18" fmla="*/ 2147483647 w 1864"/>
              <a:gd name="T19" fmla="*/ 2147483647 h 1936"/>
              <a:gd name="T20" fmla="*/ 2147483647 w 1864"/>
              <a:gd name="T21" fmla="*/ 2147483647 h 1936"/>
              <a:gd name="T22" fmla="*/ 2147483647 w 1864"/>
              <a:gd name="T23" fmla="*/ 2147483647 h 1936"/>
              <a:gd name="T24" fmla="*/ 2147483647 w 1864"/>
              <a:gd name="T25" fmla="*/ 2147483647 h 1936"/>
              <a:gd name="T26" fmla="*/ 2147483647 w 1864"/>
              <a:gd name="T27" fmla="*/ 2147483647 h 1936"/>
              <a:gd name="T28" fmla="*/ 2147483647 w 1864"/>
              <a:gd name="T29" fmla="*/ 2147483647 h 1936"/>
              <a:gd name="T30" fmla="*/ 0 w 1864"/>
              <a:gd name="T31" fmla="*/ 2147483647 h 19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64"/>
              <a:gd name="T49" fmla="*/ 0 h 1936"/>
              <a:gd name="T50" fmla="*/ 1864 w 1864"/>
              <a:gd name="T51" fmla="*/ 1936 h 19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64" h="1936">
                <a:moveTo>
                  <a:pt x="1863" y="0"/>
                </a:moveTo>
                <a:lnTo>
                  <a:pt x="1696" y="81"/>
                </a:lnTo>
                <a:lnTo>
                  <a:pt x="1534" y="170"/>
                </a:lnTo>
                <a:lnTo>
                  <a:pt x="1377" y="268"/>
                </a:lnTo>
                <a:lnTo>
                  <a:pt x="1225" y="372"/>
                </a:lnTo>
                <a:lnTo>
                  <a:pt x="1079" y="484"/>
                </a:lnTo>
                <a:lnTo>
                  <a:pt x="939" y="603"/>
                </a:lnTo>
                <a:lnTo>
                  <a:pt x="805" y="729"/>
                </a:lnTo>
                <a:lnTo>
                  <a:pt x="678" y="861"/>
                </a:lnTo>
                <a:lnTo>
                  <a:pt x="558" y="999"/>
                </a:lnTo>
                <a:lnTo>
                  <a:pt x="445" y="1143"/>
                </a:lnTo>
                <a:lnTo>
                  <a:pt x="340" y="1292"/>
                </a:lnTo>
                <a:lnTo>
                  <a:pt x="242" y="1447"/>
                </a:lnTo>
                <a:lnTo>
                  <a:pt x="153" y="1605"/>
                </a:lnTo>
                <a:lnTo>
                  <a:pt x="72" y="1768"/>
                </a:lnTo>
                <a:lnTo>
                  <a:pt x="0" y="1935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6145" name="Freeform 8"/>
          <p:cNvSpPr>
            <a:spLocks/>
          </p:cNvSpPr>
          <p:nvPr/>
        </p:nvSpPr>
        <p:spPr bwMode="auto">
          <a:xfrm>
            <a:off x="2105025" y="5132388"/>
            <a:ext cx="522288" cy="639762"/>
          </a:xfrm>
          <a:custGeom>
            <a:avLst/>
            <a:gdLst>
              <a:gd name="T0" fmla="*/ 0 w 1601"/>
              <a:gd name="T1" fmla="*/ 2147483647 h 1956"/>
              <a:gd name="T2" fmla="*/ 2147483647 w 1601"/>
              <a:gd name="T3" fmla="*/ 2147483647 h 1956"/>
              <a:gd name="T4" fmla="*/ 2147483647 w 1601"/>
              <a:gd name="T5" fmla="*/ 2147483647 h 1956"/>
              <a:gd name="T6" fmla="*/ 2147483647 w 1601"/>
              <a:gd name="T7" fmla="*/ 2147483647 h 1956"/>
              <a:gd name="T8" fmla="*/ 2147483647 w 1601"/>
              <a:gd name="T9" fmla="*/ 2147483647 h 1956"/>
              <a:gd name="T10" fmla="*/ 2147483647 w 1601"/>
              <a:gd name="T11" fmla="*/ 2147483647 h 1956"/>
              <a:gd name="T12" fmla="*/ 2147483647 w 1601"/>
              <a:gd name="T13" fmla="*/ 2147483647 h 1956"/>
              <a:gd name="T14" fmla="*/ 2147483647 w 1601"/>
              <a:gd name="T15" fmla="*/ 2147483647 h 1956"/>
              <a:gd name="T16" fmla="*/ 2147483647 w 1601"/>
              <a:gd name="T17" fmla="*/ 2147483647 h 1956"/>
              <a:gd name="T18" fmla="*/ 2147483647 w 1601"/>
              <a:gd name="T19" fmla="*/ 2147483647 h 1956"/>
              <a:gd name="T20" fmla="*/ 2147483647 w 1601"/>
              <a:gd name="T21" fmla="*/ 2147483647 h 1956"/>
              <a:gd name="T22" fmla="*/ 2147483647 w 1601"/>
              <a:gd name="T23" fmla="*/ 2147483647 h 1956"/>
              <a:gd name="T24" fmla="*/ 2147483647 w 1601"/>
              <a:gd name="T25" fmla="*/ 2147483647 h 1956"/>
              <a:gd name="T26" fmla="*/ 2147483647 w 1601"/>
              <a:gd name="T27" fmla="*/ 2147483647 h 1956"/>
              <a:gd name="T28" fmla="*/ 2147483647 w 1601"/>
              <a:gd name="T29" fmla="*/ 2147483647 h 1956"/>
              <a:gd name="T30" fmla="*/ 2147483647 w 1601"/>
              <a:gd name="T31" fmla="*/ 0 h 195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01"/>
              <a:gd name="T49" fmla="*/ 0 h 1956"/>
              <a:gd name="T50" fmla="*/ 1601 w 1601"/>
              <a:gd name="T51" fmla="*/ 1956 h 195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01" h="1956">
                <a:moveTo>
                  <a:pt x="0" y="1955"/>
                </a:moveTo>
                <a:lnTo>
                  <a:pt x="148" y="1864"/>
                </a:lnTo>
                <a:lnTo>
                  <a:pt x="291" y="1765"/>
                </a:lnTo>
                <a:lnTo>
                  <a:pt x="429" y="1661"/>
                </a:lnTo>
                <a:lnTo>
                  <a:pt x="562" y="1550"/>
                </a:lnTo>
                <a:lnTo>
                  <a:pt x="689" y="1433"/>
                </a:lnTo>
                <a:lnTo>
                  <a:pt x="810" y="1311"/>
                </a:lnTo>
                <a:lnTo>
                  <a:pt x="926" y="1183"/>
                </a:lnTo>
                <a:lnTo>
                  <a:pt x="1035" y="1050"/>
                </a:lnTo>
                <a:lnTo>
                  <a:pt x="1137" y="912"/>
                </a:lnTo>
                <a:lnTo>
                  <a:pt x="1232" y="769"/>
                </a:lnTo>
                <a:lnTo>
                  <a:pt x="1321" y="622"/>
                </a:lnTo>
                <a:lnTo>
                  <a:pt x="1402" y="472"/>
                </a:lnTo>
                <a:lnTo>
                  <a:pt x="1475" y="318"/>
                </a:lnTo>
                <a:lnTo>
                  <a:pt x="1542" y="160"/>
                </a:lnTo>
                <a:lnTo>
                  <a:pt x="1600" y="0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6146" name="Freeform 9"/>
          <p:cNvSpPr>
            <a:spLocks/>
          </p:cNvSpPr>
          <p:nvPr/>
        </p:nvSpPr>
        <p:spPr bwMode="auto">
          <a:xfrm>
            <a:off x="357188" y="5192713"/>
            <a:ext cx="633412" cy="646112"/>
          </a:xfrm>
          <a:custGeom>
            <a:avLst/>
            <a:gdLst>
              <a:gd name="T0" fmla="*/ 0 w 1942"/>
              <a:gd name="T1" fmla="*/ 0 h 1981"/>
              <a:gd name="T2" fmla="*/ 2147483647 w 1942"/>
              <a:gd name="T3" fmla="*/ 2147483647 h 1981"/>
              <a:gd name="T4" fmla="*/ 2147483647 w 1942"/>
              <a:gd name="T5" fmla="*/ 2147483647 h 1981"/>
              <a:gd name="T6" fmla="*/ 2147483647 w 1942"/>
              <a:gd name="T7" fmla="*/ 2147483647 h 1981"/>
              <a:gd name="T8" fmla="*/ 2147483647 w 1942"/>
              <a:gd name="T9" fmla="*/ 2147483647 h 1981"/>
              <a:gd name="T10" fmla="*/ 2147483647 w 1942"/>
              <a:gd name="T11" fmla="*/ 2147483647 h 1981"/>
              <a:gd name="T12" fmla="*/ 2147483647 w 1942"/>
              <a:gd name="T13" fmla="*/ 2147483647 h 1981"/>
              <a:gd name="T14" fmla="*/ 2147483647 w 1942"/>
              <a:gd name="T15" fmla="*/ 2147483647 h 1981"/>
              <a:gd name="T16" fmla="*/ 2147483647 w 1942"/>
              <a:gd name="T17" fmla="*/ 2147483647 h 1981"/>
              <a:gd name="T18" fmla="*/ 2147483647 w 1942"/>
              <a:gd name="T19" fmla="*/ 2147483647 h 1981"/>
              <a:gd name="T20" fmla="*/ 2147483647 w 1942"/>
              <a:gd name="T21" fmla="*/ 2147483647 h 1981"/>
              <a:gd name="T22" fmla="*/ 2147483647 w 1942"/>
              <a:gd name="T23" fmla="*/ 2147483647 h 1981"/>
              <a:gd name="T24" fmla="*/ 2147483647 w 1942"/>
              <a:gd name="T25" fmla="*/ 2147483647 h 1981"/>
              <a:gd name="T26" fmla="*/ 2147483647 w 1942"/>
              <a:gd name="T27" fmla="*/ 2147483647 h 1981"/>
              <a:gd name="T28" fmla="*/ 2147483647 w 1942"/>
              <a:gd name="T29" fmla="*/ 2147483647 h 1981"/>
              <a:gd name="T30" fmla="*/ 2147483647 w 1942"/>
              <a:gd name="T31" fmla="*/ 2147483647 h 198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2"/>
              <a:gd name="T49" fmla="*/ 0 h 1981"/>
              <a:gd name="T50" fmla="*/ 1942 w 1942"/>
              <a:gd name="T51" fmla="*/ 1981 h 198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2" h="1981">
                <a:moveTo>
                  <a:pt x="0" y="0"/>
                </a:moveTo>
                <a:lnTo>
                  <a:pt x="74" y="172"/>
                </a:lnTo>
                <a:lnTo>
                  <a:pt x="158" y="341"/>
                </a:lnTo>
                <a:lnTo>
                  <a:pt x="250" y="505"/>
                </a:lnTo>
                <a:lnTo>
                  <a:pt x="351" y="664"/>
                </a:lnTo>
                <a:lnTo>
                  <a:pt x="460" y="818"/>
                </a:lnTo>
                <a:lnTo>
                  <a:pt x="578" y="966"/>
                </a:lnTo>
                <a:lnTo>
                  <a:pt x="703" y="1108"/>
                </a:lnTo>
                <a:lnTo>
                  <a:pt x="836" y="1243"/>
                </a:lnTo>
                <a:lnTo>
                  <a:pt x="975" y="1372"/>
                </a:lnTo>
                <a:lnTo>
                  <a:pt x="1122" y="1493"/>
                </a:lnTo>
                <a:lnTo>
                  <a:pt x="1275" y="1607"/>
                </a:lnTo>
                <a:lnTo>
                  <a:pt x="1434" y="1712"/>
                </a:lnTo>
                <a:lnTo>
                  <a:pt x="1598" y="1810"/>
                </a:lnTo>
                <a:lnTo>
                  <a:pt x="1767" y="1899"/>
                </a:lnTo>
                <a:lnTo>
                  <a:pt x="1941" y="1980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6147" name="Text Box 14"/>
          <p:cNvSpPr txBox="1">
            <a:spLocks noChangeArrowheads="1"/>
          </p:cNvSpPr>
          <p:nvPr/>
        </p:nvSpPr>
        <p:spPr bwMode="auto">
          <a:xfrm>
            <a:off x="350838" y="4595813"/>
            <a:ext cx="309562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US" sz="2900" i="1">
                <a:latin typeface="Calibri" charset="0"/>
              </a:rPr>
              <a:t>a</a:t>
            </a:r>
          </a:p>
        </p:txBody>
      </p:sp>
      <p:sp>
        <p:nvSpPr>
          <p:cNvPr id="176148" name="Text Box 15"/>
          <p:cNvSpPr txBox="1">
            <a:spLocks noChangeArrowheads="1"/>
          </p:cNvSpPr>
          <p:nvPr/>
        </p:nvSpPr>
        <p:spPr bwMode="auto">
          <a:xfrm>
            <a:off x="1368425" y="3603625"/>
            <a:ext cx="260350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US" sz="2900" i="1">
                <a:latin typeface="Calibri" charset="0"/>
              </a:rPr>
              <a:t>c</a:t>
            </a:r>
          </a:p>
        </p:txBody>
      </p:sp>
      <p:sp>
        <p:nvSpPr>
          <p:cNvPr id="176149" name="Text Box 16"/>
          <p:cNvSpPr txBox="1">
            <a:spLocks noChangeArrowheads="1"/>
          </p:cNvSpPr>
          <p:nvPr/>
        </p:nvSpPr>
        <p:spPr bwMode="auto">
          <a:xfrm>
            <a:off x="2452688" y="4568825"/>
            <a:ext cx="1619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US" sz="2900" i="1">
                <a:latin typeface="Calibri" charset="0"/>
              </a:rPr>
              <a:t>b</a:t>
            </a:r>
          </a:p>
        </p:txBody>
      </p:sp>
      <p:sp>
        <p:nvSpPr>
          <p:cNvPr id="176150" name="Text Box 17"/>
          <p:cNvSpPr txBox="1">
            <a:spLocks noChangeArrowheads="1"/>
          </p:cNvSpPr>
          <p:nvPr/>
        </p:nvSpPr>
        <p:spPr bwMode="auto">
          <a:xfrm>
            <a:off x="1387475" y="5768975"/>
            <a:ext cx="155575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US" sz="2900" i="1">
                <a:latin typeface="Calibri" charset="0"/>
              </a:rPr>
              <a:t>d</a:t>
            </a:r>
          </a:p>
        </p:txBody>
      </p:sp>
      <p:sp>
        <p:nvSpPr>
          <p:cNvPr id="176151" name="Freeform 18"/>
          <p:cNvSpPr>
            <a:spLocks/>
          </p:cNvSpPr>
          <p:nvPr/>
        </p:nvSpPr>
        <p:spPr bwMode="auto">
          <a:xfrm>
            <a:off x="8199438" y="3762375"/>
            <a:ext cx="604837" cy="622300"/>
          </a:xfrm>
          <a:custGeom>
            <a:avLst/>
            <a:gdLst>
              <a:gd name="T0" fmla="*/ 2147483647 w 1851"/>
              <a:gd name="T1" fmla="*/ 2147483647 h 1905"/>
              <a:gd name="T2" fmla="*/ 2147483647 w 1851"/>
              <a:gd name="T3" fmla="*/ 2147483647 h 1905"/>
              <a:gd name="T4" fmla="*/ 2147483647 w 1851"/>
              <a:gd name="T5" fmla="*/ 2147483647 h 1905"/>
              <a:gd name="T6" fmla="*/ 2147483647 w 1851"/>
              <a:gd name="T7" fmla="*/ 2147483647 h 1905"/>
              <a:gd name="T8" fmla="*/ 2147483647 w 1851"/>
              <a:gd name="T9" fmla="*/ 2147483647 h 1905"/>
              <a:gd name="T10" fmla="*/ 2147483647 w 1851"/>
              <a:gd name="T11" fmla="*/ 2147483647 h 1905"/>
              <a:gd name="T12" fmla="*/ 2147483647 w 1851"/>
              <a:gd name="T13" fmla="*/ 2147483647 h 1905"/>
              <a:gd name="T14" fmla="*/ 2147483647 w 1851"/>
              <a:gd name="T15" fmla="*/ 2147483647 h 1905"/>
              <a:gd name="T16" fmla="*/ 2147483647 w 1851"/>
              <a:gd name="T17" fmla="*/ 2147483647 h 1905"/>
              <a:gd name="T18" fmla="*/ 2147483647 w 1851"/>
              <a:gd name="T19" fmla="*/ 2147483647 h 1905"/>
              <a:gd name="T20" fmla="*/ 2147483647 w 1851"/>
              <a:gd name="T21" fmla="*/ 2147483647 h 1905"/>
              <a:gd name="T22" fmla="*/ 2147483647 w 1851"/>
              <a:gd name="T23" fmla="*/ 2147483647 h 1905"/>
              <a:gd name="T24" fmla="*/ 2147483647 w 1851"/>
              <a:gd name="T25" fmla="*/ 2147483647 h 1905"/>
              <a:gd name="T26" fmla="*/ 2147483647 w 1851"/>
              <a:gd name="T27" fmla="*/ 2147483647 h 1905"/>
              <a:gd name="T28" fmla="*/ 2147483647 w 1851"/>
              <a:gd name="T29" fmla="*/ 2147483647 h 1905"/>
              <a:gd name="T30" fmla="*/ 0 w 1851"/>
              <a:gd name="T31" fmla="*/ 0 h 190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51"/>
              <a:gd name="T49" fmla="*/ 0 h 1905"/>
              <a:gd name="T50" fmla="*/ 1851 w 1851"/>
              <a:gd name="T51" fmla="*/ 1905 h 1905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51" h="1905">
                <a:moveTo>
                  <a:pt x="1850" y="1904"/>
                </a:moveTo>
                <a:lnTo>
                  <a:pt x="1777" y="1740"/>
                </a:lnTo>
                <a:lnTo>
                  <a:pt x="1696" y="1579"/>
                </a:lnTo>
                <a:lnTo>
                  <a:pt x="1607" y="1423"/>
                </a:lnTo>
                <a:lnTo>
                  <a:pt x="1510" y="1272"/>
                </a:lnTo>
                <a:lnTo>
                  <a:pt x="1405" y="1125"/>
                </a:lnTo>
                <a:lnTo>
                  <a:pt x="1292" y="984"/>
                </a:lnTo>
                <a:lnTo>
                  <a:pt x="1173" y="848"/>
                </a:lnTo>
                <a:lnTo>
                  <a:pt x="1047" y="718"/>
                </a:lnTo>
                <a:lnTo>
                  <a:pt x="914" y="594"/>
                </a:lnTo>
                <a:lnTo>
                  <a:pt x="775" y="477"/>
                </a:lnTo>
                <a:lnTo>
                  <a:pt x="630" y="367"/>
                </a:lnTo>
                <a:lnTo>
                  <a:pt x="480" y="264"/>
                </a:lnTo>
                <a:lnTo>
                  <a:pt x="325" y="168"/>
                </a:lnTo>
                <a:lnTo>
                  <a:pt x="164" y="80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6152" name="Freeform 19"/>
          <p:cNvSpPr>
            <a:spLocks/>
          </p:cNvSpPr>
          <p:nvPr/>
        </p:nvSpPr>
        <p:spPr bwMode="auto">
          <a:xfrm>
            <a:off x="6561138" y="3762375"/>
            <a:ext cx="609600" cy="631825"/>
          </a:xfrm>
          <a:custGeom>
            <a:avLst/>
            <a:gdLst>
              <a:gd name="T0" fmla="*/ 2147483647 w 1864"/>
              <a:gd name="T1" fmla="*/ 0 h 1936"/>
              <a:gd name="T2" fmla="*/ 2147483647 w 1864"/>
              <a:gd name="T3" fmla="*/ 2147483647 h 1936"/>
              <a:gd name="T4" fmla="*/ 2147483647 w 1864"/>
              <a:gd name="T5" fmla="*/ 2147483647 h 1936"/>
              <a:gd name="T6" fmla="*/ 2147483647 w 1864"/>
              <a:gd name="T7" fmla="*/ 2147483647 h 1936"/>
              <a:gd name="T8" fmla="*/ 2147483647 w 1864"/>
              <a:gd name="T9" fmla="*/ 2147483647 h 1936"/>
              <a:gd name="T10" fmla="*/ 2147483647 w 1864"/>
              <a:gd name="T11" fmla="*/ 2147483647 h 1936"/>
              <a:gd name="T12" fmla="*/ 2147483647 w 1864"/>
              <a:gd name="T13" fmla="*/ 2147483647 h 1936"/>
              <a:gd name="T14" fmla="*/ 2147483647 w 1864"/>
              <a:gd name="T15" fmla="*/ 2147483647 h 1936"/>
              <a:gd name="T16" fmla="*/ 2147483647 w 1864"/>
              <a:gd name="T17" fmla="*/ 2147483647 h 1936"/>
              <a:gd name="T18" fmla="*/ 2147483647 w 1864"/>
              <a:gd name="T19" fmla="*/ 2147483647 h 1936"/>
              <a:gd name="T20" fmla="*/ 2147483647 w 1864"/>
              <a:gd name="T21" fmla="*/ 2147483647 h 1936"/>
              <a:gd name="T22" fmla="*/ 2147483647 w 1864"/>
              <a:gd name="T23" fmla="*/ 2147483647 h 1936"/>
              <a:gd name="T24" fmla="*/ 2147483647 w 1864"/>
              <a:gd name="T25" fmla="*/ 2147483647 h 1936"/>
              <a:gd name="T26" fmla="*/ 2147483647 w 1864"/>
              <a:gd name="T27" fmla="*/ 2147483647 h 1936"/>
              <a:gd name="T28" fmla="*/ 2147483647 w 1864"/>
              <a:gd name="T29" fmla="*/ 2147483647 h 1936"/>
              <a:gd name="T30" fmla="*/ 0 w 1864"/>
              <a:gd name="T31" fmla="*/ 2147483647 h 19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64"/>
              <a:gd name="T49" fmla="*/ 0 h 1936"/>
              <a:gd name="T50" fmla="*/ 1864 w 1864"/>
              <a:gd name="T51" fmla="*/ 1936 h 19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64" h="1936">
                <a:moveTo>
                  <a:pt x="1863" y="0"/>
                </a:moveTo>
                <a:lnTo>
                  <a:pt x="1696" y="81"/>
                </a:lnTo>
                <a:lnTo>
                  <a:pt x="1534" y="170"/>
                </a:lnTo>
                <a:lnTo>
                  <a:pt x="1377" y="268"/>
                </a:lnTo>
                <a:lnTo>
                  <a:pt x="1225" y="372"/>
                </a:lnTo>
                <a:lnTo>
                  <a:pt x="1079" y="484"/>
                </a:lnTo>
                <a:lnTo>
                  <a:pt x="939" y="603"/>
                </a:lnTo>
                <a:lnTo>
                  <a:pt x="805" y="729"/>
                </a:lnTo>
                <a:lnTo>
                  <a:pt x="678" y="861"/>
                </a:lnTo>
                <a:lnTo>
                  <a:pt x="558" y="999"/>
                </a:lnTo>
                <a:lnTo>
                  <a:pt x="445" y="1143"/>
                </a:lnTo>
                <a:lnTo>
                  <a:pt x="340" y="1292"/>
                </a:lnTo>
                <a:lnTo>
                  <a:pt x="242" y="1447"/>
                </a:lnTo>
                <a:lnTo>
                  <a:pt x="153" y="1605"/>
                </a:lnTo>
                <a:lnTo>
                  <a:pt x="72" y="1768"/>
                </a:lnTo>
                <a:lnTo>
                  <a:pt x="0" y="1935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6153" name="Freeform 20"/>
          <p:cNvSpPr>
            <a:spLocks/>
          </p:cNvSpPr>
          <p:nvPr/>
        </p:nvSpPr>
        <p:spPr bwMode="auto">
          <a:xfrm>
            <a:off x="8307388" y="5183188"/>
            <a:ext cx="523875" cy="639762"/>
          </a:xfrm>
          <a:custGeom>
            <a:avLst/>
            <a:gdLst>
              <a:gd name="T0" fmla="*/ 0 w 1601"/>
              <a:gd name="T1" fmla="*/ 2147483647 h 1956"/>
              <a:gd name="T2" fmla="*/ 2147483647 w 1601"/>
              <a:gd name="T3" fmla="*/ 2147483647 h 1956"/>
              <a:gd name="T4" fmla="*/ 2147483647 w 1601"/>
              <a:gd name="T5" fmla="*/ 2147483647 h 1956"/>
              <a:gd name="T6" fmla="*/ 2147483647 w 1601"/>
              <a:gd name="T7" fmla="*/ 2147483647 h 1956"/>
              <a:gd name="T8" fmla="*/ 2147483647 w 1601"/>
              <a:gd name="T9" fmla="*/ 2147483647 h 1956"/>
              <a:gd name="T10" fmla="*/ 2147483647 w 1601"/>
              <a:gd name="T11" fmla="*/ 2147483647 h 1956"/>
              <a:gd name="T12" fmla="*/ 2147483647 w 1601"/>
              <a:gd name="T13" fmla="*/ 2147483647 h 1956"/>
              <a:gd name="T14" fmla="*/ 2147483647 w 1601"/>
              <a:gd name="T15" fmla="*/ 2147483647 h 1956"/>
              <a:gd name="T16" fmla="*/ 2147483647 w 1601"/>
              <a:gd name="T17" fmla="*/ 2147483647 h 1956"/>
              <a:gd name="T18" fmla="*/ 2147483647 w 1601"/>
              <a:gd name="T19" fmla="*/ 2147483647 h 1956"/>
              <a:gd name="T20" fmla="*/ 2147483647 w 1601"/>
              <a:gd name="T21" fmla="*/ 2147483647 h 1956"/>
              <a:gd name="T22" fmla="*/ 2147483647 w 1601"/>
              <a:gd name="T23" fmla="*/ 2147483647 h 1956"/>
              <a:gd name="T24" fmla="*/ 2147483647 w 1601"/>
              <a:gd name="T25" fmla="*/ 2147483647 h 1956"/>
              <a:gd name="T26" fmla="*/ 2147483647 w 1601"/>
              <a:gd name="T27" fmla="*/ 2147483647 h 1956"/>
              <a:gd name="T28" fmla="*/ 2147483647 w 1601"/>
              <a:gd name="T29" fmla="*/ 2147483647 h 1956"/>
              <a:gd name="T30" fmla="*/ 2147483647 w 1601"/>
              <a:gd name="T31" fmla="*/ 0 h 195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01"/>
              <a:gd name="T49" fmla="*/ 0 h 1956"/>
              <a:gd name="T50" fmla="*/ 1601 w 1601"/>
              <a:gd name="T51" fmla="*/ 1956 h 195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01" h="1956">
                <a:moveTo>
                  <a:pt x="0" y="1955"/>
                </a:moveTo>
                <a:lnTo>
                  <a:pt x="148" y="1864"/>
                </a:lnTo>
                <a:lnTo>
                  <a:pt x="291" y="1765"/>
                </a:lnTo>
                <a:lnTo>
                  <a:pt x="429" y="1661"/>
                </a:lnTo>
                <a:lnTo>
                  <a:pt x="562" y="1550"/>
                </a:lnTo>
                <a:lnTo>
                  <a:pt x="689" y="1433"/>
                </a:lnTo>
                <a:lnTo>
                  <a:pt x="810" y="1311"/>
                </a:lnTo>
                <a:lnTo>
                  <a:pt x="926" y="1183"/>
                </a:lnTo>
                <a:lnTo>
                  <a:pt x="1035" y="1050"/>
                </a:lnTo>
                <a:lnTo>
                  <a:pt x="1137" y="912"/>
                </a:lnTo>
                <a:lnTo>
                  <a:pt x="1232" y="769"/>
                </a:lnTo>
                <a:lnTo>
                  <a:pt x="1321" y="622"/>
                </a:lnTo>
                <a:lnTo>
                  <a:pt x="1402" y="472"/>
                </a:lnTo>
                <a:lnTo>
                  <a:pt x="1475" y="318"/>
                </a:lnTo>
                <a:lnTo>
                  <a:pt x="1542" y="160"/>
                </a:lnTo>
                <a:lnTo>
                  <a:pt x="1600" y="0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6154" name="Freeform 21"/>
          <p:cNvSpPr>
            <a:spLocks/>
          </p:cNvSpPr>
          <p:nvPr/>
        </p:nvSpPr>
        <p:spPr bwMode="auto">
          <a:xfrm>
            <a:off x="6561138" y="5243513"/>
            <a:ext cx="633412" cy="646112"/>
          </a:xfrm>
          <a:custGeom>
            <a:avLst/>
            <a:gdLst>
              <a:gd name="T0" fmla="*/ 0 w 1942"/>
              <a:gd name="T1" fmla="*/ 0 h 1981"/>
              <a:gd name="T2" fmla="*/ 2147483647 w 1942"/>
              <a:gd name="T3" fmla="*/ 2147483647 h 1981"/>
              <a:gd name="T4" fmla="*/ 2147483647 w 1942"/>
              <a:gd name="T5" fmla="*/ 2147483647 h 1981"/>
              <a:gd name="T6" fmla="*/ 2147483647 w 1942"/>
              <a:gd name="T7" fmla="*/ 2147483647 h 1981"/>
              <a:gd name="T8" fmla="*/ 2147483647 w 1942"/>
              <a:gd name="T9" fmla="*/ 2147483647 h 1981"/>
              <a:gd name="T10" fmla="*/ 2147483647 w 1942"/>
              <a:gd name="T11" fmla="*/ 2147483647 h 1981"/>
              <a:gd name="T12" fmla="*/ 2147483647 w 1942"/>
              <a:gd name="T13" fmla="*/ 2147483647 h 1981"/>
              <a:gd name="T14" fmla="*/ 2147483647 w 1942"/>
              <a:gd name="T15" fmla="*/ 2147483647 h 1981"/>
              <a:gd name="T16" fmla="*/ 2147483647 w 1942"/>
              <a:gd name="T17" fmla="*/ 2147483647 h 1981"/>
              <a:gd name="T18" fmla="*/ 2147483647 w 1942"/>
              <a:gd name="T19" fmla="*/ 2147483647 h 1981"/>
              <a:gd name="T20" fmla="*/ 2147483647 w 1942"/>
              <a:gd name="T21" fmla="*/ 2147483647 h 1981"/>
              <a:gd name="T22" fmla="*/ 2147483647 w 1942"/>
              <a:gd name="T23" fmla="*/ 2147483647 h 1981"/>
              <a:gd name="T24" fmla="*/ 2147483647 w 1942"/>
              <a:gd name="T25" fmla="*/ 2147483647 h 1981"/>
              <a:gd name="T26" fmla="*/ 2147483647 w 1942"/>
              <a:gd name="T27" fmla="*/ 2147483647 h 1981"/>
              <a:gd name="T28" fmla="*/ 2147483647 w 1942"/>
              <a:gd name="T29" fmla="*/ 2147483647 h 1981"/>
              <a:gd name="T30" fmla="*/ 2147483647 w 1942"/>
              <a:gd name="T31" fmla="*/ 2147483647 h 198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2"/>
              <a:gd name="T49" fmla="*/ 0 h 1981"/>
              <a:gd name="T50" fmla="*/ 1942 w 1942"/>
              <a:gd name="T51" fmla="*/ 1981 h 198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2" h="1981">
                <a:moveTo>
                  <a:pt x="0" y="0"/>
                </a:moveTo>
                <a:lnTo>
                  <a:pt x="74" y="172"/>
                </a:lnTo>
                <a:lnTo>
                  <a:pt x="158" y="341"/>
                </a:lnTo>
                <a:lnTo>
                  <a:pt x="250" y="505"/>
                </a:lnTo>
                <a:lnTo>
                  <a:pt x="351" y="664"/>
                </a:lnTo>
                <a:lnTo>
                  <a:pt x="460" y="818"/>
                </a:lnTo>
                <a:lnTo>
                  <a:pt x="578" y="966"/>
                </a:lnTo>
                <a:lnTo>
                  <a:pt x="703" y="1108"/>
                </a:lnTo>
                <a:lnTo>
                  <a:pt x="836" y="1243"/>
                </a:lnTo>
                <a:lnTo>
                  <a:pt x="975" y="1372"/>
                </a:lnTo>
                <a:lnTo>
                  <a:pt x="1122" y="1493"/>
                </a:lnTo>
                <a:lnTo>
                  <a:pt x="1275" y="1607"/>
                </a:lnTo>
                <a:lnTo>
                  <a:pt x="1434" y="1712"/>
                </a:lnTo>
                <a:lnTo>
                  <a:pt x="1598" y="1810"/>
                </a:lnTo>
                <a:lnTo>
                  <a:pt x="1767" y="1899"/>
                </a:lnTo>
                <a:lnTo>
                  <a:pt x="1941" y="1980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6155" name="Text Box 26"/>
          <p:cNvSpPr txBox="1">
            <a:spLocks noChangeArrowheads="1"/>
          </p:cNvSpPr>
          <p:nvPr/>
        </p:nvSpPr>
        <p:spPr bwMode="auto">
          <a:xfrm>
            <a:off x="6554788" y="4646613"/>
            <a:ext cx="309562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US" sz="2900" i="1">
                <a:latin typeface="Calibri" charset="0"/>
              </a:rPr>
              <a:t>a</a:t>
            </a:r>
          </a:p>
        </p:txBody>
      </p:sp>
      <p:sp>
        <p:nvSpPr>
          <p:cNvPr id="176156" name="Text Box 27"/>
          <p:cNvSpPr txBox="1">
            <a:spLocks noChangeArrowheads="1"/>
          </p:cNvSpPr>
          <p:nvPr/>
        </p:nvSpPr>
        <p:spPr bwMode="auto">
          <a:xfrm>
            <a:off x="7572375" y="3654425"/>
            <a:ext cx="2603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US" sz="2900" i="1">
                <a:latin typeface="Calibri" charset="0"/>
              </a:rPr>
              <a:t>c</a:t>
            </a:r>
          </a:p>
        </p:txBody>
      </p:sp>
      <p:sp>
        <p:nvSpPr>
          <p:cNvPr id="176157" name="Text Box 28"/>
          <p:cNvSpPr txBox="1">
            <a:spLocks noChangeArrowheads="1"/>
          </p:cNvSpPr>
          <p:nvPr/>
        </p:nvSpPr>
        <p:spPr bwMode="auto">
          <a:xfrm>
            <a:off x="8656638" y="4627563"/>
            <a:ext cx="161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US" sz="2900" i="1">
                <a:latin typeface="Calibri" charset="0"/>
              </a:rPr>
              <a:t>b</a:t>
            </a:r>
          </a:p>
        </p:txBody>
      </p:sp>
      <p:sp>
        <p:nvSpPr>
          <p:cNvPr id="176158" name="Text Box 29"/>
          <p:cNvSpPr txBox="1">
            <a:spLocks noChangeArrowheads="1"/>
          </p:cNvSpPr>
          <p:nvPr/>
        </p:nvSpPr>
        <p:spPr bwMode="auto">
          <a:xfrm>
            <a:off x="7631113" y="5761038"/>
            <a:ext cx="1555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US" sz="2900" i="1">
                <a:latin typeface="Calibri" charset="0"/>
              </a:rPr>
              <a:t>d</a:t>
            </a:r>
          </a:p>
        </p:txBody>
      </p:sp>
      <p:sp>
        <p:nvSpPr>
          <p:cNvPr id="176159" name="Freeform 30"/>
          <p:cNvSpPr>
            <a:spLocks/>
          </p:cNvSpPr>
          <p:nvPr/>
        </p:nvSpPr>
        <p:spPr bwMode="auto">
          <a:xfrm>
            <a:off x="5097463" y="3762375"/>
            <a:ext cx="604837" cy="622300"/>
          </a:xfrm>
          <a:custGeom>
            <a:avLst/>
            <a:gdLst>
              <a:gd name="T0" fmla="*/ 2147483647 w 1851"/>
              <a:gd name="T1" fmla="*/ 2147483647 h 1905"/>
              <a:gd name="T2" fmla="*/ 2147483647 w 1851"/>
              <a:gd name="T3" fmla="*/ 2147483647 h 1905"/>
              <a:gd name="T4" fmla="*/ 2147483647 w 1851"/>
              <a:gd name="T5" fmla="*/ 2147483647 h 1905"/>
              <a:gd name="T6" fmla="*/ 2147483647 w 1851"/>
              <a:gd name="T7" fmla="*/ 2147483647 h 1905"/>
              <a:gd name="T8" fmla="*/ 2147483647 w 1851"/>
              <a:gd name="T9" fmla="*/ 2147483647 h 1905"/>
              <a:gd name="T10" fmla="*/ 2147483647 w 1851"/>
              <a:gd name="T11" fmla="*/ 2147483647 h 1905"/>
              <a:gd name="T12" fmla="*/ 2147483647 w 1851"/>
              <a:gd name="T13" fmla="*/ 2147483647 h 1905"/>
              <a:gd name="T14" fmla="*/ 2147483647 w 1851"/>
              <a:gd name="T15" fmla="*/ 2147483647 h 1905"/>
              <a:gd name="T16" fmla="*/ 2147483647 w 1851"/>
              <a:gd name="T17" fmla="*/ 2147483647 h 1905"/>
              <a:gd name="T18" fmla="*/ 2147483647 w 1851"/>
              <a:gd name="T19" fmla="*/ 2147483647 h 1905"/>
              <a:gd name="T20" fmla="*/ 2147483647 w 1851"/>
              <a:gd name="T21" fmla="*/ 2147483647 h 1905"/>
              <a:gd name="T22" fmla="*/ 2147483647 w 1851"/>
              <a:gd name="T23" fmla="*/ 2147483647 h 1905"/>
              <a:gd name="T24" fmla="*/ 2147483647 w 1851"/>
              <a:gd name="T25" fmla="*/ 2147483647 h 1905"/>
              <a:gd name="T26" fmla="*/ 2147483647 w 1851"/>
              <a:gd name="T27" fmla="*/ 2147483647 h 1905"/>
              <a:gd name="T28" fmla="*/ 2147483647 w 1851"/>
              <a:gd name="T29" fmla="*/ 2147483647 h 1905"/>
              <a:gd name="T30" fmla="*/ 0 w 1851"/>
              <a:gd name="T31" fmla="*/ 0 h 190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51"/>
              <a:gd name="T49" fmla="*/ 0 h 1905"/>
              <a:gd name="T50" fmla="*/ 1851 w 1851"/>
              <a:gd name="T51" fmla="*/ 1905 h 1905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51" h="1905">
                <a:moveTo>
                  <a:pt x="1850" y="1904"/>
                </a:moveTo>
                <a:lnTo>
                  <a:pt x="1777" y="1740"/>
                </a:lnTo>
                <a:lnTo>
                  <a:pt x="1696" y="1579"/>
                </a:lnTo>
                <a:lnTo>
                  <a:pt x="1607" y="1423"/>
                </a:lnTo>
                <a:lnTo>
                  <a:pt x="1510" y="1272"/>
                </a:lnTo>
                <a:lnTo>
                  <a:pt x="1405" y="1125"/>
                </a:lnTo>
                <a:lnTo>
                  <a:pt x="1292" y="984"/>
                </a:lnTo>
                <a:lnTo>
                  <a:pt x="1173" y="848"/>
                </a:lnTo>
                <a:lnTo>
                  <a:pt x="1047" y="718"/>
                </a:lnTo>
                <a:lnTo>
                  <a:pt x="914" y="594"/>
                </a:lnTo>
                <a:lnTo>
                  <a:pt x="775" y="477"/>
                </a:lnTo>
                <a:lnTo>
                  <a:pt x="630" y="367"/>
                </a:lnTo>
                <a:lnTo>
                  <a:pt x="480" y="264"/>
                </a:lnTo>
                <a:lnTo>
                  <a:pt x="325" y="168"/>
                </a:lnTo>
                <a:lnTo>
                  <a:pt x="164" y="80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6160" name="Freeform 31"/>
          <p:cNvSpPr>
            <a:spLocks/>
          </p:cNvSpPr>
          <p:nvPr/>
        </p:nvSpPr>
        <p:spPr bwMode="auto">
          <a:xfrm>
            <a:off x="3482975" y="3762375"/>
            <a:ext cx="609600" cy="631825"/>
          </a:xfrm>
          <a:custGeom>
            <a:avLst/>
            <a:gdLst>
              <a:gd name="T0" fmla="*/ 2147483647 w 1864"/>
              <a:gd name="T1" fmla="*/ 0 h 1936"/>
              <a:gd name="T2" fmla="*/ 2147483647 w 1864"/>
              <a:gd name="T3" fmla="*/ 2147483647 h 1936"/>
              <a:gd name="T4" fmla="*/ 2147483647 w 1864"/>
              <a:gd name="T5" fmla="*/ 2147483647 h 1936"/>
              <a:gd name="T6" fmla="*/ 2147483647 w 1864"/>
              <a:gd name="T7" fmla="*/ 2147483647 h 1936"/>
              <a:gd name="T8" fmla="*/ 2147483647 w 1864"/>
              <a:gd name="T9" fmla="*/ 2147483647 h 1936"/>
              <a:gd name="T10" fmla="*/ 2147483647 w 1864"/>
              <a:gd name="T11" fmla="*/ 2147483647 h 1936"/>
              <a:gd name="T12" fmla="*/ 2147483647 w 1864"/>
              <a:gd name="T13" fmla="*/ 2147483647 h 1936"/>
              <a:gd name="T14" fmla="*/ 2147483647 w 1864"/>
              <a:gd name="T15" fmla="*/ 2147483647 h 1936"/>
              <a:gd name="T16" fmla="*/ 2147483647 w 1864"/>
              <a:gd name="T17" fmla="*/ 2147483647 h 1936"/>
              <a:gd name="T18" fmla="*/ 2147483647 w 1864"/>
              <a:gd name="T19" fmla="*/ 2147483647 h 1936"/>
              <a:gd name="T20" fmla="*/ 2147483647 w 1864"/>
              <a:gd name="T21" fmla="*/ 2147483647 h 1936"/>
              <a:gd name="T22" fmla="*/ 2147483647 w 1864"/>
              <a:gd name="T23" fmla="*/ 2147483647 h 1936"/>
              <a:gd name="T24" fmla="*/ 2147483647 w 1864"/>
              <a:gd name="T25" fmla="*/ 2147483647 h 1936"/>
              <a:gd name="T26" fmla="*/ 2147483647 w 1864"/>
              <a:gd name="T27" fmla="*/ 2147483647 h 1936"/>
              <a:gd name="T28" fmla="*/ 2147483647 w 1864"/>
              <a:gd name="T29" fmla="*/ 2147483647 h 1936"/>
              <a:gd name="T30" fmla="*/ 0 w 1864"/>
              <a:gd name="T31" fmla="*/ 2147483647 h 19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64"/>
              <a:gd name="T49" fmla="*/ 0 h 1936"/>
              <a:gd name="T50" fmla="*/ 1864 w 1864"/>
              <a:gd name="T51" fmla="*/ 1936 h 19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64" h="1936">
                <a:moveTo>
                  <a:pt x="1863" y="0"/>
                </a:moveTo>
                <a:lnTo>
                  <a:pt x="1696" y="81"/>
                </a:lnTo>
                <a:lnTo>
                  <a:pt x="1534" y="170"/>
                </a:lnTo>
                <a:lnTo>
                  <a:pt x="1377" y="268"/>
                </a:lnTo>
                <a:lnTo>
                  <a:pt x="1225" y="372"/>
                </a:lnTo>
                <a:lnTo>
                  <a:pt x="1079" y="484"/>
                </a:lnTo>
                <a:lnTo>
                  <a:pt x="939" y="603"/>
                </a:lnTo>
                <a:lnTo>
                  <a:pt x="805" y="729"/>
                </a:lnTo>
                <a:lnTo>
                  <a:pt x="678" y="861"/>
                </a:lnTo>
                <a:lnTo>
                  <a:pt x="558" y="999"/>
                </a:lnTo>
                <a:lnTo>
                  <a:pt x="445" y="1143"/>
                </a:lnTo>
                <a:lnTo>
                  <a:pt x="340" y="1292"/>
                </a:lnTo>
                <a:lnTo>
                  <a:pt x="242" y="1447"/>
                </a:lnTo>
                <a:lnTo>
                  <a:pt x="153" y="1605"/>
                </a:lnTo>
                <a:lnTo>
                  <a:pt x="72" y="1768"/>
                </a:lnTo>
                <a:lnTo>
                  <a:pt x="0" y="1935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6161" name="Freeform 32"/>
          <p:cNvSpPr>
            <a:spLocks/>
          </p:cNvSpPr>
          <p:nvPr/>
        </p:nvSpPr>
        <p:spPr bwMode="auto">
          <a:xfrm>
            <a:off x="5207000" y="5183188"/>
            <a:ext cx="522288" cy="639762"/>
          </a:xfrm>
          <a:custGeom>
            <a:avLst/>
            <a:gdLst>
              <a:gd name="T0" fmla="*/ 0 w 1601"/>
              <a:gd name="T1" fmla="*/ 2147483647 h 1956"/>
              <a:gd name="T2" fmla="*/ 2147483647 w 1601"/>
              <a:gd name="T3" fmla="*/ 2147483647 h 1956"/>
              <a:gd name="T4" fmla="*/ 2147483647 w 1601"/>
              <a:gd name="T5" fmla="*/ 2147483647 h 1956"/>
              <a:gd name="T6" fmla="*/ 2147483647 w 1601"/>
              <a:gd name="T7" fmla="*/ 2147483647 h 1956"/>
              <a:gd name="T8" fmla="*/ 2147483647 w 1601"/>
              <a:gd name="T9" fmla="*/ 2147483647 h 1956"/>
              <a:gd name="T10" fmla="*/ 2147483647 w 1601"/>
              <a:gd name="T11" fmla="*/ 2147483647 h 1956"/>
              <a:gd name="T12" fmla="*/ 2147483647 w 1601"/>
              <a:gd name="T13" fmla="*/ 2147483647 h 1956"/>
              <a:gd name="T14" fmla="*/ 2147483647 w 1601"/>
              <a:gd name="T15" fmla="*/ 2147483647 h 1956"/>
              <a:gd name="T16" fmla="*/ 2147483647 w 1601"/>
              <a:gd name="T17" fmla="*/ 2147483647 h 1956"/>
              <a:gd name="T18" fmla="*/ 2147483647 w 1601"/>
              <a:gd name="T19" fmla="*/ 2147483647 h 1956"/>
              <a:gd name="T20" fmla="*/ 2147483647 w 1601"/>
              <a:gd name="T21" fmla="*/ 2147483647 h 1956"/>
              <a:gd name="T22" fmla="*/ 2147483647 w 1601"/>
              <a:gd name="T23" fmla="*/ 2147483647 h 1956"/>
              <a:gd name="T24" fmla="*/ 2147483647 w 1601"/>
              <a:gd name="T25" fmla="*/ 2147483647 h 1956"/>
              <a:gd name="T26" fmla="*/ 2147483647 w 1601"/>
              <a:gd name="T27" fmla="*/ 2147483647 h 1956"/>
              <a:gd name="T28" fmla="*/ 2147483647 w 1601"/>
              <a:gd name="T29" fmla="*/ 2147483647 h 1956"/>
              <a:gd name="T30" fmla="*/ 2147483647 w 1601"/>
              <a:gd name="T31" fmla="*/ 0 h 195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01"/>
              <a:gd name="T49" fmla="*/ 0 h 1956"/>
              <a:gd name="T50" fmla="*/ 1601 w 1601"/>
              <a:gd name="T51" fmla="*/ 1956 h 195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01" h="1956">
                <a:moveTo>
                  <a:pt x="0" y="1955"/>
                </a:moveTo>
                <a:lnTo>
                  <a:pt x="148" y="1864"/>
                </a:lnTo>
                <a:lnTo>
                  <a:pt x="291" y="1765"/>
                </a:lnTo>
                <a:lnTo>
                  <a:pt x="429" y="1661"/>
                </a:lnTo>
                <a:lnTo>
                  <a:pt x="562" y="1550"/>
                </a:lnTo>
                <a:lnTo>
                  <a:pt x="689" y="1433"/>
                </a:lnTo>
                <a:lnTo>
                  <a:pt x="810" y="1311"/>
                </a:lnTo>
                <a:lnTo>
                  <a:pt x="926" y="1183"/>
                </a:lnTo>
                <a:lnTo>
                  <a:pt x="1035" y="1050"/>
                </a:lnTo>
                <a:lnTo>
                  <a:pt x="1137" y="912"/>
                </a:lnTo>
                <a:lnTo>
                  <a:pt x="1232" y="769"/>
                </a:lnTo>
                <a:lnTo>
                  <a:pt x="1321" y="622"/>
                </a:lnTo>
                <a:lnTo>
                  <a:pt x="1402" y="472"/>
                </a:lnTo>
                <a:lnTo>
                  <a:pt x="1475" y="318"/>
                </a:lnTo>
                <a:lnTo>
                  <a:pt x="1542" y="160"/>
                </a:lnTo>
                <a:lnTo>
                  <a:pt x="1600" y="0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6162" name="Freeform 33"/>
          <p:cNvSpPr>
            <a:spLocks/>
          </p:cNvSpPr>
          <p:nvPr/>
        </p:nvSpPr>
        <p:spPr bwMode="auto">
          <a:xfrm>
            <a:off x="3457575" y="5243513"/>
            <a:ext cx="635000" cy="646112"/>
          </a:xfrm>
          <a:custGeom>
            <a:avLst/>
            <a:gdLst>
              <a:gd name="T0" fmla="*/ 0 w 1942"/>
              <a:gd name="T1" fmla="*/ 0 h 1981"/>
              <a:gd name="T2" fmla="*/ 2147483647 w 1942"/>
              <a:gd name="T3" fmla="*/ 2147483647 h 1981"/>
              <a:gd name="T4" fmla="*/ 2147483647 w 1942"/>
              <a:gd name="T5" fmla="*/ 2147483647 h 1981"/>
              <a:gd name="T6" fmla="*/ 2147483647 w 1942"/>
              <a:gd name="T7" fmla="*/ 2147483647 h 1981"/>
              <a:gd name="T8" fmla="*/ 2147483647 w 1942"/>
              <a:gd name="T9" fmla="*/ 2147483647 h 1981"/>
              <a:gd name="T10" fmla="*/ 2147483647 w 1942"/>
              <a:gd name="T11" fmla="*/ 2147483647 h 1981"/>
              <a:gd name="T12" fmla="*/ 2147483647 w 1942"/>
              <a:gd name="T13" fmla="*/ 2147483647 h 1981"/>
              <a:gd name="T14" fmla="*/ 2147483647 w 1942"/>
              <a:gd name="T15" fmla="*/ 2147483647 h 1981"/>
              <a:gd name="T16" fmla="*/ 2147483647 w 1942"/>
              <a:gd name="T17" fmla="*/ 2147483647 h 1981"/>
              <a:gd name="T18" fmla="*/ 2147483647 w 1942"/>
              <a:gd name="T19" fmla="*/ 2147483647 h 1981"/>
              <a:gd name="T20" fmla="*/ 2147483647 w 1942"/>
              <a:gd name="T21" fmla="*/ 2147483647 h 1981"/>
              <a:gd name="T22" fmla="*/ 2147483647 w 1942"/>
              <a:gd name="T23" fmla="*/ 2147483647 h 1981"/>
              <a:gd name="T24" fmla="*/ 2147483647 w 1942"/>
              <a:gd name="T25" fmla="*/ 2147483647 h 1981"/>
              <a:gd name="T26" fmla="*/ 2147483647 w 1942"/>
              <a:gd name="T27" fmla="*/ 2147483647 h 1981"/>
              <a:gd name="T28" fmla="*/ 2147483647 w 1942"/>
              <a:gd name="T29" fmla="*/ 2147483647 h 1981"/>
              <a:gd name="T30" fmla="*/ 2147483647 w 1942"/>
              <a:gd name="T31" fmla="*/ 2147483647 h 198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2"/>
              <a:gd name="T49" fmla="*/ 0 h 1981"/>
              <a:gd name="T50" fmla="*/ 1942 w 1942"/>
              <a:gd name="T51" fmla="*/ 1981 h 198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2" h="1981">
                <a:moveTo>
                  <a:pt x="0" y="0"/>
                </a:moveTo>
                <a:lnTo>
                  <a:pt x="74" y="172"/>
                </a:lnTo>
                <a:lnTo>
                  <a:pt x="158" y="341"/>
                </a:lnTo>
                <a:lnTo>
                  <a:pt x="250" y="505"/>
                </a:lnTo>
                <a:lnTo>
                  <a:pt x="351" y="664"/>
                </a:lnTo>
                <a:lnTo>
                  <a:pt x="460" y="818"/>
                </a:lnTo>
                <a:lnTo>
                  <a:pt x="578" y="966"/>
                </a:lnTo>
                <a:lnTo>
                  <a:pt x="703" y="1108"/>
                </a:lnTo>
                <a:lnTo>
                  <a:pt x="836" y="1243"/>
                </a:lnTo>
                <a:lnTo>
                  <a:pt x="975" y="1372"/>
                </a:lnTo>
                <a:lnTo>
                  <a:pt x="1122" y="1493"/>
                </a:lnTo>
                <a:lnTo>
                  <a:pt x="1275" y="1607"/>
                </a:lnTo>
                <a:lnTo>
                  <a:pt x="1434" y="1712"/>
                </a:lnTo>
                <a:lnTo>
                  <a:pt x="1598" y="1810"/>
                </a:lnTo>
                <a:lnTo>
                  <a:pt x="1767" y="1899"/>
                </a:lnTo>
                <a:lnTo>
                  <a:pt x="1941" y="1980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6163" name="Line 34"/>
          <p:cNvSpPr>
            <a:spLocks noChangeShapeType="1"/>
          </p:cNvSpPr>
          <p:nvPr/>
        </p:nvSpPr>
        <p:spPr bwMode="auto">
          <a:xfrm>
            <a:off x="5089525" y="3751263"/>
            <a:ext cx="636588" cy="668337"/>
          </a:xfrm>
          <a:prstGeom prst="line">
            <a:avLst/>
          </a:prstGeom>
          <a:noFill/>
          <a:ln w="3672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64" name="Text Box 38"/>
          <p:cNvSpPr txBox="1">
            <a:spLocks noChangeArrowheads="1"/>
          </p:cNvSpPr>
          <p:nvPr/>
        </p:nvSpPr>
        <p:spPr bwMode="auto">
          <a:xfrm>
            <a:off x="3452813" y="4646613"/>
            <a:ext cx="309562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US" sz="2900" i="1">
                <a:latin typeface="Calibri" charset="0"/>
              </a:rPr>
              <a:t>a</a:t>
            </a:r>
          </a:p>
        </p:txBody>
      </p:sp>
      <p:sp>
        <p:nvSpPr>
          <p:cNvPr id="176165" name="Text Box 39"/>
          <p:cNvSpPr txBox="1">
            <a:spLocks noChangeArrowheads="1"/>
          </p:cNvSpPr>
          <p:nvPr/>
        </p:nvSpPr>
        <p:spPr bwMode="auto">
          <a:xfrm>
            <a:off x="4470400" y="3654425"/>
            <a:ext cx="2603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US" sz="2900" i="1">
                <a:latin typeface="Calibri" charset="0"/>
              </a:rPr>
              <a:t>c</a:t>
            </a:r>
          </a:p>
        </p:txBody>
      </p:sp>
      <p:sp>
        <p:nvSpPr>
          <p:cNvPr id="176166" name="Text Box 40"/>
          <p:cNvSpPr txBox="1">
            <a:spLocks noChangeArrowheads="1"/>
          </p:cNvSpPr>
          <p:nvPr/>
        </p:nvSpPr>
        <p:spPr bwMode="auto">
          <a:xfrm>
            <a:off x="5554663" y="4619625"/>
            <a:ext cx="161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US" sz="2900" i="1">
                <a:latin typeface="Calibri" charset="0"/>
              </a:rPr>
              <a:t>b</a:t>
            </a:r>
          </a:p>
        </p:txBody>
      </p:sp>
      <p:sp>
        <p:nvSpPr>
          <p:cNvPr id="176167" name="Text Box 41"/>
          <p:cNvSpPr txBox="1">
            <a:spLocks noChangeArrowheads="1"/>
          </p:cNvSpPr>
          <p:nvPr/>
        </p:nvSpPr>
        <p:spPr bwMode="auto">
          <a:xfrm>
            <a:off x="4497388" y="5767388"/>
            <a:ext cx="1555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US" sz="2900" i="1">
                <a:latin typeface="Calibri" charset="0"/>
              </a:rPr>
              <a:t>d</a:t>
            </a:r>
          </a:p>
        </p:txBody>
      </p:sp>
      <p:sp>
        <p:nvSpPr>
          <p:cNvPr id="176168" name="Line 42"/>
          <p:cNvSpPr>
            <a:spLocks noChangeShapeType="1"/>
          </p:cNvSpPr>
          <p:nvPr/>
        </p:nvSpPr>
        <p:spPr bwMode="auto">
          <a:xfrm>
            <a:off x="2800350" y="4797425"/>
            <a:ext cx="488950" cy="1588"/>
          </a:xfrm>
          <a:prstGeom prst="line">
            <a:avLst/>
          </a:prstGeom>
          <a:noFill/>
          <a:ln w="7200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69" name="Line 43"/>
          <p:cNvSpPr>
            <a:spLocks noChangeShapeType="1"/>
          </p:cNvSpPr>
          <p:nvPr/>
        </p:nvSpPr>
        <p:spPr bwMode="auto">
          <a:xfrm>
            <a:off x="5902325" y="4797425"/>
            <a:ext cx="488950" cy="1588"/>
          </a:xfrm>
          <a:prstGeom prst="line">
            <a:avLst/>
          </a:prstGeom>
          <a:noFill/>
          <a:ln w="7200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70" name="Text Box 45"/>
          <p:cNvSpPr txBox="1">
            <a:spLocks noChangeArrowheads="1"/>
          </p:cNvSpPr>
          <p:nvPr/>
        </p:nvSpPr>
        <p:spPr bwMode="auto">
          <a:xfrm>
            <a:off x="-76200" y="1917700"/>
            <a:ext cx="9144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414338" eaLnBrk="0" hangingPunct="0">
              <a:tabLst>
                <a:tab pos="6572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14338" eaLnBrk="0" hangingPunct="0">
              <a:tabLst>
                <a:tab pos="6572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14338" eaLnBrk="0" hangingPunct="0">
              <a:tabLst>
                <a:tab pos="6572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14338" eaLnBrk="0" hangingPunct="0">
              <a:tabLst>
                <a:tab pos="6572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14338" eaLnBrk="0" hangingPunct="0">
              <a:tabLst>
                <a:tab pos="6572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</a:pPr>
            <a:r>
              <a:rPr lang="en-US" sz="2000" b="1" i="1" dirty="0">
                <a:solidFill>
                  <a:srgbClr val="000000"/>
                </a:solidFill>
                <a:latin typeface="Calibri" charset="0"/>
              </a:rPr>
              <a:t>   </a:t>
            </a:r>
            <a:endParaRPr lang="en-US" b="1" i="1" dirty="0">
              <a:solidFill>
                <a:srgbClr val="000000"/>
              </a:solidFill>
              <a:latin typeface="Calibri" charset="0"/>
            </a:endParaRPr>
          </a:p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</a:pPr>
            <a:r>
              <a:rPr lang="en-US" i="1" dirty="0">
                <a:solidFill>
                  <a:srgbClr val="FF0000"/>
                </a:solidFill>
                <a:latin typeface="Calibri" charset="0"/>
              </a:rPr>
              <a:t>      P</a:t>
            </a:r>
            <a:r>
              <a:rPr lang="en-US" i="1" dirty="0">
                <a:solidFill>
                  <a:srgbClr val="000000"/>
                </a:solidFill>
                <a:latin typeface="Calibri" charset="0"/>
              </a:rPr>
              <a:t>=(+a –b –c</a:t>
            </a:r>
            <a:r>
              <a:rPr lang="en-US" b="1" i="1" dirty="0">
                <a:solidFill>
                  <a:srgbClr val="000000"/>
                </a:solidFill>
                <a:latin typeface="Calibri" charset="0"/>
              </a:rPr>
              <a:t> +d</a:t>
            </a:r>
            <a:r>
              <a:rPr lang="en-US" i="1" dirty="0">
                <a:solidFill>
                  <a:srgbClr val="000000"/>
                </a:solidFill>
                <a:latin typeface="Calibri" charset="0"/>
              </a:rPr>
              <a:t>)       →       </a:t>
            </a:r>
            <a:r>
              <a:rPr lang="en-US" i="1" dirty="0" smtClean="0">
                <a:solidFill>
                  <a:srgbClr val="FF0000"/>
                </a:solidFill>
                <a:latin typeface="Calibri" charset="0"/>
              </a:rPr>
              <a:t>P’</a:t>
            </a:r>
            <a:r>
              <a:rPr lang="en-US" i="1" dirty="0" smtClean="0">
                <a:solidFill>
                  <a:srgbClr val="000000"/>
                </a:solidFill>
                <a:latin typeface="Calibri" charset="0"/>
              </a:rPr>
              <a:t>=</a:t>
            </a:r>
            <a:r>
              <a:rPr lang="en-US" i="1" dirty="0">
                <a:solidFill>
                  <a:srgbClr val="000000"/>
                </a:solidFill>
                <a:latin typeface="Calibri" charset="0"/>
              </a:rPr>
              <a:t>(+a </a:t>
            </a:r>
            <a:r>
              <a:rPr lang="en-US" b="1" i="1" dirty="0">
                <a:solidFill>
                  <a:srgbClr val="000000"/>
                </a:solidFill>
                <a:latin typeface="Calibri" charset="0"/>
              </a:rPr>
              <a:t>–b –c</a:t>
            </a:r>
            <a:r>
              <a:rPr lang="en-US" i="1" dirty="0">
                <a:solidFill>
                  <a:srgbClr val="000000"/>
                </a:solidFill>
                <a:latin typeface="Calibri" charset="0"/>
              </a:rPr>
              <a:t> -d)      </a:t>
            </a:r>
            <a:r>
              <a:rPr lang="en-US" i="1" dirty="0" smtClean="0">
                <a:solidFill>
                  <a:srgbClr val="000000"/>
                </a:solidFill>
                <a:latin typeface="Calibri" charset="0"/>
              </a:rPr>
              <a:t>→ </a:t>
            </a:r>
            <a:r>
              <a:rPr lang="en-US" b="1" i="1" dirty="0" smtClean="0">
                <a:solidFill>
                  <a:srgbClr val="000000"/>
                </a:solidFill>
                <a:latin typeface="Calibri" charset="0"/>
              </a:rPr>
              <a:t>  </a:t>
            </a:r>
            <a:r>
              <a:rPr lang="en-US" i="1" dirty="0" smtClean="0">
                <a:solidFill>
                  <a:srgbClr val="FF0000"/>
                </a:solidFill>
                <a:latin typeface="Calibri" charset="0"/>
              </a:rPr>
              <a:t>P’’</a:t>
            </a:r>
            <a:r>
              <a:rPr lang="en-US" i="1" dirty="0" smtClean="0">
                <a:solidFill>
                  <a:srgbClr val="000000"/>
                </a:solidFill>
                <a:latin typeface="Calibri" charset="0"/>
              </a:rPr>
              <a:t>=</a:t>
            </a:r>
            <a:r>
              <a:rPr lang="en-US" i="1" dirty="0" smtClean="0">
                <a:solidFill>
                  <a:srgbClr val="FF0000"/>
                </a:solidFill>
                <a:latin typeface="Calibri" charset="0"/>
              </a:rPr>
              <a:t>Q</a:t>
            </a:r>
            <a:r>
              <a:rPr lang="en-US" i="1" dirty="0" smtClean="0">
                <a:solidFill>
                  <a:srgbClr val="000000"/>
                </a:solidFill>
                <a:latin typeface="Calibri" charset="0"/>
              </a:rPr>
              <a:t>=</a:t>
            </a:r>
            <a:r>
              <a:rPr lang="en-US" i="1" dirty="0">
                <a:solidFill>
                  <a:srgbClr val="000000"/>
                </a:solidFill>
                <a:latin typeface="Calibri" charset="0"/>
              </a:rPr>
              <a:t>(+a +c +b -d) </a:t>
            </a:r>
          </a:p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</a:pPr>
            <a:endParaRPr lang="en-US" sz="2000" b="1" i="1" dirty="0">
              <a:solidFill>
                <a:srgbClr val="000000"/>
              </a:solidFill>
              <a:latin typeface="Calibri" charset="0"/>
            </a:endParaRPr>
          </a:p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</a:pPr>
            <a:r>
              <a:rPr lang="en-US" sz="2300" i="1" dirty="0">
                <a:solidFill>
                  <a:srgbClr val="000000"/>
                </a:solidFill>
                <a:latin typeface="Calibri" charset="0"/>
              </a:rPr>
              <a:t>  </a:t>
            </a:r>
            <a:r>
              <a:rPr lang="en-US" sz="2300" i="1" dirty="0" err="1">
                <a:solidFill>
                  <a:srgbClr val="000000"/>
                </a:solidFill>
                <a:latin typeface="Calibri" charset="0"/>
              </a:rPr>
              <a:t>BreakpointGraph</a:t>
            </a:r>
            <a:r>
              <a:rPr lang="en-US" sz="2300" i="1" dirty="0">
                <a:solidFill>
                  <a:srgbClr val="000000"/>
                </a:solidFill>
                <a:latin typeface="Calibri" charset="0"/>
              </a:rPr>
              <a:t>(</a:t>
            </a:r>
            <a:r>
              <a:rPr lang="en-US" sz="2300" i="1" dirty="0">
                <a:solidFill>
                  <a:srgbClr val="FF0000"/>
                </a:solidFill>
                <a:latin typeface="Calibri" charset="0"/>
              </a:rPr>
              <a:t>P</a:t>
            </a:r>
            <a:r>
              <a:rPr lang="en-US" sz="2300" i="1" dirty="0">
                <a:solidFill>
                  <a:srgbClr val="000000"/>
                </a:solidFill>
                <a:latin typeface="Calibri" charset="0"/>
              </a:rPr>
              <a:t>,</a:t>
            </a:r>
            <a:r>
              <a:rPr lang="en-US" sz="2300" i="1" dirty="0">
                <a:solidFill>
                  <a:srgbClr val="0000FF"/>
                </a:solidFill>
                <a:latin typeface="Calibri" charset="0"/>
              </a:rPr>
              <a:t>Q</a:t>
            </a:r>
            <a:r>
              <a:rPr lang="en-US" sz="2300" i="1" dirty="0">
                <a:solidFill>
                  <a:srgbClr val="000000"/>
                </a:solidFill>
                <a:latin typeface="Calibri" charset="0"/>
              </a:rPr>
              <a:t>) → </a:t>
            </a:r>
            <a:r>
              <a:rPr lang="en-US" sz="2300" i="1" dirty="0" err="1">
                <a:solidFill>
                  <a:srgbClr val="000000"/>
                </a:solidFill>
                <a:latin typeface="Calibri" charset="0"/>
              </a:rPr>
              <a:t>BreakpointGraph</a:t>
            </a:r>
            <a:r>
              <a:rPr lang="en-US" sz="2300" i="1" dirty="0" smtClean="0">
                <a:solidFill>
                  <a:srgbClr val="000000"/>
                </a:solidFill>
                <a:latin typeface="Calibri" charset="0"/>
              </a:rPr>
              <a:t>(</a:t>
            </a:r>
            <a:r>
              <a:rPr lang="en-US" sz="2300" i="1" dirty="0" smtClean="0">
                <a:solidFill>
                  <a:srgbClr val="FF0000"/>
                </a:solidFill>
                <a:latin typeface="Calibri" charset="0"/>
              </a:rPr>
              <a:t>P’</a:t>
            </a:r>
            <a:r>
              <a:rPr lang="en-US" sz="2300" i="1" dirty="0" smtClean="0">
                <a:solidFill>
                  <a:srgbClr val="000000"/>
                </a:solidFill>
                <a:latin typeface="Calibri" charset="0"/>
              </a:rPr>
              <a:t>,</a:t>
            </a:r>
            <a:r>
              <a:rPr lang="en-US" sz="2300" i="1" dirty="0">
                <a:solidFill>
                  <a:srgbClr val="0000FF"/>
                </a:solidFill>
                <a:latin typeface="Calibri" charset="0"/>
              </a:rPr>
              <a:t>Q</a:t>
            </a:r>
            <a:r>
              <a:rPr lang="en-US" sz="2300" i="1" dirty="0">
                <a:solidFill>
                  <a:srgbClr val="000000"/>
                </a:solidFill>
                <a:latin typeface="Calibri" charset="0"/>
              </a:rPr>
              <a:t>) → </a:t>
            </a:r>
            <a:r>
              <a:rPr lang="en-US" sz="2300" i="1" dirty="0" err="1">
                <a:solidFill>
                  <a:srgbClr val="000000"/>
                </a:solidFill>
                <a:latin typeface="Calibri" charset="0"/>
              </a:rPr>
              <a:t>BreakpointGraph</a:t>
            </a:r>
            <a:r>
              <a:rPr lang="en-US" sz="2300" i="1" dirty="0">
                <a:solidFill>
                  <a:srgbClr val="000000"/>
                </a:solidFill>
                <a:latin typeface="Calibri" charset="0"/>
              </a:rPr>
              <a:t>(</a:t>
            </a:r>
            <a:r>
              <a:rPr lang="en-US" sz="2300" i="1" dirty="0">
                <a:solidFill>
                  <a:srgbClr val="FF0000"/>
                </a:solidFill>
                <a:latin typeface="Calibri" charset="0"/>
              </a:rPr>
              <a:t>Q</a:t>
            </a:r>
            <a:r>
              <a:rPr lang="en-US" sz="2300" i="1" dirty="0">
                <a:solidFill>
                  <a:srgbClr val="000000"/>
                </a:solidFill>
                <a:latin typeface="Calibri" charset="0"/>
              </a:rPr>
              <a:t>,</a:t>
            </a:r>
            <a:r>
              <a:rPr lang="en-US" sz="2300" i="1" dirty="0">
                <a:solidFill>
                  <a:srgbClr val="0000FF"/>
                </a:solidFill>
                <a:latin typeface="Calibri" charset="0"/>
              </a:rPr>
              <a:t>Q</a:t>
            </a:r>
            <a:r>
              <a:rPr lang="en-US" sz="2300" i="1" dirty="0">
                <a:solidFill>
                  <a:srgbClr val="000000"/>
                </a:solidFill>
                <a:latin typeface="Calibri" charset="0"/>
              </a:rPr>
              <a:t>)</a:t>
            </a:r>
          </a:p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</a:pPr>
            <a:endParaRPr lang="en-US" sz="2300" i="1" dirty="0">
              <a:solidFill>
                <a:srgbClr val="000000"/>
              </a:solidFill>
              <a:latin typeface="Calibri" charset="0"/>
            </a:endParaRPr>
          </a:p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r>
              <a:rPr lang="en-US" i="1" dirty="0">
                <a:solidFill>
                  <a:srgbClr val="000000"/>
                </a:solidFill>
                <a:latin typeface="Calibri" charset="0"/>
              </a:rPr>
              <a:t>         </a:t>
            </a:r>
            <a:r>
              <a:rPr lang="en-US" sz="2300" i="1" dirty="0">
                <a:solidFill>
                  <a:srgbClr val="000000"/>
                </a:solidFill>
                <a:latin typeface="Calibri" charset="0"/>
              </a:rPr>
              <a:t>cycle(</a:t>
            </a:r>
            <a:r>
              <a:rPr lang="en-US" sz="2300" i="1" dirty="0">
                <a:solidFill>
                  <a:srgbClr val="FF0000"/>
                </a:solidFill>
                <a:latin typeface="Calibri" charset="0"/>
              </a:rPr>
              <a:t>P</a:t>
            </a:r>
            <a:r>
              <a:rPr lang="en-US" sz="2300" i="1" dirty="0">
                <a:solidFill>
                  <a:srgbClr val="000000"/>
                </a:solidFill>
                <a:latin typeface="Calibri" charset="0"/>
              </a:rPr>
              <a:t>,</a:t>
            </a:r>
            <a:r>
              <a:rPr lang="en-US" sz="2300" i="1" dirty="0">
                <a:solidFill>
                  <a:srgbClr val="0000FF"/>
                </a:solidFill>
                <a:latin typeface="Calibri" charset="0"/>
              </a:rPr>
              <a:t>Q</a:t>
            </a:r>
            <a:r>
              <a:rPr lang="en-US" sz="2300" i="1" dirty="0">
                <a:solidFill>
                  <a:srgbClr val="000000"/>
                </a:solidFill>
                <a:latin typeface="Calibri" charset="0"/>
              </a:rPr>
              <a:t>)=2           →         cycle</a:t>
            </a:r>
            <a:r>
              <a:rPr lang="en-US" sz="2300" i="1" dirty="0" smtClean="0">
                <a:solidFill>
                  <a:srgbClr val="000000"/>
                </a:solidFill>
                <a:latin typeface="Calibri" charset="0"/>
              </a:rPr>
              <a:t>(</a:t>
            </a:r>
            <a:r>
              <a:rPr lang="en-US" sz="2300" i="1" dirty="0" smtClean="0">
                <a:solidFill>
                  <a:srgbClr val="FF0000"/>
                </a:solidFill>
                <a:latin typeface="Calibri" charset="0"/>
              </a:rPr>
              <a:t>P’</a:t>
            </a:r>
            <a:r>
              <a:rPr lang="en-US" sz="2300" i="1" dirty="0" smtClean="0">
                <a:solidFill>
                  <a:srgbClr val="000000"/>
                </a:solidFill>
                <a:latin typeface="Calibri" charset="0"/>
              </a:rPr>
              <a:t>,</a:t>
            </a:r>
            <a:r>
              <a:rPr lang="en-US" sz="2300" i="1" dirty="0">
                <a:solidFill>
                  <a:srgbClr val="0000FF"/>
                </a:solidFill>
                <a:latin typeface="Calibri" charset="0"/>
              </a:rPr>
              <a:t>Q</a:t>
            </a:r>
            <a:r>
              <a:rPr lang="en-US" sz="2300" i="1" dirty="0">
                <a:solidFill>
                  <a:srgbClr val="000000"/>
                </a:solidFill>
                <a:latin typeface="Calibri" charset="0"/>
              </a:rPr>
              <a:t>)=3</a:t>
            </a:r>
            <a:r>
              <a:rPr lang="en-US" i="1" dirty="0">
                <a:solidFill>
                  <a:srgbClr val="000000"/>
                </a:solidFill>
                <a:latin typeface="Calibri" charset="0"/>
              </a:rPr>
              <a:t>        </a:t>
            </a:r>
            <a:r>
              <a:rPr lang="en-US" sz="2300" i="1" dirty="0" smtClean="0">
                <a:solidFill>
                  <a:srgbClr val="000000"/>
                </a:solidFill>
                <a:latin typeface="Calibri" charset="0"/>
              </a:rPr>
              <a:t>  </a:t>
            </a:r>
            <a:r>
              <a:rPr lang="en-US" sz="2300" i="1" dirty="0">
                <a:solidFill>
                  <a:srgbClr val="000000"/>
                </a:solidFill>
                <a:latin typeface="Calibri" charset="0"/>
              </a:rPr>
              <a:t>→        cycle(</a:t>
            </a:r>
            <a:r>
              <a:rPr lang="en-US" sz="2300" i="1" dirty="0">
                <a:solidFill>
                  <a:srgbClr val="FF0000"/>
                </a:solidFill>
                <a:latin typeface="Calibri" charset="0"/>
              </a:rPr>
              <a:t>Q</a:t>
            </a:r>
            <a:r>
              <a:rPr lang="en-US" sz="2300" i="1" dirty="0">
                <a:solidFill>
                  <a:srgbClr val="000000"/>
                </a:solidFill>
                <a:latin typeface="Calibri" charset="0"/>
              </a:rPr>
              <a:t>,</a:t>
            </a:r>
            <a:r>
              <a:rPr lang="en-US" sz="2300" i="1" dirty="0">
                <a:solidFill>
                  <a:srgbClr val="0000FF"/>
                </a:solidFill>
                <a:latin typeface="Calibri" charset="0"/>
              </a:rPr>
              <a:t>Q</a:t>
            </a:r>
            <a:r>
              <a:rPr lang="en-US" sz="2300" i="1" dirty="0">
                <a:solidFill>
                  <a:srgbClr val="000000"/>
                </a:solidFill>
                <a:latin typeface="Calibri" charset="0"/>
              </a:rPr>
              <a:t>)=</a:t>
            </a:r>
            <a:r>
              <a:rPr lang="en-US" sz="2300" i="1" dirty="0" smtClean="0">
                <a:solidFill>
                  <a:srgbClr val="000000"/>
                </a:solidFill>
                <a:latin typeface="Calibri" charset="0"/>
              </a:rPr>
              <a:t>4</a:t>
            </a:r>
            <a:endParaRPr lang="en-US" sz="2300" i="1" dirty="0">
              <a:solidFill>
                <a:srgbClr val="000000"/>
              </a:solidFill>
              <a:latin typeface="Calibri" charset="0"/>
            </a:endParaRPr>
          </a:p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</a:pPr>
            <a:endParaRPr lang="en-US" sz="2300" i="1" dirty="0">
              <a:solidFill>
                <a:srgbClr val="0000FF"/>
              </a:solidFill>
              <a:latin typeface="Calibri" charset="0"/>
            </a:endParaRPr>
          </a:p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</a:pPr>
            <a:r>
              <a:rPr lang="ar-SA" sz="2200" i="1" dirty="0">
                <a:solidFill>
                  <a:srgbClr val="000000"/>
                </a:solidFill>
                <a:latin typeface="Calibri" charset="0"/>
              </a:rPr>
              <a:t>‏</a:t>
            </a:r>
            <a:endParaRPr lang="en-US" sz="2200" i="1" dirty="0">
              <a:solidFill>
                <a:srgbClr val="000000"/>
              </a:solidFill>
              <a:latin typeface="Calibri" charset="0"/>
            </a:endParaRPr>
          </a:p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ar-SA" sz="2900" b="1" i="1" dirty="0">
                <a:solidFill>
                  <a:srgbClr val="000000"/>
                </a:solidFill>
                <a:latin typeface="Calibri" charset="0"/>
              </a:rPr>
              <a:t>‏</a:t>
            </a:r>
            <a:endParaRPr lang="en-US" sz="2900" b="1" i="1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76171" name="Freeform 48"/>
          <p:cNvSpPr>
            <a:spLocks noChangeArrowheads="1"/>
          </p:cNvSpPr>
          <p:nvPr/>
        </p:nvSpPr>
        <p:spPr bwMode="auto">
          <a:xfrm>
            <a:off x="806450" y="4797425"/>
            <a:ext cx="360363" cy="323850"/>
          </a:xfrm>
          <a:custGeom>
            <a:avLst/>
            <a:gdLst>
              <a:gd name="T0" fmla="*/ 2147483647 w 780"/>
              <a:gd name="T1" fmla="*/ 0 h 907"/>
              <a:gd name="T2" fmla="*/ 2147483647 w 780"/>
              <a:gd name="T3" fmla="*/ 2147483647 h 907"/>
              <a:gd name="T4" fmla="*/ 2147483647 w 780"/>
              <a:gd name="T5" fmla="*/ 2147483647 h 907"/>
              <a:gd name="T6" fmla="*/ 2147483647 w 780"/>
              <a:gd name="T7" fmla="*/ 2147483647 h 907"/>
              <a:gd name="T8" fmla="*/ 2147483647 w 780"/>
              <a:gd name="T9" fmla="*/ 2147483647 h 907"/>
              <a:gd name="T10" fmla="*/ 2147483647 w 780"/>
              <a:gd name="T11" fmla="*/ 2147483647 h 907"/>
              <a:gd name="T12" fmla="*/ 2147483647 w 780"/>
              <a:gd name="T13" fmla="*/ 2147483647 h 907"/>
              <a:gd name="T14" fmla="*/ 2147483647 w 780"/>
              <a:gd name="T15" fmla="*/ 2147483647 h 907"/>
              <a:gd name="T16" fmla="*/ 0 w 780"/>
              <a:gd name="T17" fmla="*/ 2147483647 h 907"/>
              <a:gd name="T18" fmla="*/ 2147483647 w 780"/>
              <a:gd name="T19" fmla="*/ 2147483647 h 907"/>
              <a:gd name="T20" fmla="*/ 0 w 780"/>
              <a:gd name="T21" fmla="*/ 2147483647 h 907"/>
              <a:gd name="T22" fmla="*/ 2147483647 w 780"/>
              <a:gd name="T23" fmla="*/ 2147483647 h 907"/>
              <a:gd name="T24" fmla="*/ 2147483647 w 780"/>
              <a:gd name="T25" fmla="*/ 0 h 90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780"/>
              <a:gd name="T40" fmla="*/ 0 h 907"/>
              <a:gd name="T41" fmla="*/ 780 w 780"/>
              <a:gd name="T42" fmla="*/ 907 h 90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780" h="907">
                <a:moveTo>
                  <a:pt x="390" y="0"/>
                </a:moveTo>
                <a:lnTo>
                  <a:pt x="492" y="276"/>
                </a:lnTo>
                <a:lnTo>
                  <a:pt x="780" y="228"/>
                </a:lnTo>
                <a:lnTo>
                  <a:pt x="594" y="457"/>
                </a:lnTo>
                <a:lnTo>
                  <a:pt x="780" y="679"/>
                </a:lnTo>
                <a:lnTo>
                  <a:pt x="492" y="631"/>
                </a:lnTo>
                <a:lnTo>
                  <a:pt x="390" y="907"/>
                </a:lnTo>
                <a:lnTo>
                  <a:pt x="288" y="631"/>
                </a:lnTo>
                <a:lnTo>
                  <a:pt x="0" y="679"/>
                </a:lnTo>
                <a:lnTo>
                  <a:pt x="186" y="457"/>
                </a:lnTo>
                <a:lnTo>
                  <a:pt x="0" y="228"/>
                </a:lnTo>
                <a:lnTo>
                  <a:pt x="288" y="276"/>
                </a:lnTo>
                <a:lnTo>
                  <a:pt x="390" y="0"/>
                </a:lnTo>
                <a:close/>
              </a:path>
            </a:pathLst>
          </a:custGeom>
          <a:solidFill>
            <a:srgbClr val="FFFF00"/>
          </a:solidFill>
          <a:ln w="360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6172" name="Freeform 49"/>
          <p:cNvSpPr>
            <a:spLocks noChangeArrowheads="1"/>
          </p:cNvSpPr>
          <p:nvPr/>
        </p:nvSpPr>
        <p:spPr bwMode="auto">
          <a:xfrm>
            <a:off x="1492250" y="5443538"/>
            <a:ext cx="360363" cy="323850"/>
          </a:xfrm>
          <a:custGeom>
            <a:avLst/>
            <a:gdLst>
              <a:gd name="T0" fmla="*/ 2147483647 w 780"/>
              <a:gd name="T1" fmla="*/ 0 h 907"/>
              <a:gd name="T2" fmla="*/ 2147483647 w 780"/>
              <a:gd name="T3" fmla="*/ 2147483647 h 907"/>
              <a:gd name="T4" fmla="*/ 2147483647 w 780"/>
              <a:gd name="T5" fmla="*/ 2147483647 h 907"/>
              <a:gd name="T6" fmla="*/ 2147483647 w 780"/>
              <a:gd name="T7" fmla="*/ 2147483647 h 907"/>
              <a:gd name="T8" fmla="*/ 2147483647 w 780"/>
              <a:gd name="T9" fmla="*/ 2147483647 h 907"/>
              <a:gd name="T10" fmla="*/ 2147483647 w 780"/>
              <a:gd name="T11" fmla="*/ 2147483647 h 907"/>
              <a:gd name="T12" fmla="*/ 2147483647 w 780"/>
              <a:gd name="T13" fmla="*/ 2147483647 h 907"/>
              <a:gd name="T14" fmla="*/ 2147483647 w 780"/>
              <a:gd name="T15" fmla="*/ 2147483647 h 907"/>
              <a:gd name="T16" fmla="*/ 0 w 780"/>
              <a:gd name="T17" fmla="*/ 2147483647 h 907"/>
              <a:gd name="T18" fmla="*/ 2147483647 w 780"/>
              <a:gd name="T19" fmla="*/ 2147483647 h 907"/>
              <a:gd name="T20" fmla="*/ 0 w 780"/>
              <a:gd name="T21" fmla="*/ 2147483647 h 907"/>
              <a:gd name="T22" fmla="*/ 2147483647 w 780"/>
              <a:gd name="T23" fmla="*/ 2147483647 h 907"/>
              <a:gd name="T24" fmla="*/ 2147483647 w 780"/>
              <a:gd name="T25" fmla="*/ 0 h 90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780"/>
              <a:gd name="T40" fmla="*/ 0 h 907"/>
              <a:gd name="T41" fmla="*/ 780 w 780"/>
              <a:gd name="T42" fmla="*/ 907 h 90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780" h="907">
                <a:moveTo>
                  <a:pt x="390" y="0"/>
                </a:moveTo>
                <a:lnTo>
                  <a:pt x="492" y="276"/>
                </a:lnTo>
                <a:lnTo>
                  <a:pt x="780" y="228"/>
                </a:lnTo>
                <a:lnTo>
                  <a:pt x="594" y="457"/>
                </a:lnTo>
                <a:lnTo>
                  <a:pt x="780" y="679"/>
                </a:lnTo>
                <a:lnTo>
                  <a:pt x="492" y="631"/>
                </a:lnTo>
                <a:lnTo>
                  <a:pt x="390" y="907"/>
                </a:lnTo>
                <a:lnTo>
                  <a:pt x="288" y="631"/>
                </a:lnTo>
                <a:lnTo>
                  <a:pt x="0" y="679"/>
                </a:lnTo>
                <a:lnTo>
                  <a:pt x="186" y="457"/>
                </a:lnTo>
                <a:lnTo>
                  <a:pt x="0" y="228"/>
                </a:lnTo>
                <a:lnTo>
                  <a:pt x="288" y="276"/>
                </a:lnTo>
                <a:lnTo>
                  <a:pt x="390" y="0"/>
                </a:lnTo>
                <a:close/>
              </a:path>
            </a:pathLst>
          </a:custGeom>
          <a:solidFill>
            <a:srgbClr val="FFFF00"/>
          </a:solidFill>
          <a:ln w="360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6173" name="Freeform 50"/>
          <p:cNvSpPr>
            <a:spLocks noChangeArrowheads="1"/>
          </p:cNvSpPr>
          <p:nvPr/>
        </p:nvSpPr>
        <p:spPr bwMode="auto">
          <a:xfrm>
            <a:off x="4235450" y="4159250"/>
            <a:ext cx="360363" cy="325438"/>
          </a:xfrm>
          <a:custGeom>
            <a:avLst/>
            <a:gdLst>
              <a:gd name="T0" fmla="*/ 2147483647 w 780"/>
              <a:gd name="T1" fmla="*/ 0 h 907"/>
              <a:gd name="T2" fmla="*/ 2147483647 w 780"/>
              <a:gd name="T3" fmla="*/ 2147483647 h 907"/>
              <a:gd name="T4" fmla="*/ 2147483647 w 780"/>
              <a:gd name="T5" fmla="*/ 2147483647 h 907"/>
              <a:gd name="T6" fmla="*/ 2147483647 w 780"/>
              <a:gd name="T7" fmla="*/ 2147483647 h 907"/>
              <a:gd name="T8" fmla="*/ 2147483647 w 780"/>
              <a:gd name="T9" fmla="*/ 2147483647 h 907"/>
              <a:gd name="T10" fmla="*/ 2147483647 w 780"/>
              <a:gd name="T11" fmla="*/ 2147483647 h 907"/>
              <a:gd name="T12" fmla="*/ 2147483647 w 780"/>
              <a:gd name="T13" fmla="*/ 2147483647 h 907"/>
              <a:gd name="T14" fmla="*/ 2147483647 w 780"/>
              <a:gd name="T15" fmla="*/ 2147483647 h 907"/>
              <a:gd name="T16" fmla="*/ 0 w 780"/>
              <a:gd name="T17" fmla="*/ 2147483647 h 907"/>
              <a:gd name="T18" fmla="*/ 2147483647 w 780"/>
              <a:gd name="T19" fmla="*/ 2147483647 h 907"/>
              <a:gd name="T20" fmla="*/ 0 w 780"/>
              <a:gd name="T21" fmla="*/ 2147483647 h 907"/>
              <a:gd name="T22" fmla="*/ 2147483647 w 780"/>
              <a:gd name="T23" fmla="*/ 2147483647 h 907"/>
              <a:gd name="T24" fmla="*/ 2147483647 w 780"/>
              <a:gd name="T25" fmla="*/ 0 h 90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780"/>
              <a:gd name="T40" fmla="*/ 0 h 907"/>
              <a:gd name="T41" fmla="*/ 780 w 780"/>
              <a:gd name="T42" fmla="*/ 907 h 90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780" h="907">
                <a:moveTo>
                  <a:pt x="390" y="0"/>
                </a:moveTo>
                <a:lnTo>
                  <a:pt x="492" y="276"/>
                </a:lnTo>
                <a:lnTo>
                  <a:pt x="780" y="228"/>
                </a:lnTo>
                <a:lnTo>
                  <a:pt x="594" y="457"/>
                </a:lnTo>
                <a:lnTo>
                  <a:pt x="780" y="679"/>
                </a:lnTo>
                <a:lnTo>
                  <a:pt x="492" y="631"/>
                </a:lnTo>
                <a:lnTo>
                  <a:pt x="390" y="907"/>
                </a:lnTo>
                <a:lnTo>
                  <a:pt x="288" y="631"/>
                </a:lnTo>
                <a:lnTo>
                  <a:pt x="0" y="679"/>
                </a:lnTo>
                <a:lnTo>
                  <a:pt x="186" y="457"/>
                </a:lnTo>
                <a:lnTo>
                  <a:pt x="0" y="228"/>
                </a:lnTo>
                <a:lnTo>
                  <a:pt x="288" y="276"/>
                </a:lnTo>
                <a:lnTo>
                  <a:pt x="390" y="0"/>
                </a:lnTo>
                <a:close/>
              </a:path>
            </a:pathLst>
          </a:custGeom>
          <a:solidFill>
            <a:srgbClr val="FFFF00"/>
          </a:solidFill>
          <a:ln w="360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6174" name="Freeform 51"/>
          <p:cNvSpPr>
            <a:spLocks noChangeArrowheads="1"/>
          </p:cNvSpPr>
          <p:nvPr/>
        </p:nvSpPr>
        <p:spPr bwMode="auto">
          <a:xfrm>
            <a:off x="3779838" y="4359275"/>
            <a:ext cx="358775" cy="323850"/>
          </a:xfrm>
          <a:custGeom>
            <a:avLst/>
            <a:gdLst>
              <a:gd name="T0" fmla="*/ 2147483647 w 780"/>
              <a:gd name="T1" fmla="*/ 0 h 907"/>
              <a:gd name="T2" fmla="*/ 2147483647 w 780"/>
              <a:gd name="T3" fmla="*/ 2147483647 h 907"/>
              <a:gd name="T4" fmla="*/ 2147483647 w 780"/>
              <a:gd name="T5" fmla="*/ 2147483647 h 907"/>
              <a:gd name="T6" fmla="*/ 2147483647 w 780"/>
              <a:gd name="T7" fmla="*/ 2147483647 h 907"/>
              <a:gd name="T8" fmla="*/ 2147483647 w 780"/>
              <a:gd name="T9" fmla="*/ 2147483647 h 907"/>
              <a:gd name="T10" fmla="*/ 2147483647 w 780"/>
              <a:gd name="T11" fmla="*/ 2147483647 h 907"/>
              <a:gd name="T12" fmla="*/ 2147483647 w 780"/>
              <a:gd name="T13" fmla="*/ 2147483647 h 907"/>
              <a:gd name="T14" fmla="*/ 2147483647 w 780"/>
              <a:gd name="T15" fmla="*/ 2147483647 h 907"/>
              <a:gd name="T16" fmla="*/ 0 w 780"/>
              <a:gd name="T17" fmla="*/ 2147483647 h 907"/>
              <a:gd name="T18" fmla="*/ 2147483647 w 780"/>
              <a:gd name="T19" fmla="*/ 2147483647 h 907"/>
              <a:gd name="T20" fmla="*/ 0 w 780"/>
              <a:gd name="T21" fmla="*/ 2147483647 h 907"/>
              <a:gd name="T22" fmla="*/ 2147483647 w 780"/>
              <a:gd name="T23" fmla="*/ 2147483647 h 907"/>
              <a:gd name="T24" fmla="*/ 2147483647 w 780"/>
              <a:gd name="T25" fmla="*/ 0 h 90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780"/>
              <a:gd name="T40" fmla="*/ 0 h 907"/>
              <a:gd name="T41" fmla="*/ 780 w 780"/>
              <a:gd name="T42" fmla="*/ 907 h 90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780" h="907">
                <a:moveTo>
                  <a:pt x="390" y="0"/>
                </a:moveTo>
                <a:lnTo>
                  <a:pt x="492" y="276"/>
                </a:lnTo>
                <a:lnTo>
                  <a:pt x="780" y="228"/>
                </a:lnTo>
                <a:lnTo>
                  <a:pt x="594" y="457"/>
                </a:lnTo>
                <a:lnTo>
                  <a:pt x="780" y="679"/>
                </a:lnTo>
                <a:lnTo>
                  <a:pt x="492" y="631"/>
                </a:lnTo>
                <a:lnTo>
                  <a:pt x="390" y="907"/>
                </a:lnTo>
                <a:lnTo>
                  <a:pt x="288" y="631"/>
                </a:lnTo>
                <a:lnTo>
                  <a:pt x="0" y="679"/>
                </a:lnTo>
                <a:lnTo>
                  <a:pt x="186" y="457"/>
                </a:lnTo>
                <a:lnTo>
                  <a:pt x="0" y="228"/>
                </a:lnTo>
                <a:lnTo>
                  <a:pt x="288" y="276"/>
                </a:lnTo>
                <a:lnTo>
                  <a:pt x="390" y="0"/>
                </a:lnTo>
                <a:close/>
              </a:path>
            </a:pathLst>
          </a:custGeom>
          <a:solidFill>
            <a:srgbClr val="FFFF00"/>
          </a:solidFill>
          <a:ln w="360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1811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2217"/>
          <a:stretch/>
        </p:blipFill>
        <p:spPr bwMode="auto">
          <a:xfrm>
            <a:off x="1219200" y="1066800"/>
            <a:ext cx="7010400" cy="201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6629" name="AutoShape 6"/>
          <p:cNvSpPr>
            <a:spLocks noChangeAspect="1" noChangeArrowheads="1"/>
          </p:cNvSpPr>
          <p:nvPr/>
        </p:nvSpPr>
        <p:spPr bwMode="auto">
          <a:xfrm>
            <a:off x="533400" y="1828800"/>
            <a:ext cx="6237288" cy="474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0" y="-304800"/>
            <a:ext cx="9144000" cy="1466850"/>
          </a:xfrm>
          <a:prstGeom prst="rect">
            <a:avLst/>
          </a:prstGeom>
        </p:spPr>
        <p:txBody>
          <a:bodyPr vert="horz" lIns="82945" tIns="41473" rIns="82945" bIns="41473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sz="3600" smtClean="0">
                <a:latin typeface="Calibri"/>
                <a:cs typeface="Calibri"/>
              </a:rPr>
              <a:t>Series of Reversals</a:t>
            </a:r>
            <a:endParaRPr lang="en-GB" sz="3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1066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Line 24"/>
          <p:cNvSpPr>
            <a:spLocks noChangeShapeType="1"/>
          </p:cNvSpPr>
          <p:nvPr/>
        </p:nvSpPr>
        <p:spPr bwMode="auto">
          <a:xfrm flipH="1">
            <a:off x="8307388" y="5183188"/>
            <a:ext cx="525462" cy="635000"/>
          </a:xfrm>
          <a:prstGeom prst="line">
            <a:avLst/>
          </a:prstGeom>
          <a:noFill/>
          <a:ln w="360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30" name="Line 25"/>
          <p:cNvSpPr>
            <a:spLocks noChangeShapeType="1"/>
          </p:cNvSpPr>
          <p:nvPr/>
        </p:nvSpPr>
        <p:spPr bwMode="auto">
          <a:xfrm flipH="1" flipV="1">
            <a:off x="6557963" y="5241925"/>
            <a:ext cx="604837" cy="625475"/>
          </a:xfrm>
          <a:prstGeom prst="line">
            <a:avLst/>
          </a:prstGeom>
          <a:noFill/>
          <a:ln w="360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31" name="Line 22"/>
          <p:cNvSpPr>
            <a:spLocks noChangeShapeType="1"/>
          </p:cNvSpPr>
          <p:nvPr/>
        </p:nvSpPr>
        <p:spPr bwMode="auto">
          <a:xfrm>
            <a:off x="8191500" y="3751263"/>
            <a:ext cx="636588" cy="668337"/>
          </a:xfrm>
          <a:prstGeom prst="line">
            <a:avLst/>
          </a:prstGeom>
          <a:noFill/>
          <a:ln w="3672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32" name="Line 23"/>
          <p:cNvSpPr>
            <a:spLocks noChangeShapeType="1"/>
          </p:cNvSpPr>
          <p:nvPr/>
        </p:nvSpPr>
        <p:spPr bwMode="auto">
          <a:xfrm flipV="1">
            <a:off x="6561138" y="3760788"/>
            <a:ext cx="609600" cy="635000"/>
          </a:xfrm>
          <a:prstGeom prst="line">
            <a:avLst/>
          </a:prstGeom>
          <a:noFill/>
          <a:ln w="360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33" name="Line 37"/>
          <p:cNvSpPr>
            <a:spLocks noChangeShapeType="1"/>
          </p:cNvSpPr>
          <p:nvPr/>
        </p:nvSpPr>
        <p:spPr bwMode="auto">
          <a:xfrm flipH="1" flipV="1">
            <a:off x="3455988" y="5241925"/>
            <a:ext cx="658812" cy="625475"/>
          </a:xfrm>
          <a:prstGeom prst="line">
            <a:avLst/>
          </a:prstGeom>
          <a:noFill/>
          <a:ln w="360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34" name="Line 36"/>
          <p:cNvSpPr>
            <a:spLocks noChangeShapeType="1"/>
          </p:cNvSpPr>
          <p:nvPr/>
        </p:nvSpPr>
        <p:spPr bwMode="auto">
          <a:xfrm>
            <a:off x="4067175" y="3762375"/>
            <a:ext cx="1114425" cy="2028825"/>
          </a:xfrm>
          <a:prstGeom prst="line">
            <a:avLst/>
          </a:prstGeom>
          <a:noFill/>
          <a:ln w="360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35" name="Line 35"/>
          <p:cNvSpPr>
            <a:spLocks noChangeShapeType="1"/>
          </p:cNvSpPr>
          <p:nvPr/>
        </p:nvSpPr>
        <p:spPr bwMode="auto">
          <a:xfrm>
            <a:off x="3505200" y="4419600"/>
            <a:ext cx="2220913" cy="773113"/>
          </a:xfrm>
          <a:prstGeom prst="line">
            <a:avLst/>
          </a:prstGeom>
          <a:noFill/>
          <a:ln w="360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36" name="Line 13"/>
          <p:cNvSpPr>
            <a:spLocks noChangeShapeType="1"/>
          </p:cNvSpPr>
          <p:nvPr/>
        </p:nvSpPr>
        <p:spPr bwMode="auto">
          <a:xfrm flipH="1" flipV="1">
            <a:off x="960438" y="3709988"/>
            <a:ext cx="30162" cy="2157412"/>
          </a:xfrm>
          <a:prstGeom prst="line">
            <a:avLst/>
          </a:prstGeom>
          <a:noFill/>
          <a:ln w="360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37" name="Line 12"/>
          <p:cNvSpPr>
            <a:spLocks noChangeShapeType="1"/>
          </p:cNvSpPr>
          <p:nvPr/>
        </p:nvSpPr>
        <p:spPr bwMode="auto">
          <a:xfrm>
            <a:off x="360363" y="5189538"/>
            <a:ext cx="1781175" cy="577850"/>
          </a:xfrm>
          <a:prstGeom prst="line">
            <a:avLst/>
          </a:prstGeom>
          <a:noFill/>
          <a:ln w="360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38" name="Line 11"/>
          <p:cNvSpPr>
            <a:spLocks noChangeShapeType="1"/>
          </p:cNvSpPr>
          <p:nvPr/>
        </p:nvSpPr>
        <p:spPr bwMode="auto">
          <a:xfrm>
            <a:off x="381000" y="4389438"/>
            <a:ext cx="2243138" cy="720725"/>
          </a:xfrm>
          <a:prstGeom prst="line">
            <a:avLst/>
          </a:prstGeom>
          <a:noFill/>
          <a:ln w="360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39" name="Line 10"/>
          <p:cNvSpPr>
            <a:spLocks noChangeShapeType="1"/>
          </p:cNvSpPr>
          <p:nvPr/>
        </p:nvSpPr>
        <p:spPr bwMode="auto">
          <a:xfrm>
            <a:off x="1987550" y="3700463"/>
            <a:ext cx="636588" cy="668337"/>
          </a:xfrm>
          <a:prstGeom prst="line">
            <a:avLst/>
          </a:prstGeom>
          <a:noFill/>
          <a:ln w="3672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875" name="Rectangle 3"/>
          <p:cNvSpPr>
            <a:spLocks noGrp="1" noChangeArrowheads="1"/>
          </p:cNvSpPr>
          <p:nvPr>
            <p:ph type="title" idx="1"/>
          </p:nvPr>
        </p:nvSpPr>
        <p:spPr>
          <a:xfrm>
            <a:off x="152400" y="0"/>
            <a:ext cx="8839200" cy="1146175"/>
          </a:xfrm>
        </p:spPr>
        <p:txBody>
          <a:bodyPr lIns="0" tIns="0" rIns="0" bIns="0" anchor="ctr">
            <a:normAutofit/>
          </a:bodyPr>
          <a:lstStyle/>
          <a:p>
            <a:pPr marL="0" indent="0" algn="ctr" defTabSz="457200" eaLnBrk="1" hangingPunct="1">
              <a:spcBef>
                <a:spcPct val="0"/>
              </a:spcBef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en-US" sz="4000" dirty="0">
                <a:latin typeface="Calibri"/>
                <a:ea typeface="+mn-ea"/>
                <a:cs typeface="Calibri"/>
              </a:rPr>
              <a:t>Rearrangements Change </a:t>
            </a:r>
            <a:r>
              <a:rPr lang="en-US" sz="4000" i="1" dirty="0" smtClean="0">
                <a:latin typeface="Calibri"/>
                <a:ea typeface="+mn-ea"/>
                <a:cs typeface="Calibri"/>
              </a:rPr>
              <a:t>cycle(</a:t>
            </a:r>
            <a:r>
              <a:rPr lang="en-US" sz="4000" i="1" dirty="0" smtClean="0">
                <a:solidFill>
                  <a:srgbClr val="FF0000"/>
                </a:solidFill>
                <a:latin typeface="Calibri"/>
                <a:ea typeface="+mn-ea"/>
                <a:cs typeface="Calibri"/>
              </a:rPr>
              <a:t>P</a:t>
            </a:r>
            <a:r>
              <a:rPr lang="en-US" sz="4000" i="1" dirty="0" smtClean="0">
                <a:latin typeface="Calibri"/>
                <a:ea typeface="+mn-ea"/>
                <a:cs typeface="Calibri"/>
              </a:rPr>
              <a:t>,</a:t>
            </a:r>
            <a:r>
              <a:rPr lang="en-US" sz="4000" i="1" dirty="0" smtClean="0">
                <a:solidFill>
                  <a:srgbClr val="008000"/>
                </a:solidFill>
                <a:latin typeface="Calibri"/>
                <a:ea typeface="+mn-ea"/>
                <a:cs typeface="Calibri"/>
              </a:rPr>
              <a:t>Q</a:t>
            </a:r>
            <a:r>
              <a:rPr lang="en-US" sz="4000" i="1" dirty="0" smtClean="0">
                <a:latin typeface="Calibri"/>
                <a:ea typeface="+mn-ea"/>
                <a:cs typeface="Calibri"/>
              </a:rPr>
              <a:t>)</a:t>
            </a:r>
            <a:r>
              <a:rPr lang="en-GB" sz="4000" i="1" dirty="0" smtClean="0">
                <a:latin typeface="Calibri"/>
                <a:ea typeface="+mn-ea"/>
                <a:cs typeface="Calibri"/>
              </a:rPr>
              <a:t> </a:t>
            </a:r>
          </a:p>
        </p:txBody>
      </p:sp>
      <p:sp>
        <p:nvSpPr>
          <p:cNvPr id="176141" name="Text Box 3"/>
          <p:cNvSpPr txBox="1">
            <a:spLocks noChangeArrowheads="1"/>
          </p:cNvSpPr>
          <p:nvPr/>
        </p:nvSpPr>
        <p:spPr bwMode="auto">
          <a:xfrm>
            <a:off x="3603625" y="6400800"/>
            <a:ext cx="23256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414338" eaLnBrk="0" hangingPunct="0">
              <a:tabLst>
                <a:tab pos="657225" algn="l"/>
                <a:tab pos="1312863" algn="l"/>
                <a:tab pos="19700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14338" eaLnBrk="0" hangingPunct="0">
              <a:tabLst>
                <a:tab pos="657225" algn="l"/>
                <a:tab pos="1312863" algn="l"/>
                <a:tab pos="19700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14338" eaLnBrk="0" hangingPunct="0">
              <a:tabLst>
                <a:tab pos="657225" algn="l"/>
                <a:tab pos="1312863" algn="l"/>
                <a:tab pos="19700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14338" eaLnBrk="0" hangingPunct="0">
              <a:tabLst>
                <a:tab pos="657225" algn="l"/>
                <a:tab pos="1312863" algn="l"/>
                <a:tab pos="19700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14338" eaLnBrk="0" hangingPunct="0">
              <a:tabLst>
                <a:tab pos="657225" algn="l"/>
                <a:tab pos="1312863" algn="l"/>
                <a:tab pos="19700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endParaRPr lang="en-US" sz="2900" i="1">
              <a:solidFill>
                <a:srgbClr val="000000"/>
              </a:solidFill>
              <a:latin typeface="FreeSerif" charset="0"/>
            </a:endParaRPr>
          </a:p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endParaRPr lang="en-US" sz="2900" b="1" i="1">
              <a:solidFill>
                <a:srgbClr val="000000"/>
              </a:solidFill>
              <a:latin typeface="FreeSerif" charset="0"/>
            </a:endParaRPr>
          </a:p>
        </p:txBody>
      </p:sp>
      <p:sp>
        <p:nvSpPr>
          <p:cNvPr id="176142" name="Text Box 4"/>
          <p:cNvSpPr txBox="1">
            <a:spLocks noChangeArrowheads="1"/>
          </p:cNvSpPr>
          <p:nvPr/>
        </p:nvSpPr>
        <p:spPr bwMode="auto">
          <a:xfrm>
            <a:off x="6383338" y="6215063"/>
            <a:ext cx="2447925" cy="979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414338" eaLnBrk="0" hangingPunct="0">
              <a:tabLst>
                <a:tab pos="657225" algn="l"/>
                <a:tab pos="1312863" algn="l"/>
                <a:tab pos="19700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14338" eaLnBrk="0" hangingPunct="0">
              <a:tabLst>
                <a:tab pos="657225" algn="l"/>
                <a:tab pos="1312863" algn="l"/>
                <a:tab pos="19700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14338" eaLnBrk="0" hangingPunct="0">
              <a:tabLst>
                <a:tab pos="657225" algn="l"/>
                <a:tab pos="1312863" algn="l"/>
                <a:tab pos="19700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14338" eaLnBrk="0" hangingPunct="0">
              <a:tabLst>
                <a:tab pos="657225" algn="l"/>
                <a:tab pos="1312863" algn="l"/>
                <a:tab pos="19700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14338" eaLnBrk="0" hangingPunct="0">
              <a:tabLst>
                <a:tab pos="657225" algn="l"/>
                <a:tab pos="1312863" algn="l"/>
                <a:tab pos="19700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endParaRPr lang="en-US" sz="2900" i="1">
              <a:solidFill>
                <a:srgbClr val="000000"/>
              </a:solidFill>
              <a:latin typeface="FreeSerif" charset="0"/>
            </a:endParaRPr>
          </a:p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US" sz="2900" b="1" i="1">
                <a:solidFill>
                  <a:srgbClr val="000000"/>
                </a:solidFill>
                <a:latin typeface="FreeSerif" charset="0"/>
              </a:rPr>
              <a:t/>
            </a:r>
            <a:br>
              <a:rPr lang="en-US" sz="2900" b="1" i="1">
                <a:solidFill>
                  <a:srgbClr val="000000"/>
                </a:solidFill>
                <a:latin typeface="FreeSerif" charset="0"/>
              </a:rPr>
            </a:br>
            <a:r>
              <a:rPr lang="en-US" sz="2900" b="1" i="1">
                <a:solidFill>
                  <a:srgbClr val="FFFFFF"/>
                </a:solidFill>
                <a:latin typeface="FreeSerif" charset="0"/>
              </a:rPr>
              <a:t/>
            </a:r>
            <a:br>
              <a:rPr lang="en-US" sz="2900" b="1" i="1">
                <a:solidFill>
                  <a:srgbClr val="FFFFFF"/>
                </a:solidFill>
                <a:latin typeface="FreeSerif" charset="0"/>
              </a:rPr>
            </a:br>
            <a:endParaRPr lang="en-US" sz="2900" i="1">
              <a:solidFill>
                <a:srgbClr val="000000"/>
              </a:solidFill>
              <a:latin typeface="FreeSerif" charset="0"/>
            </a:endParaRPr>
          </a:p>
        </p:txBody>
      </p:sp>
      <p:sp>
        <p:nvSpPr>
          <p:cNvPr id="176143" name="Freeform 6"/>
          <p:cNvSpPr>
            <a:spLocks/>
          </p:cNvSpPr>
          <p:nvPr/>
        </p:nvSpPr>
        <p:spPr bwMode="auto">
          <a:xfrm>
            <a:off x="1995488" y="3709988"/>
            <a:ext cx="604837" cy="622300"/>
          </a:xfrm>
          <a:custGeom>
            <a:avLst/>
            <a:gdLst>
              <a:gd name="T0" fmla="*/ 2147483647 w 1851"/>
              <a:gd name="T1" fmla="*/ 2147483647 h 1905"/>
              <a:gd name="T2" fmla="*/ 2147483647 w 1851"/>
              <a:gd name="T3" fmla="*/ 2147483647 h 1905"/>
              <a:gd name="T4" fmla="*/ 2147483647 w 1851"/>
              <a:gd name="T5" fmla="*/ 2147483647 h 1905"/>
              <a:gd name="T6" fmla="*/ 2147483647 w 1851"/>
              <a:gd name="T7" fmla="*/ 2147483647 h 1905"/>
              <a:gd name="T8" fmla="*/ 2147483647 w 1851"/>
              <a:gd name="T9" fmla="*/ 2147483647 h 1905"/>
              <a:gd name="T10" fmla="*/ 2147483647 w 1851"/>
              <a:gd name="T11" fmla="*/ 2147483647 h 1905"/>
              <a:gd name="T12" fmla="*/ 2147483647 w 1851"/>
              <a:gd name="T13" fmla="*/ 2147483647 h 1905"/>
              <a:gd name="T14" fmla="*/ 2147483647 w 1851"/>
              <a:gd name="T15" fmla="*/ 2147483647 h 1905"/>
              <a:gd name="T16" fmla="*/ 2147483647 w 1851"/>
              <a:gd name="T17" fmla="*/ 2147483647 h 1905"/>
              <a:gd name="T18" fmla="*/ 2147483647 w 1851"/>
              <a:gd name="T19" fmla="*/ 2147483647 h 1905"/>
              <a:gd name="T20" fmla="*/ 2147483647 w 1851"/>
              <a:gd name="T21" fmla="*/ 2147483647 h 1905"/>
              <a:gd name="T22" fmla="*/ 2147483647 w 1851"/>
              <a:gd name="T23" fmla="*/ 2147483647 h 1905"/>
              <a:gd name="T24" fmla="*/ 2147483647 w 1851"/>
              <a:gd name="T25" fmla="*/ 2147483647 h 1905"/>
              <a:gd name="T26" fmla="*/ 2147483647 w 1851"/>
              <a:gd name="T27" fmla="*/ 2147483647 h 1905"/>
              <a:gd name="T28" fmla="*/ 2147483647 w 1851"/>
              <a:gd name="T29" fmla="*/ 2147483647 h 1905"/>
              <a:gd name="T30" fmla="*/ 0 w 1851"/>
              <a:gd name="T31" fmla="*/ 0 h 190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51"/>
              <a:gd name="T49" fmla="*/ 0 h 1905"/>
              <a:gd name="T50" fmla="*/ 1851 w 1851"/>
              <a:gd name="T51" fmla="*/ 1905 h 1905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51" h="1905">
                <a:moveTo>
                  <a:pt x="1850" y="1904"/>
                </a:moveTo>
                <a:lnTo>
                  <a:pt x="1777" y="1740"/>
                </a:lnTo>
                <a:lnTo>
                  <a:pt x="1696" y="1579"/>
                </a:lnTo>
                <a:lnTo>
                  <a:pt x="1607" y="1423"/>
                </a:lnTo>
                <a:lnTo>
                  <a:pt x="1510" y="1272"/>
                </a:lnTo>
                <a:lnTo>
                  <a:pt x="1405" y="1125"/>
                </a:lnTo>
                <a:lnTo>
                  <a:pt x="1292" y="984"/>
                </a:lnTo>
                <a:lnTo>
                  <a:pt x="1173" y="848"/>
                </a:lnTo>
                <a:lnTo>
                  <a:pt x="1047" y="718"/>
                </a:lnTo>
                <a:lnTo>
                  <a:pt x="914" y="594"/>
                </a:lnTo>
                <a:lnTo>
                  <a:pt x="775" y="477"/>
                </a:lnTo>
                <a:lnTo>
                  <a:pt x="630" y="367"/>
                </a:lnTo>
                <a:lnTo>
                  <a:pt x="480" y="264"/>
                </a:lnTo>
                <a:lnTo>
                  <a:pt x="325" y="168"/>
                </a:lnTo>
                <a:lnTo>
                  <a:pt x="164" y="80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rgbClr val="00FF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6144" name="Freeform 7"/>
          <p:cNvSpPr>
            <a:spLocks/>
          </p:cNvSpPr>
          <p:nvPr/>
        </p:nvSpPr>
        <p:spPr bwMode="auto">
          <a:xfrm>
            <a:off x="381000" y="3744913"/>
            <a:ext cx="609600" cy="631825"/>
          </a:xfrm>
          <a:custGeom>
            <a:avLst/>
            <a:gdLst>
              <a:gd name="T0" fmla="*/ 2147483647 w 1864"/>
              <a:gd name="T1" fmla="*/ 0 h 1936"/>
              <a:gd name="T2" fmla="*/ 2147483647 w 1864"/>
              <a:gd name="T3" fmla="*/ 2147483647 h 1936"/>
              <a:gd name="T4" fmla="*/ 2147483647 w 1864"/>
              <a:gd name="T5" fmla="*/ 2147483647 h 1936"/>
              <a:gd name="T6" fmla="*/ 2147483647 w 1864"/>
              <a:gd name="T7" fmla="*/ 2147483647 h 1936"/>
              <a:gd name="T8" fmla="*/ 2147483647 w 1864"/>
              <a:gd name="T9" fmla="*/ 2147483647 h 1936"/>
              <a:gd name="T10" fmla="*/ 2147483647 w 1864"/>
              <a:gd name="T11" fmla="*/ 2147483647 h 1936"/>
              <a:gd name="T12" fmla="*/ 2147483647 w 1864"/>
              <a:gd name="T13" fmla="*/ 2147483647 h 1936"/>
              <a:gd name="T14" fmla="*/ 2147483647 w 1864"/>
              <a:gd name="T15" fmla="*/ 2147483647 h 1936"/>
              <a:gd name="T16" fmla="*/ 2147483647 w 1864"/>
              <a:gd name="T17" fmla="*/ 2147483647 h 1936"/>
              <a:gd name="T18" fmla="*/ 2147483647 w 1864"/>
              <a:gd name="T19" fmla="*/ 2147483647 h 1936"/>
              <a:gd name="T20" fmla="*/ 2147483647 w 1864"/>
              <a:gd name="T21" fmla="*/ 2147483647 h 1936"/>
              <a:gd name="T22" fmla="*/ 2147483647 w 1864"/>
              <a:gd name="T23" fmla="*/ 2147483647 h 1936"/>
              <a:gd name="T24" fmla="*/ 2147483647 w 1864"/>
              <a:gd name="T25" fmla="*/ 2147483647 h 1936"/>
              <a:gd name="T26" fmla="*/ 2147483647 w 1864"/>
              <a:gd name="T27" fmla="*/ 2147483647 h 1936"/>
              <a:gd name="T28" fmla="*/ 2147483647 w 1864"/>
              <a:gd name="T29" fmla="*/ 2147483647 h 1936"/>
              <a:gd name="T30" fmla="*/ 0 w 1864"/>
              <a:gd name="T31" fmla="*/ 2147483647 h 19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64"/>
              <a:gd name="T49" fmla="*/ 0 h 1936"/>
              <a:gd name="T50" fmla="*/ 1864 w 1864"/>
              <a:gd name="T51" fmla="*/ 1936 h 19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64" h="1936">
                <a:moveTo>
                  <a:pt x="1863" y="0"/>
                </a:moveTo>
                <a:lnTo>
                  <a:pt x="1696" y="81"/>
                </a:lnTo>
                <a:lnTo>
                  <a:pt x="1534" y="170"/>
                </a:lnTo>
                <a:lnTo>
                  <a:pt x="1377" y="268"/>
                </a:lnTo>
                <a:lnTo>
                  <a:pt x="1225" y="372"/>
                </a:lnTo>
                <a:lnTo>
                  <a:pt x="1079" y="484"/>
                </a:lnTo>
                <a:lnTo>
                  <a:pt x="939" y="603"/>
                </a:lnTo>
                <a:lnTo>
                  <a:pt x="805" y="729"/>
                </a:lnTo>
                <a:lnTo>
                  <a:pt x="678" y="861"/>
                </a:lnTo>
                <a:lnTo>
                  <a:pt x="558" y="999"/>
                </a:lnTo>
                <a:lnTo>
                  <a:pt x="445" y="1143"/>
                </a:lnTo>
                <a:lnTo>
                  <a:pt x="340" y="1292"/>
                </a:lnTo>
                <a:lnTo>
                  <a:pt x="242" y="1447"/>
                </a:lnTo>
                <a:lnTo>
                  <a:pt x="153" y="1605"/>
                </a:lnTo>
                <a:lnTo>
                  <a:pt x="72" y="1768"/>
                </a:lnTo>
                <a:lnTo>
                  <a:pt x="0" y="1935"/>
                </a:lnTo>
              </a:path>
            </a:pathLst>
          </a:custGeom>
          <a:noFill/>
          <a:ln w="36720">
            <a:solidFill>
              <a:srgbClr val="00FF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6145" name="Freeform 8"/>
          <p:cNvSpPr>
            <a:spLocks/>
          </p:cNvSpPr>
          <p:nvPr/>
        </p:nvSpPr>
        <p:spPr bwMode="auto">
          <a:xfrm>
            <a:off x="2105025" y="5132388"/>
            <a:ext cx="522288" cy="639762"/>
          </a:xfrm>
          <a:custGeom>
            <a:avLst/>
            <a:gdLst>
              <a:gd name="T0" fmla="*/ 0 w 1601"/>
              <a:gd name="T1" fmla="*/ 2147483647 h 1956"/>
              <a:gd name="T2" fmla="*/ 2147483647 w 1601"/>
              <a:gd name="T3" fmla="*/ 2147483647 h 1956"/>
              <a:gd name="T4" fmla="*/ 2147483647 w 1601"/>
              <a:gd name="T5" fmla="*/ 2147483647 h 1956"/>
              <a:gd name="T6" fmla="*/ 2147483647 w 1601"/>
              <a:gd name="T7" fmla="*/ 2147483647 h 1956"/>
              <a:gd name="T8" fmla="*/ 2147483647 w 1601"/>
              <a:gd name="T9" fmla="*/ 2147483647 h 1956"/>
              <a:gd name="T10" fmla="*/ 2147483647 w 1601"/>
              <a:gd name="T11" fmla="*/ 2147483647 h 1956"/>
              <a:gd name="T12" fmla="*/ 2147483647 w 1601"/>
              <a:gd name="T13" fmla="*/ 2147483647 h 1956"/>
              <a:gd name="T14" fmla="*/ 2147483647 w 1601"/>
              <a:gd name="T15" fmla="*/ 2147483647 h 1956"/>
              <a:gd name="T16" fmla="*/ 2147483647 w 1601"/>
              <a:gd name="T17" fmla="*/ 2147483647 h 1956"/>
              <a:gd name="T18" fmla="*/ 2147483647 w 1601"/>
              <a:gd name="T19" fmla="*/ 2147483647 h 1956"/>
              <a:gd name="T20" fmla="*/ 2147483647 w 1601"/>
              <a:gd name="T21" fmla="*/ 2147483647 h 1956"/>
              <a:gd name="T22" fmla="*/ 2147483647 w 1601"/>
              <a:gd name="T23" fmla="*/ 2147483647 h 1956"/>
              <a:gd name="T24" fmla="*/ 2147483647 w 1601"/>
              <a:gd name="T25" fmla="*/ 2147483647 h 1956"/>
              <a:gd name="T26" fmla="*/ 2147483647 w 1601"/>
              <a:gd name="T27" fmla="*/ 2147483647 h 1956"/>
              <a:gd name="T28" fmla="*/ 2147483647 w 1601"/>
              <a:gd name="T29" fmla="*/ 2147483647 h 1956"/>
              <a:gd name="T30" fmla="*/ 2147483647 w 1601"/>
              <a:gd name="T31" fmla="*/ 0 h 195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01"/>
              <a:gd name="T49" fmla="*/ 0 h 1956"/>
              <a:gd name="T50" fmla="*/ 1601 w 1601"/>
              <a:gd name="T51" fmla="*/ 1956 h 195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01" h="1956">
                <a:moveTo>
                  <a:pt x="0" y="1955"/>
                </a:moveTo>
                <a:lnTo>
                  <a:pt x="148" y="1864"/>
                </a:lnTo>
                <a:lnTo>
                  <a:pt x="291" y="1765"/>
                </a:lnTo>
                <a:lnTo>
                  <a:pt x="429" y="1661"/>
                </a:lnTo>
                <a:lnTo>
                  <a:pt x="562" y="1550"/>
                </a:lnTo>
                <a:lnTo>
                  <a:pt x="689" y="1433"/>
                </a:lnTo>
                <a:lnTo>
                  <a:pt x="810" y="1311"/>
                </a:lnTo>
                <a:lnTo>
                  <a:pt x="926" y="1183"/>
                </a:lnTo>
                <a:lnTo>
                  <a:pt x="1035" y="1050"/>
                </a:lnTo>
                <a:lnTo>
                  <a:pt x="1137" y="912"/>
                </a:lnTo>
                <a:lnTo>
                  <a:pt x="1232" y="769"/>
                </a:lnTo>
                <a:lnTo>
                  <a:pt x="1321" y="622"/>
                </a:lnTo>
                <a:lnTo>
                  <a:pt x="1402" y="472"/>
                </a:lnTo>
                <a:lnTo>
                  <a:pt x="1475" y="318"/>
                </a:lnTo>
                <a:lnTo>
                  <a:pt x="1542" y="160"/>
                </a:lnTo>
                <a:lnTo>
                  <a:pt x="1600" y="0"/>
                </a:lnTo>
              </a:path>
            </a:pathLst>
          </a:custGeom>
          <a:noFill/>
          <a:ln w="36720">
            <a:solidFill>
              <a:srgbClr val="00FF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6146" name="Freeform 9"/>
          <p:cNvSpPr>
            <a:spLocks/>
          </p:cNvSpPr>
          <p:nvPr/>
        </p:nvSpPr>
        <p:spPr bwMode="auto">
          <a:xfrm>
            <a:off x="357188" y="5192713"/>
            <a:ext cx="633412" cy="646112"/>
          </a:xfrm>
          <a:custGeom>
            <a:avLst/>
            <a:gdLst>
              <a:gd name="T0" fmla="*/ 0 w 1942"/>
              <a:gd name="T1" fmla="*/ 0 h 1981"/>
              <a:gd name="T2" fmla="*/ 2147483647 w 1942"/>
              <a:gd name="T3" fmla="*/ 2147483647 h 1981"/>
              <a:gd name="T4" fmla="*/ 2147483647 w 1942"/>
              <a:gd name="T5" fmla="*/ 2147483647 h 1981"/>
              <a:gd name="T6" fmla="*/ 2147483647 w 1942"/>
              <a:gd name="T7" fmla="*/ 2147483647 h 1981"/>
              <a:gd name="T8" fmla="*/ 2147483647 w 1942"/>
              <a:gd name="T9" fmla="*/ 2147483647 h 1981"/>
              <a:gd name="T10" fmla="*/ 2147483647 w 1942"/>
              <a:gd name="T11" fmla="*/ 2147483647 h 1981"/>
              <a:gd name="T12" fmla="*/ 2147483647 w 1942"/>
              <a:gd name="T13" fmla="*/ 2147483647 h 1981"/>
              <a:gd name="T14" fmla="*/ 2147483647 w 1942"/>
              <a:gd name="T15" fmla="*/ 2147483647 h 1981"/>
              <a:gd name="T16" fmla="*/ 2147483647 w 1942"/>
              <a:gd name="T17" fmla="*/ 2147483647 h 1981"/>
              <a:gd name="T18" fmla="*/ 2147483647 w 1942"/>
              <a:gd name="T19" fmla="*/ 2147483647 h 1981"/>
              <a:gd name="T20" fmla="*/ 2147483647 w 1942"/>
              <a:gd name="T21" fmla="*/ 2147483647 h 1981"/>
              <a:gd name="T22" fmla="*/ 2147483647 w 1942"/>
              <a:gd name="T23" fmla="*/ 2147483647 h 1981"/>
              <a:gd name="T24" fmla="*/ 2147483647 w 1942"/>
              <a:gd name="T25" fmla="*/ 2147483647 h 1981"/>
              <a:gd name="T26" fmla="*/ 2147483647 w 1942"/>
              <a:gd name="T27" fmla="*/ 2147483647 h 1981"/>
              <a:gd name="T28" fmla="*/ 2147483647 w 1942"/>
              <a:gd name="T29" fmla="*/ 2147483647 h 1981"/>
              <a:gd name="T30" fmla="*/ 2147483647 w 1942"/>
              <a:gd name="T31" fmla="*/ 2147483647 h 198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2"/>
              <a:gd name="T49" fmla="*/ 0 h 1981"/>
              <a:gd name="T50" fmla="*/ 1942 w 1942"/>
              <a:gd name="T51" fmla="*/ 1981 h 198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2" h="1981">
                <a:moveTo>
                  <a:pt x="0" y="0"/>
                </a:moveTo>
                <a:lnTo>
                  <a:pt x="74" y="172"/>
                </a:lnTo>
                <a:lnTo>
                  <a:pt x="158" y="341"/>
                </a:lnTo>
                <a:lnTo>
                  <a:pt x="250" y="505"/>
                </a:lnTo>
                <a:lnTo>
                  <a:pt x="351" y="664"/>
                </a:lnTo>
                <a:lnTo>
                  <a:pt x="460" y="818"/>
                </a:lnTo>
                <a:lnTo>
                  <a:pt x="578" y="966"/>
                </a:lnTo>
                <a:lnTo>
                  <a:pt x="703" y="1108"/>
                </a:lnTo>
                <a:lnTo>
                  <a:pt x="836" y="1243"/>
                </a:lnTo>
                <a:lnTo>
                  <a:pt x="975" y="1372"/>
                </a:lnTo>
                <a:lnTo>
                  <a:pt x="1122" y="1493"/>
                </a:lnTo>
                <a:lnTo>
                  <a:pt x="1275" y="1607"/>
                </a:lnTo>
                <a:lnTo>
                  <a:pt x="1434" y="1712"/>
                </a:lnTo>
                <a:lnTo>
                  <a:pt x="1598" y="1810"/>
                </a:lnTo>
                <a:lnTo>
                  <a:pt x="1767" y="1899"/>
                </a:lnTo>
                <a:lnTo>
                  <a:pt x="1941" y="1980"/>
                </a:lnTo>
              </a:path>
            </a:pathLst>
          </a:custGeom>
          <a:noFill/>
          <a:ln w="36720">
            <a:solidFill>
              <a:srgbClr val="00FF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6147" name="Text Box 14"/>
          <p:cNvSpPr txBox="1">
            <a:spLocks noChangeArrowheads="1"/>
          </p:cNvSpPr>
          <p:nvPr/>
        </p:nvSpPr>
        <p:spPr bwMode="auto">
          <a:xfrm>
            <a:off x="350838" y="4595813"/>
            <a:ext cx="309562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US" sz="2900" i="1">
                <a:latin typeface="Calibri" charset="0"/>
              </a:rPr>
              <a:t>a</a:t>
            </a:r>
          </a:p>
        </p:txBody>
      </p:sp>
      <p:sp>
        <p:nvSpPr>
          <p:cNvPr id="176148" name="Text Box 15"/>
          <p:cNvSpPr txBox="1">
            <a:spLocks noChangeArrowheads="1"/>
          </p:cNvSpPr>
          <p:nvPr/>
        </p:nvSpPr>
        <p:spPr bwMode="auto">
          <a:xfrm>
            <a:off x="1368425" y="3603625"/>
            <a:ext cx="260350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US" sz="2900" i="1">
                <a:latin typeface="Calibri" charset="0"/>
              </a:rPr>
              <a:t>c</a:t>
            </a:r>
          </a:p>
        </p:txBody>
      </p:sp>
      <p:sp>
        <p:nvSpPr>
          <p:cNvPr id="176149" name="Text Box 16"/>
          <p:cNvSpPr txBox="1">
            <a:spLocks noChangeArrowheads="1"/>
          </p:cNvSpPr>
          <p:nvPr/>
        </p:nvSpPr>
        <p:spPr bwMode="auto">
          <a:xfrm>
            <a:off x="2452688" y="4568825"/>
            <a:ext cx="1619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US" sz="2900" i="1">
                <a:latin typeface="Calibri" charset="0"/>
              </a:rPr>
              <a:t>b</a:t>
            </a:r>
          </a:p>
        </p:txBody>
      </p:sp>
      <p:sp>
        <p:nvSpPr>
          <p:cNvPr id="176150" name="Text Box 17"/>
          <p:cNvSpPr txBox="1">
            <a:spLocks noChangeArrowheads="1"/>
          </p:cNvSpPr>
          <p:nvPr/>
        </p:nvSpPr>
        <p:spPr bwMode="auto">
          <a:xfrm>
            <a:off x="1387475" y="5768975"/>
            <a:ext cx="155575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US" sz="2900" i="1">
                <a:latin typeface="Calibri" charset="0"/>
              </a:rPr>
              <a:t>d</a:t>
            </a:r>
          </a:p>
        </p:txBody>
      </p:sp>
      <p:sp>
        <p:nvSpPr>
          <p:cNvPr id="176151" name="Freeform 18"/>
          <p:cNvSpPr>
            <a:spLocks/>
          </p:cNvSpPr>
          <p:nvPr/>
        </p:nvSpPr>
        <p:spPr bwMode="auto">
          <a:xfrm>
            <a:off x="8199438" y="3762375"/>
            <a:ext cx="604837" cy="622300"/>
          </a:xfrm>
          <a:custGeom>
            <a:avLst/>
            <a:gdLst>
              <a:gd name="T0" fmla="*/ 2147483647 w 1851"/>
              <a:gd name="T1" fmla="*/ 2147483647 h 1905"/>
              <a:gd name="T2" fmla="*/ 2147483647 w 1851"/>
              <a:gd name="T3" fmla="*/ 2147483647 h 1905"/>
              <a:gd name="T4" fmla="*/ 2147483647 w 1851"/>
              <a:gd name="T5" fmla="*/ 2147483647 h 1905"/>
              <a:gd name="T6" fmla="*/ 2147483647 w 1851"/>
              <a:gd name="T7" fmla="*/ 2147483647 h 1905"/>
              <a:gd name="T8" fmla="*/ 2147483647 w 1851"/>
              <a:gd name="T9" fmla="*/ 2147483647 h 1905"/>
              <a:gd name="T10" fmla="*/ 2147483647 w 1851"/>
              <a:gd name="T11" fmla="*/ 2147483647 h 1905"/>
              <a:gd name="T12" fmla="*/ 2147483647 w 1851"/>
              <a:gd name="T13" fmla="*/ 2147483647 h 1905"/>
              <a:gd name="T14" fmla="*/ 2147483647 w 1851"/>
              <a:gd name="T15" fmla="*/ 2147483647 h 1905"/>
              <a:gd name="T16" fmla="*/ 2147483647 w 1851"/>
              <a:gd name="T17" fmla="*/ 2147483647 h 1905"/>
              <a:gd name="T18" fmla="*/ 2147483647 w 1851"/>
              <a:gd name="T19" fmla="*/ 2147483647 h 1905"/>
              <a:gd name="T20" fmla="*/ 2147483647 w 1851"/>
              <a:gd name="T21" fmla="*/ 2147483647 h 1905"/>
              <a:gd name="T22" fmla="*/ 2147483647 w 1851"/>
              <a:gd name="T23" fmla="*/ 2147483647 h 1905"/>
              <a:gd name="T24" fmla="*/ 2147483647 w 1851"/>
              <a:gd name="T25" fmla="*/ 2147483647 h 1905"/>
              <a:gd name="T26" fmla="*/ 2147483647 w 1851"/>
              <a:gd name="T27" fmla="*/ 2147483647 h 1905"/>
              <a:gd name="T28" fmla="*/ 2147483647 w 1851"/>
              <a:gd name="T29" fmla="*/ 2147483647 h 1905"/>
              <a:gd name="T30" fmla="*/ 0 w 1851"/>
              <a:gd name="T31" fmla="*/ 0 h 190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51"/>
              <a:gd name="T49" fmla="*/ 0 h 1905"/>
              <a:gd name="T50" fmla="*/ 1851 w 1851"/>
              <a:gd name="T51" fmla="*/ 1905 h 1905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51" h="1905">
                <a:moveTo>
                  <a:pt x="1850" y="1904"/>
                </a:moveTo>
                <a:lnTo>
                  <a:pt x="1777" y="1740"/>
                </a:lnTo>
                <a:lnTo>
                  <a:pt x="1696" y="1579"/>
                </a:lnTo>
                <a:lnTo>
                  <a:pt x="1607" y="1423"/>
                </a:lnTo>
                <a:lnTo>
                  <a:pt x="1510" y="1272"/>
                </a:lnTo>
                <a:lnTo>
                  <a:pt x="1405" y="1125"/>
                </a:lnTo>
                <a:lnTo>
                  <a:pt x="1292" y="984"/>
                </a:lnTo>
                <a:lnTo>
                  <a:pt x="1173" y="848"/>
                </a:lnTo>
                <a:lnTo>
                  <a:pt x="1047" y="718"/>
                </a:lnTo>
                <a:lnTo>
                  <a:pt x="914" y="594"/>
                </a:lnTo>
                <a:lnTo>
                  <a:pt x="775" y="477"/>
                </a:lnTo>
                <a:lnTo>
                  <a:pt x="630" y="367"/>
                </a:lnTo>
                <a:lnTo>
                  <a:pt x="480" y="264"/>
                </a:lnTo>
                <a:lnTo>
                  <a:pt x="325" y="168"/>
                </a:lnTo>
                <a:lnTo>
                  <a:pt x="164" y="80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rgbClr val="00FF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6152" name="Freeform 19"/>
          <p:cNvSpPr>
            <a:spLocks/>
          </p:cNvSpPr>
          <p:nvPr/>
        </p:nvSpPr>
        <p:spPr bwMode="auto">
          <a:xfrm>
            <a:off x="6561138" y="3762375"/>
            <a:ext cx="609600" cy="631825"/>
          </a:xfrm>
          <a:custGeom>
            <a:avLst/>
            <a:gdLst>
              <a:gd name="T0" fmla="*/ 2147483647 w 1864"/>
              <a:gd name="T1" fmla="*/ 0 h 1936"/>
              <a:gd name="T2" fmla="*/ 2147483647 w 1864"/>
              <a:gd name="T3" fmla="*/ 2147483647 h 1936"/>
              <a:gd name="T4" fmla="*/ 2147483647 w 1864"/>
              <a:gd name="T5" fmla="*/ 2147483647 h 1936"/>
              <a:gd name="T6" fmla="*/ 2147483647 w 1864"/>
              <a:gd name="T7" fmla="*/ 2147483647 h 1936"/>
              <a:gd name="T8" fmla="*/ 2147483647 w 1864"/>
              <a:gd name="T9" fmla="*/ 2147483647 h 1936"/>
              <a:gd name="T10" fmla="*/ 2147483647 w 1864"/>
              <a:gd name="T11" fmla="*/ 2147483647 h 1936"/>
              <a:gd name="T12" fmla="*/ 2147483647 w 1864"/>
              <a:gd name="T13" fmla="*/ 2147483647 h 1936"/>
              <a:gd name="T14" fmla="*/ 2147483647 w 1864"/>
              <a:gd name="T15" fmla="*/ 2147483647 h 1936"/>
              <a:gd name="T16" fmla="*/ 2147483647 w 1864"/>
              <a:gd name="T17" fmla="*/ 2147483647 h 1936"/>
              <a:gd name="T18" fmla="*/ 2147483647 w 1864"/>
              <a:gd name="T19" fmla="*/ 2147483647 h 1936"/>
              <a:gd name="T20" fmla="*/ 2147483647 w 1864"/>
              <a:gd name="T21" fmla="*/ 2147483647 h 1936"/>
              <a:gd name="T22" fmla="*/ 2147483647 w 1864"/>
              <a:gd name="T23" fmla="*/ 2147483647 h 1936"/>
              <a:gd name="T24" fmla="*/ 2147483647 w 1864"/>
              <a:gd name="T25" fmla="*/ 2147483647 h 1936"/>
              <a:gd name="T26" fmla="*/ 2147483647 w 1864"/>
              <a:gd name="T27" fmla="*/ 2147483647 h 1936"/>
              <a:gd name="T28" fmla="*/ 2147483647 w 1864"/>
              <a:gd name="T29" fmla="*/ 2147483647 h 1936"/>
              <a:gd name="T30" fmla="*/ 0 w 1864"/>
              <a:gd name="T31" fmla="*/ 2147483647 h 19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64"/>
              <a:gd name="T49" fmla="*/ 0 h 1936"/>
              <a:gd name="T50" fmla="*/ 1864 w 1864"/>
              <a:gd name="T51" fmla="*/ 1936 h 19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64" h="1936">
                <a:moveTo>
                  <a:pt x="1863" y="0"/>
                </a:moveTo>
                <a:lnTo>
                  <a:pt x="1696" y="81"/>
                </a:lnTo>
                <a:lnTo>
                  <a:pt x="1534" y="170"/>
                </a:lnTo>
                <a:lnTo>
                  <a:pt x="1377" y="268"/>
                </a:lnTo>
                <a:lnTo>
                  <a:pt x="1225" y="372"/>
                </a:lnTo>
                <a:lnTo>
                  <a:pt x="1079" y="484"/>
                </a:lnTo>
                <a:lnTo>
                  <a:pt x="939" y="603"/>
                </a:lnTo>
                <a:lnTo>
                  <a:pt x="805" y="729"/>
                </a:lnTo>
                <a:lnTo>
                  <a:pt x="678" y="861"/>
                </a:lnTo>
                <a:lnTo>
                  <a:pt x="558" y="999"/>
                </a:lnTo>
                <a:lnTo>
                  <a:pt x="445" y="1143"/>
                </a:lnTo>
                <a:lnTo>
                  <a:pt x="340" y="1292"/>
                </a:lnTo>
                <a:lnTo>
                  <a:pt x="242" y="1447"/>
                </a:lnTo>
                <a:lnTo>
                  <a:pt x="153" y="1605"/>
                </a:lnTo>
                <a:lnTo>
                  <a:pt x="72" y="1768"/>
                </a:lnTo>
                <a:lnTo>
                  <a:pt x="0" y="1935"/>
                </a:lnTo>
              </a:path>
            </a:pathLst>
          </a:custGeom>
          <a:noFill/>
          <a:ln w="36720">
            <a:solidFill>
              <a:srgbClr val="00FF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6153" name="Freeform 20"/>
          <p:cNvSpPr>
            <a:spLocks/>
          </p:cNvSpPr>
          <p:nvPr/>
        </p:nvSpPr>
        <p:spPr bwMode="auto">
          <a:xfrm>
            <a:off x="8307388" y="5183188"/>
            <a:ext cx="523875" cy="639762"/>
          </a:xfrm>
          <a:custGeom>
            <a:avLst/>
            <a:gdLst>
              <a:gd name="T0" fmla="*/ 0 w 1601"/>
              <a:gd name="T1" fmla="*/ 2147483647 h 1956"/>
              <a:gd name="T2" fmla="*/ 2147483647 w 1601"/>
              <a:gd name="T3" fmla="*/ 2147483647 h 1956"/>
              <a:gd name="T4" fmla="*/ 2147483647 w 1601"/>
              <a:gd name="T5" fmla="*/ 2147483647 h 1956"/>
              <a:gd name="T6" fmla="*/ 2147483647 w 1601"/>
              <a:gd name="T7" fmla="*/ 2147483647 h 1956"/>
              <a:gd name="T8" fmla="*/ 2147483647 w 1601"/>
              <a:gd name="T9" fmla="*/ 2147483647 h 1956"/>
              <a:gd name="T10" fmla="*/ 2147483647 w 1601"/>
              <a:gd name="T11" fmla="*/ 2147483647 h 1956"/>
              <a:gd name="T12" fmla="*/ 2147483647 w 1601"/>
              <a:gd name="T13" fmla="*/ 2147483647 h 1956"/>
              <a:gd name="T14" fmla="*/ 2147483647 w 1601"/>
              <a:gd name="T15" fmla="*/ 2147483647 h 1956"/>
              <a:gd name="T16" fmla="*/ 2147483647 w 1601"/>
              <a:gd name="T17" fmla="*/ 2147483647 h 1956"/>
              <a:gd name="T18" fmla="*/ 2147483647 w 1601"/>
              <a:gd name="T19" fmla="*/ 2147483647 h 1956"/>
              <a:gd name="T20" fmla="*/ 2147483647 w 1601"/>
              <a:gd name="T21" fmla="*/ 2147483647 h 1956"/>
              <a:gd name="T22" fmla="*/ 2147483647 w 1601"/>
              <a:gd name="T23" fmla="*/ 2147483647 h 1956"/>
              <a:gd name="T24" fmla="*/ 2147483647 w 1601"/>
              <a:gd name="T25" fmla="*/ 2147483647 h 1956"/>
              <a:gd name="T26" fmla="*/ 2147483647 w 1601"/>
              <a:gd name="T27" fmla="*/ 2147483647 h 1956"/>
              <a:gd name="T28" fmla="*/ 2147483647 w 1601"/>
              <a:gd name="T29" fmla="*/ 2147483647 h 1956"/>
              <a:gd name="T30" fmla="*/ 2147483647 w 1601"/>
              <a:gd name="T31" fmla="*/ 0 h 195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01"/>
              <a:gd name="T49" fmla="*/ 0 h 1956"/>
              <a:gd name="T50" fmla="*/ 1601 w 1601"/>
              <a:gd name="T51" fmla="*/ 1956 h 195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01" h="1956">
                <a:moveTo>
                  <a:pt x="0" y="1955"/>
                </a:moveTo>
                <a:lnTo>
                  <a:pt x="148" y="1864"/>
                </a:lnTo>
                <a:lnTo>
                  <a:pt x="291" y="1765"/>
                </a:lnTo>
                <a:lnTo>
                  <a:pt x="429" y="1661"/>
                </a:lnTo>
                <a:lnTo>
                  <a:pt x="562" y="1550"/>
                </a:lnTo>
                <a:lnTo>
                  <a:pt x="689" y="1433"/>
                </a:lnTo>
                <a:lnTo>
                  <a:pt x="810" y="1311"/>
                </a:lnTo>
                <a:lnTo>
                  <a:pt x="926" y="1183"/>
                </a:lnTo>
                <a:lnTo>
                  <a:pt x="1035" y="1050"/>
                </a:lnTo>
                <a:lnTo>
                  <a:pt x="1137" y="912"/>
                </a:lnTo>
                <a:lnTo>
                  <a:pt x="1232" y="769"/>
                </a:lnTo>
                <a:lnTo>
                  <a:pt x="1321" y="622"/>
                </a:lnTo>
                <a:lnTo>
                  <a:pt x="1402" y="472"/>
                </a:lnTo>
                <a:lnTo>
                  <a:pt x="1475" y="318"/>
                </a:lnTo>
                <a:lnTo>
                  <a:pt x="1542" y="160"/>
                </a:lnTo>
                <a:lnTo>
                  <a:pt x="1600" y="0"/>
                </a:lnTo>
              </a:path>
            </a:pathLst>
          </a:custGeom>
          <a:noFill/>
          <a:ln w="36720">
            <a:solidFill>
              <a:srgbClr val="00FF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6154" name="Freeform 21"/>
          <p:cNvSpPr>
            <a:spLocks/>
          </p:cNvSpPr>
          <p:nvPr/>
        </p:nvSpPr>
        <p:spPr bwMode="auto">
          <a:xfrm>
            <a:off x="6561138" y="5243513"/>
            <a:ext cx="633412" cy="646112"/>
          </a:xfrm>
          <a:custGeom>
            <a:avLst/>
            <a:gdLst>
              <a:gd name="T0" fmla="*/ 0 w 1942"/>
              <a:gd name="T1" fmla="*/ 0 h 1981"/>
              <a:gd name="T2" fmla="*/ 2147483647 w 1942"/>
              <a:gd name="T3" fmla="*/ 2147483647 h 1981"/>
              <a:gd name="T4" fmla="*/ 2147483647 w 1942"/>
              <a:gd name="T5" fmla="*/ 2147483647 h 1981"/>
              <a:gd name="T6" fmla="*/ 2147483647 w 1942"/>
              <a:gd name="T7" fmla="*/ 2147483647 h 1981"/>
              <a:gd name="T8" fmla="*/ 2147483647 w 1942"/>
              <a:gd name="T9" fmla="*/ 2147483647 h 1981"/>
              <a:gd name="T10" fmla="*/ 2147483647 w 1942"/>
              <a:gd name="T11" fmla="*/ 2147483647 h 1981"/>
              <a:gd name="T12" fmla="*/ 2147483647 w 1942"/>
              <a:gd name="T13" fmla="*/ 2147483647 h 1981"/>
              <a:gd name="T14" fmla="*/ 2147483647 w 1942"/>
              <a:gd name="T15" fmla="*/ 2147483647 h 1981"/>
              <a:gd name="T16" fmla="*/ 2147483647 w 1942"/>
              <a:gd name="T17" fmla="*/ 2147483647 h 1981"/>
              <a:gd name="T18" fmla="*/ 2147483647 w 1942"/>
              <a:gd name="T19" fmla="*/ 2147483647 h 1981"/>
              <a:gd name="T20" fmla="*/ 2147483647 w 1942"/>
              <a:gd name="T21" fmla="*/ 2147483647 h 1981"/>
              <a:gd name="T22" fmla="*/ 2147483647 w 1942"/>
              <a:gd name="T23" fmla="*/ 2147483647 h 1981"/>
              <a:gd name="T24" fmla="*/ 2147483647 w 1942"/>
              <a:gd name="T25" fmla="*/ 2147483647 h 1981"/>
              <a:gd name="T26" fmla="*/ 2147483647 w 1942"/>
              <a:gd name="T27" fmla="*/ 2147483647 h 1981"/>
              <a:gd name="T28" fmla="*/ 2147483647 w 1942"/>
              <a:gd name="T29" fmla="*/ 2147483647 h 1981"/>
              <a:gd name="T30" fmla="*/ 2147483647 w 1942"/>
              <a:gd name="T31" fmla="*/ 2147483647 h 198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2"/>
              <a:gd name="T49" fmla="*/ 0 h 1981"/>
              <a:gd name="T50" fmla="*/ 1942 w 1942"/>
              <a:gd name="T51" fmla="*/ 1981 h 198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2" h="1981">
                <a:moveTo>
                  <a:pt x="0" y="0"/>
                </a:moveTo>
                <a:lnTo>
                  <a:pt x="74" y="172"/>
                </a:lnTo>
                <a:lnTo>
                  <a:pt x="158" y="341"/>
                </a:lnTo>
                <a:lnTo>
                  <a:pt x="250" y="505"/>
                </a:lnTo>
                <a:lnTo>
                  <a:pt x="351" y="664"/>
                </a:lnTo>
                <a:lnTo>
                  <a:pt x="460" y="818"/>
                </a:lnTo>
                <a:lnTo>
                  <a:pt x="578" y="966"/>
                </a:lnTo>
                <a:lnTo>
                  <a:pt x="703" y="1108"/>
                </a:lnTo>
                <a:lnTo>
                  <a:pt x="836" y="1243"/>
                </a:lnTo>
                <a:lnTo>
                  <a:pt x="975" y="1372"/>
                </a:lnTo>
                <a:lnTo>
                  <a:pt x="1122" y="1493"/>
                </a:lnTo>
                <a:lnTo>
                  <a:pt x="1275" y="1607"/>
                </a:lnTo>
                <a:lnTo>
                  <a:pt x="1434" y="1712"/>
                </a:lnTo>
                <a:lnTo>
                  <a:pt x="1598" y="1810"/>
                </a:lnTo>
                <a:lnTo>
                  <a:pt x="1767" y="1899"/>
                </a:lnTo>
                <a:lnTo>
                  <a:pt x="1941" y="1980"/>
                </a:lnTo>
              </a:path>
            </a:pathLst>
          </a:custGeom>
          <a:noFill/>
          <a:ln w="36720">
            <a:solidFill>
              <a:srgbClr val="00FF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6155" name="Text Box 26"/>
          <p:cNvSpPr txBox="1">
            <a:spLocks noChangeArrowheads="1"/>
          </p:cNvSpPr>
          <p:nvPr/>
        </p:nvSpPr>
        <p:spPr bwMode="auto">
          <a:xfrm>
            <a:off x="6554788" y="4646613"/>
            <a:ext cx="309562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US" sz="2900" i="1">
                <a:latin typeface="Calibri" charset="0"/>
              </a:rPr>
              <a:t>a</a:t>
            </a:r>
          </a:p>
        </p:txBody>
      </p:sp>
      <p:sp>
        <p:nvSpPr>
          <p:cNvPr id="176156" name="Text Box 27"/>
          <p:cNvSpPr txBox="1">
            <a:spLocks noChangeArrowheads="1"/>
          </p:cNvSpPr>
          <p:nvPr/>
        </p:nvSpPr>
        <p:spPr bwMode="auto">
          <a:xfrm>
            <a:off x="7572375" y="3654425"/>
            <a:ext cx="2603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US" sz="2900" i="1">
                <a:latin typeface="Calibri" charset="0"/>
              </a:rPr>
              <a:t>c</a:t>
            </a:r>
          </a:p>
        </p:txBody>
      </p:sp>
      <p:sp>
        <p:nvSpPr>
          <p:cNvPr id="176157" name="Text Box 28"/>
          <p:cNvSpPr txBox="1">
            <a:spLocks noChangeArrowheads="1"/>
          </p:cNvSpPr>
          <p:nvPr/>
        </p:nvSpPr>
        <p:spPr bwMode="auto">
          <a:xfrm>
            <a:off x="8656638" y="4627563"/>
            <a:ext cx="161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US" sz="2900" i="1">
                <a:latin typeface="Calibri" charset="0"/>
              </a:rPr>
              <a:t>b</a:t>
            </a:r>
          </a:p>
        </p:txBody>
      </p:sp>
      <p:sp>
        <p:nvSpPr>
          <p:cNvPr id="176158" name="Text Box 29"/>
          <p:cNvSpPr txBox="1">
            <a:spLocks noChangeArrowheads="1"/>
          </p:cNvSpPr>
          <p:nvPr/>
        </p:nvSpPr>
        <p:spPr bwMode="auto">
          <a:xfrm>
            <a:off x="7631113" y="5761038"/>
            <a:ext cx="1555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US" sz="2900" i="1">
                <a:latin typeface="Calibri" charset="0"/>
              </a:rPr>
              <a:t>d</a:t>
            </a:r>
          </a:p>
        </p:txBody>
      </p:sp>
      <p:sp>
        <p:nvSpPr>
          <p:cNvPr id="176159" name="Freeform 30"/>
          <p:cNvSpPr>
            <a:spLocks/>
          </p:cNvSpPr>
          <p:nvPr/>
        </p:nvSpPr>
        <p:spPr bwMode="auto">
          <a:xfrm>
            <a:off x="5097463" y="3762375"/>
            <a:ext cx="604837" cy="622300"/>
          </a:xfrm>
          <a:custGeom>
            <a:avLst/>
            <a:gdLst>
              <a:gd name="T0" fmla="*/ 2147483647 w 1851"/>
              <a:gd name="T1" fmla="*/ 2147483647 h 1905"/>
              <a:gd name="T2" fmla="*/ 2147483647 w 1851"/>
              <a:gd name="T3" fmla="*/ 2147483647 h 1905"/>
              <a:gd name="T4" fmla="*/ 2147483647 w 1851"/>
              <a:gd name="T5" fmla="*/ 2147483647 h 1905"/>
              <a:gd name="T6" fmla="*/ 2147483647 w 1851"/>
              <a:gd name="T7" fmla="*/ 2147483647 h 1905"/>
              <a:gd name="T8" fmla="*/ 2147483647 w 1851"/>
              <a:gd name="T9" fmla="*/ 2147483647 h 1905"/>
              <a:gd name="T10" fmla="*/ 2147483647 w 1851"/>
              <a:gd name="T11" fmla="*/ 2147483647 h 1905"/>
              <a:gd name="T12" fmla="*/ 2147483647 w 1851"/>
              <a:gd name="T13" fmla="*/ 2147483647 h 1905"/>
              <a:gd name="T14" fmla="*/ 2147483647 w 1851"/>
              <a:gd name="T15" fmla="*/ 2147483647 h 1905"/>
              <a:gd name="T16" fmla="*/ 2147483647 w 1851"/>
              <a:gd name="T17" fmla="*/ 2147483647 h 1905"/>
              <a:gd name="T18" fmla="*/ 2147483647 w 1851"/>
              <a:gd name="T19" fmla="*/ 2147483647 h 1905"/>
              <a:gd name="T20" fmla="*/ 2147483647 w 1851"/>
              <a:gd name="T21" fmla="*/ 2147483647 h 1905"/>
              <a:gd name="T22" fmla="*/ 2147483647 w 1851"/>
              <a:gd name="T23" fmla="*/ 2147483647 h 1905"/>
              <a:gd name="T24" fmla="*/ 2147483647 w 1851"/>
              <a:gd name="T25" fmla="*/ 2147483647 h 1905"/>
              <a:gd name="T26" fmla="*/ 2147483647 w 1851"/>
              <a:gd name="T27" fmla="*/ 2147483647 h 1905"/>
              <a:gd name="T28" fmla="*/ 2147483647 w 1851"/>
              <a:gd name="T29" fmla="*/ 2147483647 h 1905"/>
              <a:gd name="T30" fmla="*/ 0 w 1851"/>
              <a:gd name="T31" fmla="*/ 0 h 190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51"/>
              <a:gd name="T49" fmla="*/ 0 h 1905"/>
              <a:gd name="T50" fmla="*/ 1851 w 1851"/>
              <a:gd name="T51" fmla="*/ 1905 h 1905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51" h="1905">
                <a:moveTo>
                  <a:pt x="1850" y="1904"/>
                </a:moveTo>
                <a:lnTo>
                  <a:pt x="1777" y="1740"/>
                </a:lnTo>
                <a:lnTo>
                  <a:pt x="1696" y="1579"/>
                </a:lnTo>
                <a:lnTo>
                  <a:pt x="1607" y="1423"/>
                </a:lnTo>
                <a:lnTo>
                  <a:pt x="1510" y="1272"/>
                </a:lnTo>
                <a:lnTo>
                  <a:pt x="1405" y="1125"/>
                </a:lnTo>
                <a:lnTo>
                  <a:pt x="1292" y="984"/>
                </a:lnTo>
                <a:lnTo>
                  <a:pt x="1173" y="848"/>
                </a:lnTo>
                <a:lnTo>
                  <a:pt x="1047" y="718"/>
                </a:lnTo>
                <a:lnTo>
                  <a:pt x="914" y="594"/>
                </a:lnTo>
                <a:lnTo>
                  <a:pt x="775" y="477"/>
                </a:lnTo>
                <a:lnTo>
                  <a:pt x="630" y="367"/>
                </a:lnTo>
                <a:lnTo>
                  <a:pt x="480" y="264"/>
                </a:lnTo>
                <a:lnTo>
                  <a:pt x="325" y="168"/>
                </a:lnTo>
                <a:lnTo>
                  <a:pt x="164" y="80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rgbClr val="00FF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6160" name="Freeform 31"/>
          <p:cNvSpPr>
            <a:spLocks/>
          </p:cNvSpPr>
          <p:nvPr/>
        </p:nvSpPr>
        <p:spPr bwMode="auto">
          <a:xfrm>
            <a:off x="3482975" y="3762375"/>
            <a:ext cx="609600" cy="631825"/>
          </a:xfrm>
          <a:custGeom>
            <a:avLst/>
            <a:gdLst>
              <a:gd name="T0" fmla="*/ 2147483647 w 1864"/>
              <a:gd name="T1" fmla="*/ 0 h 1936"/>
              <a:gd name="T2" fmla="*/ 2147483647 w 1864"/>
              <a:gd name="T3" fmla="*/ 2147483647 h 1936"/>
              <a:gd name="T4" fmla="*/ 2147483647 w 1864"/>
              <a:gd name="T5" fmla="*/ 2147483647 h 1936"/>
              <a:gd name="T6" fmla="*/ 2147483647 w 1864"/>
              <a:gd name="T7" fmla="*/ 2147483647 h 1936"/>
              <a:gd name="T8" fmla="*/ 2147483647 w 1864"/>
              <a:gd name="T9" fmla="*/ 2147483647 h 1936"/>
              <a:gd name="T10" fmla="*/ 2147483647 w 1864"/>
              <a:gd name="T11" fmla="*/ 2147483647 h 1936"/>
              <a:gd name="T12" fmla="*/ 2147483647 w 1864"/>
              <a:gd name="T13" fmla="*/ 2147483647 h 1936"/>
              <a:gd name="T14" fmla="*/ 2147483647 w 1864"/>
              <a:gd name="T15" fmla="*/ 2147483647 h 1936"/>
              <a:gd name="T16" fmla="*/ 2147483647 w 1864"/>
              <a:gd name="T17" fmla="*/ 2147483647 h 1936"/>
              <a:gd name="T18" fmla="*/ 2147483647 w 1864"/>
              <a:gd name="T19" fmla="*/ 2147483647 h 1936"/>
              <a:gd name="T20" fmla="*/ 2147483647 w 1864"/>
              <a:gd name="T21" fmla="*/ 2147483647 h 1936"/>
              <a:gd name="T22" fmla="*/ 2147483647 w 1864"/>
              <a:gd name="T23" fmla="*/ 2147483647 h 1936"/>
              <a:gd name="T24" fmla="*/ 2147483647 w 1864"/>
              <a:gd name="T25" fmla="*/ 2147483647 h 1936"/>
              <a:gd name="T26" fmla="*/ 2147483647 w 1864"/>
              <a:gd name="T27" fmla="*/ 2147483647 h 1936"/>
              <a:gd name="T28" fmla="*/ 2147483647 w 1864"/>
              <a:gd name="T29" fmla="*/ 2147483647 h 1936"/>
              <a:gd name="T30" fmla="*/ 0 w 1864"/>
              <a:gd name="T31" fmla="*/ 2147483647 h 19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64"/>
              <a:gd name="T49" fmla="*/ 0 h 1936"/>
              <a:gd name="T50" fmla="*/ 1864 w 1864"/>
              <a:gd name="T51" fmla="*/ 1936 h 19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64" h="1936">
                <a:moveTo>
                  <a:pt x="1863" y="0"/>
                </a:moveTo>
                <a:lnTo>
                  <a:pt x="1696" y="81"/>
                </a:lnTo>
                <a:lnTo>
                  <a:pt x="1534" y="170"/>
                </a:lnTo>
                <a:lnTo>
                  <a:pt x="1377" y="268"/>
                </a:lnTo>
                <a:lnTo>
                  <a:pt x="1225" y="372"/>
                </a:lnTo>
                <a:lnTo>
                  <a:pt x="1079" y="484"/>
                </a:lnTo>
                <a:lnTo>
                  <a:pt x="939" y="603"/>
                </a:lnTo>
                <a:lnTo>
                  <a:pt x="805" y="729"/>
                </a:lnTo>
                <a:lnTo>
                  <a:pt x="678" y="861"/>
                </a:lnTo>
                <a:lnTo>
                  <a:pt x="558" y="999"/>
                </a:lnTo>
                <a:lnTo>
                  <a:pt x="445" y="1143"/>
                </a:lnTo>
                <a:lnTo>
                  <a:pt x="340" y="1292"/>
                </a:lnTo>
                <a:lnTo>
                  <a:pt x="242" y="1447"/>
                </a:lnTo>
                <a:lnTo>
                  <a:pt x="153" y="1605"/>
                </a:lnTo>
                <a:lnTo>
                  <a:pt x="72" y="1768"/>
                </a:lnTo>
                <a:lnTo>
                  <a:pt x="0" y="1935"/>
                </a:lnTo>
              </a:path>
            </a:pathLst>
          </a:custGeom>
          <a:noFill/>
          <a:ln w="36720">
            <a:solidFill>
              <a:srgbClr val="00FF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6161" name="Freeform 32"/>
          <p:cNvSpPr>
            <a:spLocks/>
          </p:cNvSpPr>
          <p:nvPr/>
        </p:nvSpPr>
        <p:spPr bwMode="auto">
          <a:xfrm>
            <a:off x="5207000" y="5183188"/>
            <a:ext cx="522288" cy="639762"/>
          </a:xfrm>
          <a:custGeom>
            <a:avLst/>
            <a:gdLst>
              <a:gd name="T0" fmla="*/ 0 w 1601"/>
              <a:gd name="T1" fmla="*/ 2147483647 h 1956"/>
              <a:gd name="T2" fmla="*/ 2147483647 w 1601"/>
              <a:gd name="T3" fmla="*/ 2147483647 h 1956"/>
              <a:gd name="T4" fmla="*/ 2147483647 w 1601"/>
              <a:gd name="T5" fmla="*/ 2147483647 h 1956"/>
              <a:gd name="T6" fmla="*/ 2147483647 w 1601"/>
              <a:gd name="T7" fmla="*/ 2147483647 h 1956"/>
              <a:gd name="T8" fmla="*/ 2147483647 w 1601"/>
              <a:gd name="T9" fmla="*/ 2147483647 h 1956"/>
              <a:gd name="T10" fmla="*/ 2147483647 w 1601"/>
              <a:gd name="T11" fmla="*/ 2147483647 h 1956"/>
              <a:gd name="T12" fmla="*/ 2147483647 w 1601"/>
              <a:gd name="T13" fmla="*/ 2147483647 h 1956"/>
              <a:gd name="T14" fmla="*/ 2147483647 w 1601"/>
              <a:gd name="T15" fmla="*/ 2147483647 h 1956"/>
              <a:gd name="T16" fmla="*/ 2147483647 w 1601"/>
              <a:gd name="T17" fmla="*/ 2147483647 h 1956"/>
              <a:gd name="T18" fmla="*/ 2147483647 w 1601"/>
              <a:gd name="T19" fmla="*/ 2147483647 h 1956"/>
              <a:gd name="T20" fmla="*/ 2147483647 w 1601"/>
              <a:gd name="T21" fmla="*/ 2147483647 h 1956"/>
              <a:gd name="T22" fmla="*/ 2147483647 w 1601"/>
              <a:gd name="T23" fmla="*/ 2147483647 h 1956"/>
              <a:gd name="T24" fmla="*/ 2147483647 w 1601"/>
              <a:gd name="T25" fmla="*/ 2147483647 h 1956"/>
              <a:gd name="T26" fmla="*/ 2147483647 w 1601"/>
              <a:gd name="T27" fmla="*/ 2147483647 h 1956"/>
              <a:gd name="T28" fmla="*/ 2147483647 w 1601"/>
              <a:gd name="T29" fmla="*/ 2147483647 h 1956"/>
              <a:gd name="T30" fmla="*/ 2147483647 w 1601"/>
              <a:gd name="T31" fmla="*/ 0 h 195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01"/>
              <a:gd name="T49" fmla="*/ 0 h 1956"/>
              <a:gd name="T50" fmla="*/ 1601 w 1601"/>
              <a:gd name="T51" fmla="*/ 1956 h 195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01" h="1956">
                <a:moveTo>
                  <a:pt x="0" y="1955"/>
                </a:moveTo>
                <a:lnTo>
                  <a:pt x="148" y="1864"/>
                </a:lnTo>
                <a:lnTo>
                  <a:pt x="291" y="1765"/>
                </a:lnTo>
                <a:lnTo>
                  <a:pt x="429" y="1661"/>
                </a:lnTo>
                <a:lnTo>
                  <a:pt x="562" y="1550"/>
                </a:lnTo>
                <a:lnTo>
                  <a:pt x="689" y="1433"/>
                </a:lnTo>
                <a:lnTo>
                  <a:pt x="810" y="1311"/>
                </a:lnTo>
                <a:lnTo>
                  <a:pt x="926" y="1183"/>
                </a:lnTo>
                <a:lnTo>
                  <a:pt x="1035" y="1050"/>
                </a:lnTo>
                <a:lnTo>
                  <a:pt x="1137" y="912"/>
                </a:lnTo>
                <a:lnTo>
                  <a:pt x="1232" y="769"/>
                </a:lnTo>
                <a:lnTo>
                  <a:pt x="1321" y="622"/>
                </a:lnTo>
                <a:lnTo>
                  <a:pt x="1402" y="472"/>
                </a:lnTo>
                <a:lnTo>
                  <a:pt x="1475" y="318"/>
                </a:lnTo>
                <a:lnTo>
                  <a:pt x="1542" y="160"/>
                </a:lnTo>
                <a:lnTo>
                  <a:pt x="1600" y="0"/>
                </a:lnTo>
              </a:path>
            </a:pathLst>
          </a:custGeom>
          <a:noFill/>
          <a:ln w="36720">
            <a:solidFill>
              <a:srgbClr val="00FF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6162" name="Freeform 33"/>
          <p:cNvSpPr>
            <a:spLocks/>
          </p:cNvSpPr>
          <p:nvPr/>
        </p:nvSpPr>
        <p:spPr bwMode="auto">
          <a:xfrm>
            <a:off x="3457575" y="5243513"/>
            <a:ext cx="635000" cy="646112"/>
          </a:xfrm>
          <a:custGeom>
            <a:avLst/>
            <a:gdLst>
              <a:gd name="T0" fmla="*/ 0 w 1942"/>
              <a:gd name="T1" fmla="*/ 0 h 1981"/>
              <a:gd name="T2" fmla="*/ 2147483647 w 1942"/>
              <a:gd name="T3" fmla="*/ 2147483647 h 1981"/>
              <a:gd name="T4" fmla="*/ 2147483647 w 1942"/>
              <a:gd name="T5" fmla="*/ 2147483647 h 1981"/>
              <a:gd name="T6" fmla="*/ 2147483647 w 1942"/>
              <a:gd name="T7" fmla="*/ 2147483647 h 1981"/>
              <a:gd name="T8" fmla="*/ 2147483647 w 1942"/>
              <a:gd name="T9" fmla="*/ 2147483647 h 1981"/>
              <a:gd name="T10" fmla="*/ 2147483647 w 1942"/>
              <a:gd name="T11" fmla="*/ 2147483647 h 1981"/>
              <a:gd name="T12" fmla="*/ 2147483647 w 1942"/>
              <a:gd name="T13" fmla="*/ 2147483647 h 1981"/>
              <a:gd name="T14" fmla="*/ 2147483647 w 1942"/>
              <a:gd name="T15" fmla="*/ 2147483647 h 1981"/>
              <a:gd name="T16" fmla="*/ 2147483647 w 1942"/>
              <a:gd name="T17" fmla="*/ 2147483647 h 1981"/>
              <a:gd name="T18" fmla="*/ 2147483647 w 1942"/>
              <a:gd name="T19" fmla="*/ 2147483647 h 1981"/>
              <a:gd name="T20" fmla="*/ 2147483647 w 1942"/>
              <a:gd name="T21" fmla="*/ 2147483647 h 1981"/>
              <a:gd name="T22" fmla="*/ 2147483647 w 1942"/>
              <a:gd name="T23" fmla="*/ 2147483647 h 1981"/>
              <a:gd name="T24" fmla="*/ 2147483647 w 1942"/>
              <a:gd name="T25" fmla="*/ 2147483647 h 1981"/>
              <a:gd name="T26" fmla="*/ 2147483647 w 1942"/>
              <a:gd name="T27" fmla="*/ 2147483647 h 1981"/>
              <a:gd name="T28" fmla="*/ 2147483647 w 1942"/>
              <a:gd name="T29" fmla="*/ 2147483647 h 1981"/>
              <a:gd name="T30" fmla="*/ 2147483647 w 1942"/>
              <a:gd name="T31" fmla="*/ 2147483647 h 198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2"/>
              <a:gd name="T49" fmla="*/ 0 h 1981"/>
              <a:gd name="T50" fmla="*/ 1942 w 1942"/>
              <a:gd name="T51" fmla="*/ 1981 h 198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2" h="1981">
                <a:moveTo>
                  <a:pt x="0" y="0"/>
                </a:moveTo>
                <a:lnTo>
                  <a:pt x="74" y="172"/>
                </a:lnTo>
                <a:lnTo>
                  <a:pt x="158" y="341"/>
                </a:lnTo>
                <a:lnTo>
                  <a:pt x="250" y="505"/>
                </a:lnTo>
                <a:lnTo>
                  <a:pt x="351" y="664"/>
                </a:lnTo>
                <a:lnTo>
                  <a:pt x="460" y="818"/>
                </a:lnTo>
                <a:lnTo>
                  <a:pt x="578" y="966"/>
                </a:lnTo>
                <a:lnTo>
                  <a:pt x="703" y="1108"/>
                </a:lnTo>
                <a:lnTo>
                  <a:pt x="836" y="1243"/>
                </a:lnTo>
                <a:lnTo>
                  <a:pt x="975" y="1372"/>
                </a:lnTo>
                <a:lnTo>
                  <a:pt x="1122" y="1493"/>
                </a:lnTo>
                <a:lnTo>
                  <a:pt x="1275" y="1607"/>
                </a:lnTo>
                <a:lnTo>
                  <a:pt x="1434" y="1712"/>
                </a:lnTo>
                <a:lnTo>
                  <a:pt x="1598" y="1810"/>
                </a:lnTo>
                <a:lnTo>
                  <a:pt x="1767" y="1899"/>
                </a:lnTo>
                <a:lnTo>
                  <a:pt x="1941" y="1980"/>
                </a:lnTo>
              </a:path>
            </a:pathLst>
          </a:custGeom>
          <a:noFill/>
          <a:ln w="36720">
            <a:solidFill>
              <a:srgbClr val="00FF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6163" name="Line 34"/>
          <p:cNvSpPr>
            <a:spLocks noChangeShapeType="1"/>
          </p:cNvSpPr>
          <p:nvPr/>
        </p:nvSpPr>
        <p:spPr bwMode="auto">
          <a:xfrm>
            <a:off x="5089525" y="3751263"/>
            <a:ext cx="636588" cy="668337"/>
          </a:xfrm>
          <a:prstGeom prst="line">
            <a:avLst/>
          </a:prstGeom>
          <a:noFill/>
          <a:ln w="3672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64" name="Text Box 38"/>
          <p:cNvSpPr txBox="1">
            <a:spLocks noChangeArrowheads="1"/>
          </p:cNvSpPr>
          <p:nvPr/>
        </p:nvSpPr>
        <p:spPr bwMode="auto">
          <a:xfrm>
            <a:off x="3452813" y="4646613"/>
            <a:ext cx="309562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US" sz="2900" i="1">
                <a:latin typeface="Calibri" charset="0"/>
              </a:rPr>
              <a:t>a</a:t>
            </a:r>
          </a:p>
        </p:txBody>
      </p:sp>
      <p:sp>
        <p:nvSpPr>
          <p:cNvPr id="176165" name="Text Box 39"/>
          <p:cNvSpPr txBox="1">
            <a:spLocks noChangeArrowheads="1"/>
          </p:cNvSpPr>
          <p:nvPr/>
        </p:nvSpPr>
        <p:spPr bwMode="auto">
          <a:xfrm>
            <a:off x="4470400" y="3654425"/>
            <a:ext cx="2603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US" sz="2900" i="1">
                <a:latin typeface="Calibri" charset="0"/>
              </a:rPr>
              <a:t>c</a:t>
            </a:r>
          </a:p>
        </p:txBody>
      </p:sp>
      <p:sp>
        <p:nvSpPr>
          <p:cNvPr id="176166" name="Text Box 40"/>
          <p:cNvSpPr txBox="1">
            <a:spLocks noChangeArrowheads="1"/>
          </p:cNvSpPr>
          <p:nvPr/>
        </p:nvSpPr>
        <p:spPr bwMode="auto">
          <a:xfrm>
            <a:off x="5554663" y="4619625"/>
            <a:ext cx="161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US" sz="2900" i="1">
                <a:latin typeface="Calibri" charset="0"/>
              </a:rPr>
              <a:t>b</a:t>
            </a:r>
          </a:p>
        </p:txBody>
      </p:sp>
      <p:sp>
        <p:nvSpPr>
          <p:cNvPr id="176167" name="Text Box 41"/>
          <p:cNvSpPr txBox="1">
            <a:spLocks noChangeArrowheads="1"/>
          </p:cNvSpPr>
          <p:nvPr/>
        </p:nvSpPr>
        <p:spPr bwMode="auto">
          <a:xfrm>
            <a:off x="4497388" y="5767388"/>
            <a:ext cx="1555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US" sz="2900" i="1">
                <a:latin typeface="Calibri" charset="0"/>
              </a:rPr>
              <a:t>d</a:t>
            </a:r>
          </a:p>
        </p:txBody>
      </p:sp>
      <p:sp>
        <p:nvSpPr>
          <p:cNvPr id="176168" name="Line 42"/>
          <p:cNvSpPr>
            <a:spLocks noChangeShapeType="1"/>
          </p:cNvSpPr>
          <p:nvPr/>
        </p:nvSpPr>
        <p:spPr bwMode="auto">
          <a:xfrm>
            <a:off x="2800350" y="4797425"/>
            <a:ext cx="488950" cy="1588"/>
          </a:xfrm>
          <a:prstGeom prst="line">
            <a:avLst/>
          </a:prstGeom>
          <a:noFill/>
          <a:ln w="7200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69" name="Line 43"/>
          <p:cNvSpPr>
            <a:spLocks noChangeShapeType="1"/>
          </p:cNvSpPr>
          <p:nvPr/>
        </p:nvSpPr>
        <p:spPr bwMode="auto">
          <a:xfrm>
            <a:off x="5902325" y="4797425"/>
            <a:ext cx="488950" cy="1588"/>
          </a:xfrm>
          <a:prstGeom prst="line">
            <a:avLst/>
          </a:prstGeom>
          <a:noFill/>
          <a:ln w="7200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70" name="Text Box 45"/>
          <p:cNvSpPr txBox="1">
            <a:spLocks noChangeArrowheads="1"/>
          </p:cNvSpPr>
          <p:nvPr/>
        </p:nvSpPr>
        <p:spPr bwMode="auto">
          <a:xfrm>
            <a:off x="0" y="1905000"/>
            <a:ext cx="9144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414338" eaLnBrk="0" hangingPunct="0">
              <a:tabLst>
                <a:tab pos="6572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14338" eaLnBrk="0" hangingPunct="0">
              <a:tabLst>
                <a:tab pos="6572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14338" eaLnBrk="0" hangingPunct="0">
              <a:tabLst>
                <a:tab pos="6572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14338" eaLnBrk="0" hangingPunct="0">
              <a:tabLst>
                <a:tab pos="6572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14338" eaLnBrk="0" hangingPunct="0">
              <a:tabLst>
                <a:tab pos="6572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</a:pPr>
            <a:r>
              <a:rPr lang="en-US" sz="2000" b="1" i="1" dirty="0">
                <a:solidFill>
                  <a:srgbClr val="000000"/>
                </a:solidFill>
                <a:latin typeface="Calibri" charset="0"/>
              </a:rPr>
              <a:t>   </a:t>
            </a:r>
            <a:endParaRPr lang="en-US" b="1" i="1" dirty="0">
              <a:solidFill>
                <a:srgbClr val="000000"/>
              </a:solidFill>
              <a:latin typeface="Calibri" charset="0"/>
            </a:endParaRPr>
          </a:p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</a:pPr>
            <a:r>
              <a:rPr lang="en-US" i="1" dirty="0">
                <a:solidFill>
                  <a:srgbClr val="FF0000"/>
                </a:solidFill>
                <a:latin typeface="Calibri" charset="0"/>
              </a:rPr>
              <a:t>      P</a:t>
            </a:r>
            <a:r>
              <a:rPr lang="en-US" i="1" dirty="0">
                <a:solidFill>
                  <a:srgbClr val="000000"/>
                </a:solidFill>
                <a:latin typeface="Calibri" charset="0"/>
              </a:rPr>
              <a:t>=(+a –b –c</a:t>
            </a:r>
            <a:r>
              <a:rPr lang="en-US" b="1" i="1" dirty="0">
                <a:solidFill>
                  <a:srgbClr val="000000"/>
                </a:solidFill>
                <a:latin typeface="Calibri" charset="0"/>
              </a:rPr>
              <a:t> +d</a:t>
            </a:r>
            <a:r>
              <a:rPr lang="en-US" i="1" dirty="0">
                <a:solidFill>
                  <a:srgbClr val="000000"/>
                </a:solidFill>
                <a:latin typeface="Calibri" charset="0"/>
              </a:rPr>
              <a:t>)       →       </a:t>
            </a:r>
            <a:r>
              <a:rPr lang="en-US" i="1" dirty="0" smtClean="0">
                <a:solidFill>
                  <a:srgbClr val="FF0000"/>
                </a:solidFill>
                <a:latin typeface="Calibri" charset="0"/>
              </a:rPr>
              <a:t>P’</a:t>
            </a:r>
            <a:r>
              <a:rPr lang="en-US" i="1" dirty="0" smtClean="0">
                <a:solidFill>
                  <a:srgbClr val="000000"/>
                </a:solidFill>
                <a:latin typeface="Calibri" charset="0"/>
              </a:rPr>
              <a:t>=</a:t>
            </a:r>
            <a:r>
              <a:rPr lang="en-US" i="1" dirty="0">
                <a:solidFill>
                  <a:srgbClr val="000000"/>
                </a:solidFill>
                <a:latin typeface="Calibri" charset="0"/>
              </a:rPr>
              <a:t>(+a </a:t>
            </a:r>
            <a:r>
              <a:rPr lang="en-US" b="1" i="1" dirty="0">
                <a:solidFill>
                  <a:srgbClr val="000000"/>
                </a:solidFill>
                <a:latin typeface="Calibri" charset="0"/>
              </a:rPr>
              <a:t>–b –c</a:t>
            </a:r>
            <a:r>
              <a:rPr lang="en-US" i="1" dirty="0">
                <a:solidFill>
                  <a:srgbClr val="000000"/>
                </a:solidFill>
                <a:latin typeface="Calibri" charset="0"/>
              </a:rPr>
              <a:t> -d)      </a:t>
            </a:r>
            <a:r>
              <a:rPr lang="en-US" i="1" dirty="0" smtClean="0">
                <a:solidFill>
                  <a:srgbClr val="000000"/>
                </a:solidFill>
                <a:latin typeface="Calibri" charset="0"/>
              </a:rPr>
              <a:t>→ </a:t>
            </a:r>
            <a:r>
              <a:rPr lang="en-US" b="1" i="1" dirty="0" smtClean="0">
                <a:solidFill>
                  <a:srgbClr val="000000"/>
                </a:solidFill>
                <a:latin typeface="Calibri" charset="0"/>
              </a:rPr>
              <a:t>  </a:t>
            </a:r>
            <a:r>
              <a:rPr lang="en-US" i="1" dirty="0" smtClean="0">
                <a:solidFill>
                  <a:srgbClr val="FF0000"/>
                </a:solidFill>
                <a:latin typeface="Calibri" charset="0"/>
              </a:rPr>
              <a:t>P’’</a:t>
            </a:r>
            <a:r>
              <a:rPr lang="en-US" i="1" dirty="0" smtClean="0">
                <a:solidFill>
                  <a:srgbClr val="000000"/>
                </a:solidFill>
                <a:latin typeface="Calibri" charset="0"/>
              </a:rPr>
              <a:t>=</a:t>
            </a:r>
            <a:r>
              <a:rPr lang="en-US" i="1" dirty="0" smtClean="0">
                <a:solidFill>
                  <a:srgbClr val="FF0000"/>
                </a:solidFill>
                <a:latin typeface="Calibri" charset="0"/>
              </a:rPr>
              <a:t>Q</a:t>
            </a:r>
            <a:r>
              <a:rPr lang="en-US" i="1" dirty="0" smtClean="0">
                <a:solidFill>
                  <a:srgbClr val="000000"/>
                </a:solidFill>
                <a:latin typeface="Calibri" charset="0"/>
              </a:rPr>
              <a:t>=</a:t>
            </a:r>
            <a:r>
              <a:rPr lang="en-US" i="1" dirty="0">
                <a:solidFill>
                  <a:srgbClr val="000000"/>
                </a:solidFill>
                <a:latin typeface="Calibri" charset="0"/>
              </a:rPr>
              <a:t>(+a +c +b -d) </a:t>
            </a:r>
          </a:p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</a:pPr>
            <a:endParaRPr lang="en-US" sz="2000" b="1" i="1" dirty="0">
              <a:solidFill>
                <a:srgbClr val="000000"/>
              </a:solidFill>
              <a:latin typeface="Calibri" charset="0"/>
            </a:endParaRPr>
          </a:p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</a:pPr>
            <a:r>
              <a:rPr lang="en-US" sz="2300" i="1" dirty="0">
                <a:solidFill>
                  <a:srgbClr val="000000"/>
                </a:solidFill>
                <a:latin typeface="Calibri" charset="0"/>
              </a:rPr>
              <a:t>  </a:t>
            </a:r>
            <a:r>
              <a:rPr lang="en-US" sz="2300" i="1" dirty="0" err="1">
                <a:solidFill>
                  <a:srgbClr val="000000"/>
                </a:solidFill>
                <a:latin typeface="Calibri" charset="0"/>
              </a:rPr>
              <a:t>BreakpointGraph</a:t>
            </a:r>
            <a:r>
              <a:rPr lang="en-US" sz="2300" i="1" dirty="0">
                <a:solidFill>
                  <a:srgbClr val="000000"/>
                </a:solidFill>
                <a:latin typeface="Calibri" charset="0"/>
              </a:rPr>
              <a:t>(</a:t>
            </a:r>
            <a:r>
              <a:rPr lang="en-US" sz="2300" i="1" dirty="0">
                <a:solidFill>
                  <a:srgbClr val="FF0000"/>
                </a:solidFill>
                <a:latin typeface="Calibri" charset="0"/>
              </a:rPr>
              <a:t>P</a:t>
            </a:r>
            <a:r>
              <a:rPr lang="en-US" sz="2300" i="1" dirty="0">
                <a:solidFill>
                  <a:srgbClr val="000000"/>
                </a:solidFill>
                <a:latin typeface="Calibri" charset="0"/>
              </a:rPr>
              <a:t>,</a:t>
            </a:r>
            <a:r>
              <a:rPr lang="en-US" sz="2300" i="1" dirty="0">
                <a:solidFill>
                  <a:srgbClr val="00CC00"/>
                </a:solidFill>
                <a:latin typeface="Calibri" charset="0"/>
              </a:rPr>
              <a:t>Q</a:t>
            </a:r>
            <a:r>
              <a:rPr lang="en-US" sz="2300" i="1" dirty="0">
                <a:solidFill>
                  <a:srgbClr val="000000"/>
                </a:solidFill>
                <a:latin typeface="Calibri" charset="0"/>
              </a:rPr>
              <a:t>) → </a:t>
            </a:r>
            <a:r>
              <a:rPr lang="en-US" sz="2300" i="1" dirty="0" err="1">
                <a:solidFill>
                  <a:srgbClr val="000000"/>
                </a:solidFill>
                <a:latin typeface="Calibri" charset="0"/>
              </a:rPr>
              <a:t>BreakpointGraph</a:t>
            </a:r>
            <a:r>
              <a:rPr lang="en-US" sz="2300" i="1" dirty="0" smtClean="0">
                <a:solidFill>
                  <a:srgbClr val="000000"/>
                </a:solidFill>
                <a:latin typeface="Calibri" charset="0"/>
              </a:rPr>
              <a:t>(</a:t>
            </a:r>
            <a:r>
              <a:rPr lang="en-US" sz="2300" i="1" dirty="0" smtClean="0">
                <a:solidFill>
                  <a:srgbClr val="FF0000"/>
                </a:solidFill>
                <a:latin typeface="Calibri" charset="0"/>
              </a:rPr>
              <a:t>P’</a:t>
            </a:r>
            <a:r>
              <a:rPr lang="en-US" sz="2300" i="1" dirty="0" smtClean="0">
                <a:solidFill>
                  <a:srgbClr val="000000"/>
                </a:solidFill>
                <a:latin typeface="Calibri" charset="0"/>
              </a:rPr>
              <a:t>,</a:t>
            </a:r>
            <a:r>
              <a:rPr lang="en-US" sz="2300" i="1" dirty="0">
                <a:solidFill>
                  <a:srgbClr val="00CC00"/>
                </a:solidFill>
                <a:latin typeface="Calibri" charset="0"/>
              </a:rPr>
              <a:t>Q</a:t>
            </a:r>
            <a:r>
              <a:rPr lang="en-US" sz="2300" i="1" dirty="0">
                <a:solidFill>
                  <a:srgbClr val="000000"/>
                </a:solidFill>
                <a:latin typeface="Calibri" charset="0"/>
              </a:rPr>
              <a:t>) → </a:t>
            </a:r>
            <a:r>
              <a:rPr lang="en-US" sz="2300" i="1" dirty="0" err="1">
                <a:solidFill>
                  <a:srgbClr val="000000"/>
                </a:solidFill>
                <a:latin typeface="Calibri" charset="0"/>
              </a:rPr>
              <a:t>BreakpointGraph</a:t>
            </a:r>
            <a:r>
              <a:rPr lang="en-US" sz="2300" i="1" dirty="0">
                <a:solidFill>
                  <a:srgbClr val="000000"/>
                </a:solidFill>
                <a:latin typeface="Calibri" charset="0"/>
              </a:rPr>
              <a:t>(</a:t>
            </a:r>
            <a:r>
              <a:rPr lang="en-US" sz="2300" i="1" dirty="0">
                <a:solidFill>
                  <a:srgbClr val="FF0000"/>
                </a:solidFill>
                <a:latin typeface="Calibri" charset="0"/>
              </a:rPr>
              <a:t>Q</a:t>
            </a:r>
            <a:r>
              <a:rPr lang="en-US" sz="2300" i="1" dirty="0">
                <a:solidFill>
                  <a:srgbClr val="000000"/>
                </a:solidFill>
                <a:latin typeface="Calibri" charset="0"/>
              </a:rPr>
              <a:t>,</a:t>
            </a:r>
            <a:r>
              <a:rPr lang="en-US" sz="2300" i="1" dirty="0">
                <a:solidFill>
                  <a:srgbClr val="00CC00"/>
                </a:solidFill>
                <a:latin typeface="Calibri" charset="0"/>
              </a:rPr>
              <a:t>Q</a:t>
            </a:r>
            <a:r>
              <a:rPr lang="en-US" sz="2300" i="1" dirty="0">
                <a:solidFill>
                  <a:srgbClr val="000000"/>
                </a:solidFill>
                <a:latin typeface="Calibri" charset="0"/>
              </a:rPr>
              <a:t>)</a:t>
            </a:r>
          </a:p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</a:pPr>
            <a:endParaRPr lang="en-US" sz="2300" i="1" dirty="0">
              <a:solidFill>
                <a:srgbClr val="000000"/>
              </a:solidFill>
              <a:latin typeface="Calibri" charset="0"/>
            </a:endParaRPr>
          </a:p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r>
              <a:rPr lang="en-US" i="1" dirty="0">
                <a:solidFill>
                  <a:srgbClr val="000000"/>
                </a:solidFill>
                <a:latin typeface="Calibri" charset="0"/>
              </a:rPr>
              <a:t>         </a:t>
            </a:r>
            <a:r>
              <a:rPr lang="en-US" sz="2300" i="1" dirty="0">
                <a:solidFill>
                  <a:srgbClr val="000000"/>
                </a:solidFill>
                <a:latin typeface="Calibri" charset="0"/>
              </a:rPr>
              <a:t>cycle(</a:t>
            </a:r>
            <a:r>
              <a:rPr lang="en-US" sz="2300" i="1" dirty="0">
                <a:solidFill>
                  <a:srgbClr val="FF0000"/>
                </a:solidFill>
                <a:latin typeface="Calibri" charset="0"/>
              </a:rPr>
              <a:t>P</a:t>
            </a:r>
            <a:r>
              <a:rPr lang="en-US" sz="2300" i="1" dirty="0">
                <a:solidFill>
                  <a:srgbClr val="000000"/>
                </a:solidFill>
                <a:latin typeface="Calibri" charset="0"/>
              </a:rPr>
              <a:t>,</a:t>
            </a:r>
            <a:r>
              <a:rPr lang="en-US" sz="2300" i="1" dirty="0">
                <a:solidFill>
                  <a:srgbClr val="00CC00"/>
                </a:solidFill>
                <a:latin typeface="Calibri" charset="0"/>
              </a:rPr>
              <a:t>Q</a:t>
            </a:r>
            <a:r>
              <a:rPr lang="en-US" sz="2300" i="1" dirty="0">
                <a:solidFill>
                  <a:srgbClr val="000000"/>
                </a:solidFill>
                <a:latin typeface="Calibri" charset="0"/>
              </a:rPr>
              <a:t>)=2           →         cycle</a:t>
            </a:r>
            <a:r>
              <a:rPr lang="en-US" sz="2300" i="1" dirty="0" smtClean="0">
                <a:solidFill>
                  <a:srgbClr val="000000"/>
                </a:solidFill>
                <a:latin typeface="Calibri" charset="0"/>
              </a:rPr>
              <a:t>(</a:t>
            </a:r>
            <a:r>
              <a:rPr lang="en-US" sz="2300" i="1" dirty="0" smtClean="0">
                <a:solidFill>
                  <a:srgbClr val="FF0000"/>
                </a:solidFill>
                <a:latin typeface="Calibri" charset="0"/>
              </a:rPr>
              <a:t>P’</a:t>
            </a:r>
            <a:r>
              <a:rPr lang="en-US" sz="2300" i="1" dirty="0" smtClean="0">
                <a:solidFill>
                  <a:srgbClr val="000000"/>
                </a:solidFill>
                <a:latin typeface="Calibri" charset="0"/>
              </a:rPr>
              <a:t>,</a:t>
            </a:r>
            <a:r>
              <a:rPr lang="en-US" sz="2300" i="1" dirty="0">
                <a:solidFill>
                  <a:srgbClr val="00CC00"/>
                </a:solidFill>
                <a:latin typeface="Calibri" charset="0"/>
              </a:rPr>
              <a:t>Q</a:t>
            </a:r>
            <a:r>
              <a:rPr lang="en-US" sz="2300" i="1" dirty="0">
                <a:solidFill>
                  <a:srgbClr val="000000"/>
                </a:solidFill>
                <a:latin typeface="Calibri" charset="0"/>
              </a:rPr>
              <a:t>)=3</a:t>
            </a:r>
            <a:r>
              <a:rPr lang="en-US" i="1" dirty="0">
                <a:solidFill>
                  <a:srgbClr val="000000"/>
                </a:solidFill>
                <a:latin typeface="Calibri" charset="0"/>
              </a:rPr>
              <a:t>        </a:t>
            </a:r>
            <a:r>
              <a:rPr lang="en-US" sz="2300" i="1" dirty="0" smtClean="0">
                <a:solidFill>
                  <a:srgbClr val="000000"/>
                </a:solidFill>
                <a:latin typeface="Calibri" charset="0"/>
              </a:rPr>
              <a:t>  </a:t>
            </a:r>
            <a:r>
              <a:rPr lang="en-US" sz="2300" i="1" dirty="0">
                <a:solidFill>
                  <a:srgbClr val="000000"/>
                </a:solidFill>
                <a:latin typeface="Calibri" charset="0"/>
              </a:rPr>
              <a:t>→        cycle(</a:t>
            </a:r>
            <a:r>
              <a:rPr lang="en-US" sz="2300" i="1" dirty="0">
                <a:solidFill>
                  <a:srgbClr val="FF0000"/>
                </a:solidFill>
                <a:latin typeface="Calibri" charset="0"/>
              </a:rPr>
              <a:t>Q</a:t>
            </a:r>
            <a:r>
              <a:rPr lang="en-US" sz="2300" i="1" dirty="0">
                <a:solidFill>
                  <a:srgbClr val="000000"/>
                </a:solidFill>
                <a:latin typeface="Calibri" charset="0"/>
              </a:rPr>
              <a:t>,</a:t>
            </a:r>
            <a:r>
              <a:rPr lang="en-US" sz="2300" i="1" dirty="0">
                <a:solidFill>
                  <a:srgbClr val="00CC00"/>
                </a:solidFill>
                <a:latin typeface="Calibri" charset="0"/>
              </a:rPr>
              <a:t>Q</a:t>
            </a:r>
            <a:r>
              <a:rPr lang="en-US" sz="2300" i="1" dirty="0">
                <a:solidFill>
                  <a:srgbClr val="000000"/>
                </a:solidFill>
                <a:latin typeface="Calibri" charset="0"/>
              </a:rPr>
              <a:t>)=4</a:t>
            </a:r>
          </a:p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</a:pPr>
            <a:endParaRPr lang="en-US" sz="2300" i="1" dirty="0">
              <a:solidFill>
                <a:srgbClr val="000000"/>
              </a:solidFill>
              <a:latin typeface="Calibri" charset="0"/>
            </a:endParaRPr>
          </a:p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</a:pPr>
            <a:endParaRPr lang="en-US" sz="2300" i="1" dirty="0">
              <a:solidFill>
                <a:srgbClr val="0000FF"/>
              </a:solidFill>
              <a:latin typeface="Calibri" charset="0"/>
            </a:endParaRPr>
          </a:p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</a:pPr>
            <a:r>
              <a:rPr lang="ar-SA" sz="2200" i="1" dirty="0">
                <a:solidFill>
                  <a:srgbClr val="000000"/>
                </a:solidFill>
                <a:latin typeface="Calibri" charset="0"/>
              </a:rPr>
              <a:t>‏</a:t>
            </a:r>
            <a:endParaRPr lang="en-US" sz="2200" i="1" dirty="0">
              <a:solidFill>
                <a:srgbClr val="000000"/>
              </a:solidFill>
              <a:latin typeface="Calibri" charset="0"/>
            </a:endParaRPr>
          </a:p>
          <a:p>
            <a:pPr eaLnBrk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ar-SA" sz="2900" b="1" i="1" dirty="0">
                <a:solidFill>
                  <a:srgbClr val="000000"/>
                </a:solidFill>
                <a:latin typeface="Calibri" charset="0"/>
              </a:rPr>
              <a:t>‏</a:t>
            </a:r>
            <a:endParaRPr lang="en-US" sz="2900" b="1" i="1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76171" name="Freeform 48"/>
          <p:cNvSpPr>
            <a:spLocks noChangeArrowheads="1"/>
          </p:cNvSpPr>
          <p:nvPr/>
        </p:nvSpPr>
        <p:spPr bwMode="auto">
          <a:xfrm>
            <a:off x="806450" y="4797425"/>
            <a:ext cx="360363" cy="323850"/>
          </a:xfrm>
          <a:custGeom>
            <a:avLst/>
            <a:gdLst>
              <a:gd name="T0" fmla="*/ 2147483647 w 780"/>
              <a:gd name="T1" fmla="*/ 0 h 907"/>
              <a:gd name="T2" fmla="*/ 2147483647 w 780"/>
              <a:gd name="T3" fmla="*/ 2147483647 h 907"/>
              <a:gd name="T4" fmla="*/ 2147483647 w 780"/>
              <a:gd name="T5" fmla="*/ 2147483647 h 907"/>
              <a:gd name="T6" fmla="*/ 2147483647 w 780"/>
              <a:gd name="T7" fmla="*/ 2147483647 h 907"/>
              <a:gd name="T8" fmla="*/ 2147483647 w 780"/>
              <a:gd name="T9" fmla="*/ 2147483647 h 907"/>
              <a:gd name="T10" fmla="*/ 2147483647 w 780"/>
              <a:gd name="T11" fmla="*/ 2147483647 h 907"/>
              <a:gd name="T12" fmla="*/ 2147483647 w 780"/>
              <a:gd name="T13" fmla="*/ 2147483647 h 907"/>
              <a:gd name="T14" fmla="*/ 2147483647 w 780"/>
              <a:gd name="T15" fmla="*/ 2147483647 h 907"/>
              <a:gd name="T16" fmla="*/ 0 w 780"/>
              <a:gd name="T17" fmla="*/ 2147483647 h 907"/>
              <a:gd name="T18" fmla="*/ 2147483647 w 780"/>
              <a:gd name="T19" fmla="*/ 2147483647 h 907"/>
              <a:gd name="T20" fmla="*/ 0 w 780"/>
              <a:gd name="T21" fmla="*/ 2147483647 h 907"/>
              <a:gd name="T22" fmla="*/ 2147483647 w 780"/>
              <a:gd name="T23" fmla="*/ 2147483647 h 907"/>
              <a:gd name="T24" fmla="*/ 2147483647 w 780"/>
              <a:gd name="T25" fmla="*/ 0 h 90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780"/>
              <a:gd name="T40" fmla="*/ 0 h 907"/>
              <a:gd name="T41" fmla="*/ 780 w 780"/>
              <a:gd name="T42" fmla="*/ 907 h 90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780" h="907">
                <a:moveTo>
                  <a:pt x="390" y="0"/>
                </a:moveTo>
                <a:lnTo>
                  <a:pt x="492" y="276"/>
                </a:lnTo>
                <a:lnTo>
                  <a:pt x="780" y="228"/>
                </a:lnTo>
                <a:lnTo>
                  <a:pt x="594" y="457"/>
                </a:lnTo>
                <a:lnTo>
                  <a:pt x="780" y="679"/>
                </a:lnTo>
                <a:lnTo>
                  <a:pt x="492" y="631"/>
                </a:lnTo>
                <a:lnTo>
                  <a:pt x="390" y="907"/>
                </a:lnTo>
                <a:lnTo>
                  <a:pt x="288" y="631"/>
                </a:lnTo>
                <a:lnTo>
                  <a:pt x="0" y="679"/>
                </a:lnTo>
                <a:lnTo>
                  <a:pt x="186" y="457"/>
                </a:lnTo>
                <a:lnTo>
                  <a:pt x="0" y="228"/>
                </a:lnTo>
                <a:lnTo>
                  <a:pt x="288" y="276"/>
                </a:lnTo>
                <a:lnTo>
                  <a:pt x="390" y="0"/>
                </a:lnTo>
                <a:close/>
              </a:path>
            </a:pathLst>
          </a:custGeom>
          <a:solidFill>
            <a:srgbClr val="FFFF00"/>
          </a:solidFill>
          <a:ln w="360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6172" name="Freeform 49"/>
          <p:cNvSpPr>
            <a:spLocks noChangeArrowheads="1"/>
          </p:cNvSpPr>
          <p:nvPr/>
        </p:nvSpPr>
        <p:spPr bwMode="auto">
          <a:xfrm>
            <a:off x="1492250" y="5443538"/>
            <a:ext cx="360363" cy="323850"/>
          </a:xfrm>
          <a:custGeom>
            <a:avLst/>
            <a:gdLst>
              <a:gd name="T0" fmla="*/ 2147483647 w 780"/>
              <a:gd name="T1" fmla="*/ 0 h 907"/>
              <a:gd name="T2" fmla="*/ 2147483647 w 780"/>
              <a:gd name="T3" fmla="*/ 2147483647 h 907"/>
              <a:gd name="T4" fmla="*/ 2147483647 w 780"/>
              <a:gd name="T5" fmla="*/ 2147483647 h 907"/>
              <a:gd name="T6" fmla="*/ 2147483647 w 780"/>
              <a:gd name="T7" fmla="*/ 2147483647 h 907"/>
              <a:gd name="T8" fmla="*/ 2147483647 w 780"/>
              <a:gd name="T9" fmla="*/ 2147483647 h 907"/>
              <a:gd name="T10" fmla="*/ 2147483647 w 780"/>
              <a:gd name="T11" fmla="*/ 2147483647 h 907"/>
              <a:gd name="T12" fmla="*/ 2147483647 w 780"/>
              <a:gd name="T13" fmla="*/ 2147483647 h 907"/>
              <a:gd name="T14" fmla="*/ 2147483647 w 780"/>
              <a:gd name="T15" fmla="*/ 2147483647 h 907"/>
              <a:gd name="T16" fmla="*/ 0 w 780"/>
              <a:gd name="T17" fmla="*/ 2147483647 h 907"/>
              <a:gd name="T18" fmla="*/ 2147483647 w 780"/>
              <a:gd name="T19" fmla="*/ 2147483647 h 907"/>
              <a:gd name="T20" fmla="*/ 0 w 780"/>
              <a:gd name="T21" fmla="*/ 2147483647 h 907"/>
              <a:gd name="T22" fmla="*/ 2147483647 w 780"/>
              <a:gd name="T23" fmla="*/ 2147483647 h 907"/>
              <a:gd name="T24" fmla="*/ 2147483647 w 780"/>
              <a:gd name="T25" fmla="*/ 0 h 90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780"/>
              <a:gd name="T40" fmla="*/ 0 h 907"/>
              <a:gd name="T41" fmla="*/ 780 w 780"/>
              <a:gd name="T42" fmla="*/ 907 h 90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780" h="907">
                <a:moveTo>
                  <a:pt x="390" y="0"/>
                </a:moveTo>
                <a:lnTo>
                  <a:pt x="492" y="276"/>
                </a:lnTo>
                <a:lnTo>
                  <a:pt x="780" y="228"/>
                </a:lnTo>
                <a:lnTo>
                  <a:pt x="594" y="457"/>
                </a:lnTo>
                <a:lnTo>
                  <a:pt x="780" y="679"/>
                </a:lnTo>
                <a:lnTo>
                  <a:pt x="492" y="631"/>
                </a:lnTo>
                <a:lnTo>
                  <a:pt x="390" y="907"/>
                </a:lnTo>
                <a:lnTo>
                  <a:pt x="288" y="631"/>
                </a:lnTo>
                <a:lnTo>
                  <a:pt x="0" y="679"/>
                </a:lnTo>
                <a:lnTo>
                  <a:pt x="186" y="457"/>
                </a:lnTo>
                <a:lnTo>
                  <a:pt x="0" y="228"/>
                </a:lnTo>
                <a:lnTo>
                  <a:pt x="288" y="276"/>
                </a:lnTo>
                <a:lnTo>
                  <a:pt x="390" y="0"/>
                </a:lnTo>
                <a:close/>
              </a:path>
            </a:pathLst>
          </a:custGeom>
          <a:solidFill>
            <a:srgbClr val="FFFF00"/>
          </a:solidFill>
          <a:ln w="360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9062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-37353"/>
            <a:ext cx="9144000" cy="1466850"/>
          </a:xfrm>
        </p:spPr>
        <p:txBody>
          <a:bodyPr lIns="82945" tIns="41473" rIns="82945" bIns="41473">
            <a:noAutofit/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US" sz="3200" dirty="0"/>
              <a:t>Are </a:t>
            </a:r>
            <a:r>
              <a:rPr lang="en-US" sz="3200" dirty="0" smtClean="0"/>
              <a:t>There </a:t>
            </a:r>
            <a:r>
              <a:rPr lang="en-US" sz="3200" dirty="0"/>
              <a:t>Fragile Regions in the Human Genome? </a:t>
            </a:r>
            <a:r>
              <a:rPr lang="en-US" sz="3200" dirty="0">
                <a:latin typeface="Tahoma" charset="0"/>
              </a:rPr>
              <a:t/>
            </a:r>
            <a:br>
              <a:rPr lang="en-US" sz="3200" dirty="0">
                <a:latin typeface="Tahoma" charset="0"/>
              </a:rPr>
            </a:br>
            <a:endParaRPr lang="en-GB" sz="3200" dirty="0">
              <a:latin typeface="Calibri"/>
              <a:cs typeface="Calibri"/>
            </a:endParaRPr>
          </a:p>
        </p:txBody>
      </p:sp>
      <p:sp>
        <p:nvSpPr>
          <p:cNvPr id="26629" name="AutoShape 6"/>
          <p:cNvSpPr>
            <a:spLocks noChangeAspect="1" noChangeArrowheads="1"/>
          </p:cNvSpPr>
          <p:nvPr/>
        </p:nvSpPr>
        <p:spPr bwMode="auto">
          <a:xfrm>
            <a:off x="425450" y="1838325"/>
            <a:ext cx="6237288" cy="474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82282" y="1066800"/>
            <a:ext cx="8991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Transforming Men into Mice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Sorting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by Reversals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Breakpoint Theorem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Rearrangements in Tumor Genomes </a:t>
            </a:r>
          </a:p>
          <a:p>
            <a:pPr marL="457200" lvl="0" indent="-457200">
              <a:buFont typeface="Arial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Break Distance Problem 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Breakpoint Graphs </a:t>
            </a:r>
            <a:endParaRPr lang="en-US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b="1" dirty="0" smtClean="0">
                <a:solidFill>
                  <a:srgbClr val="0000FF"/>
                </a:solidFill>
              </a:rPr>
              <a:t>2</a:t>
            </a:r>
            <a:r>
              <a:rPr lang="en-US" sz="2800" b="1" dirty="0">
                <a:solidFill>
                  <a:srgbClr val="0000FF"/>
                </a:solidFill>
              </a:rPr>
              <a:t>-Break </a:t>
            </a:r>
            <a:r>
              <a:rPr lang="en-US" sz="2800" b="1" dirty="0" smtClean="0">
                <a:solidFill>
                  <a:srgbClr val="0000FF"/>
                </a:solidFill>
              </a:rPr>
              <a:t>Distance Theorem</a:t>
            </a:r>
            <a:endParaRPr lang="en-US" sz="2800" b="1" dirty="0">
              <a:solidFill>
                <a:srgbClr val="0000FF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Rearrangement Hotspots in the Human Genome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Synteny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Block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Construction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8282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9144000" cy="1146175"/>
          </a:xfrm>
        </p:spPr>
        <p:txBody>
          <a:bodyPr lIns="0" tIns="0" rIns="0" bIns="0" anchor="ctr"/>
          <a:lstStyle/>
          <a:p>
            <a:pPr algn="ctr" defTabSz="457200" eaLnBrk="1" hangingPunct="1">
              <a:lnSpc>
                <a:spcPct val="102000"/>
              </a:lnSpc>
              <a:buClr>
                <a:srgbClr val="000000"/>
              </a:buClr>
              <a:buSzPct val="45000"/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4400" dirty="0">
                <a:solidFill>
                  <a:srgbClr val="333333"/>
                </a:solidFill>
                <a:latin typeface="Calibri"/>
                <a:cs typeface="Calibri"/>
              </a:rPr>
              <a:t>Sorting by 2-Breaks</a:t>
            </a:r>
          </a:p>
        </p:txBody>
      </p:sp>
      <p:sp>
        <p:nvSpPr>
          <p:cNvPr id="180226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1371600"/>
            <a:ext cx="9144000" cy="4502150"/>
          </a:xfrm>
        </p:spPr>
        <p:txBody>
          <a:bodyPr lIns="0" tIns="0" rIns="0" bIns="0" anchor="ctr">
            <a:normAutofit fontScale="92500"/>
          </a:bodyPr>
          <a:lstStyle/>
          <a:p>
            <a:pPr marL="0" indent="0" algn="ctr" defTabSz="457200" eaLnBrk="1" hangingPunct="1"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2600" dirty="0">
                <a:latin typeface="FreeSerif" charset="0"/>
              </a:rPr>
              <a:t>2-breaks</a:t>
            </a:r>
          </a:p>
          <a:p>
            <a:pPr marL="0" indent="0" algn="ctr" defTabSz="457200" eaLnBrk="1" hangingPunct="1"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2800" i="1" dirty="0" smtClean="0">
                <a:solidFill>
                  <a:srgbClr val="FF0000"/>
                </a:solidFill>
                <a:latin typeface="FreeSerif" charset="0"/>
              </a:rPr>
              <a:t>P</a:t>
            </a:r>
            <a:r>
              <a:rPr lang="en-GB" sz="2800" i="1" dirty="0" smtClean="0">
                <a:latin typeface="FreeSerif" charset="0"/>
              </a:rPr>
              <a:t>  → .</a:t>
            </a:r>
            <a:r>
              <a:rPr lang="en-GB" sz="2800" i="1" dirty="0">
                <a:latin typeface="FreeSerif" charset="0"/>
              </a:rPr>
              <a:t>.. </a:t>
            </a:r>
            <a:r>
              <a:rPr lang="en-GB" sz="2800" i="1" dirty="0" smtClean="0">
                <a:latin typeface="FreeSerif" charset="0"/>
              </a:rPr>
              <a:t>→   </a:t>
            </a:r>
            <a:r>
              <a:rPr lang="en-GB" sz="2800" i="1" dirty="0" smtClean="0">
                <a:solidFill>
                  <a:srgbClr val="FF0000"/>
                </a:solidFill>
                <a:latin typeface="FreeSerif" charset="0"/>
              </a:rPr>
              <a:t>Q</a:t>
            </a:r>
            <a:r>
              <a:rPr lang="en-GB" sz="2800" i="1" dirty="0">
                <a:solidFill>
                  <a:srgbClr val="FF0000"/>
                </a:solidFill>
                <a:latin typeface="FreeSerif" charset="0"/>
              </a:rPr>
              <a:t/>
            </a:r>
            <a:br>
              <a:rPr lang="en-GB" sz="2800" i="1" dirty="0">
                <a:solidFill>
                  <a:srgbClr val="FF0000"/>
                </a:solidFill>
                <a:latin typeface="FreeSerif" charset="0"/>
              </a:rPr>
            </a:br>
            <a:endParaRPr lang="en-GB" sz="2800" i="1" dirty="0">
              <a:solidFill>
                <a:srgbClr val="FF0000"/>
              </a:solidFill>
              <a:latin typeface="FreeSerif" charset="0"/>
            </a:endParaRPr>
          </a:p>
          <a:p>
            <a:pPr marL="0" indent="0" algn="ctr" defTabSz="457200" eaLnBrk="1" hangingPunct="1"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2800" i="1" dirty="0" err="1" smtClean="0">
                <a:latin typeface="FreeSerif" charset="0"/>
              </a:rPr>
              <a:t>BreakpointGraph</a:t>
            </a:r>
            <a:r>
              <a:rPr lang="en-GB" sz="2800" i="1" dirty="0" smtClean="0">
                <a:latin typeface="FreeSerif" charset="0"/>
              </a:rPr>
              <a:t>(</a:t>
            </a:r>
            <a:r>
              <a:rPr lang="en-GB" sz="2800" i="1" dirty="0">
                <a:solidFill>
                  <a:srgbClr val="FF0000"/>
                </a:solidFill>
                <a:latin typeface="FreeSerif" charset="0"/>
              </a:rPr>
              <a:t>P</a:t>
            </a:r>
            <a:r>
              <a:rPr lang="en-GB" sz="2800" i="1" dirty="0">
                <a:latin typeface="FreeSerif" charset="0"/>
              </a:rPr>
              <a:t>,</a:t>
            </a:r>
            <a:r>
              <a:rPr lang="en-GB" sz="2800" i="1" dirty="0">
                <a:solidFill>
                  <a:srgbClr val="0000FF"/>
                </a:solidFill>
                <a:latin typeface="FreeSerif" charset="0"/>
              </a:rPr>
              <a:t>Q</a:t>
            </a:r>
            <a:r>
              <a:rPr lang="en-GB" sz="2800" i="1" dirty="0">
                <a:latin typeface="FreeSerif" charset="0"/>
              </a:rPr>
              <a:t>) </a:t>
            </a:r>
            <a:r>
              <a:rPr lang="en-GB" sz="2800" i="1" dirty="0" smtClean="0">
                <a:latin typeface="FreeSerif" charset="0"/>
              </a:rPr>
              <a:t>→ </a:t>
            </a:r>
            <a:r>
              <a:rPr lang="en-GB" sz="2800" i="1" dirty="0">
                <a:latin typeface="FreeSerif" charset="0"/>
              </a:rPr>
              <a:t>... → </a:t>
            </a:r>
            <a:r>
              <a:rPr lang="en-GB" sz="2800" i="1" dirty="0" err="1" smtClean="0">
                <a:latin typeface="FreeSerif" charset="0"/>
              </a:rPr>
              <a:t>BreakpointGraph</a:t>
            </a:r>
            <a:r>
              <a:rPr lang="en-GB" sz="2800" i="1" dirty="0" smtClean="0">
                <a:latin typeface="FreeSerif" charset="0"/>
              </a:rPr>
              <a:t>(</a:t>
            </a:r>
            <a:r>
              <a:rPr lang="en-GB" sz="2800" i="1" dirty="0">
                <a:solidFill>
                  <a:srgbClr val="FF0000"/>
                </a:solidFill>
                <a:latin typeface="FreeSerif" charset="0"/>
              </a:rPr>
              <a:t>Q</a:t>
            </a:r>
            <a:r>
              <a:rPr lang="en-GB" sz="2800" i="1" dirty="0">
                <a:latin typeface="FreeSerif" charset="0"/>
              </a:rPr>
              <a:t>,</a:t>
            </a:r>
            <a:r>
              <a:rPr lang="en-GB" sz="2800" i="1" dirty="0">
                <a:solidFill>
                  <a:srgbClr val="0000FF"/>
                </a:solidFill>
                <a:latin typeface="FreeSerif" charset="0"/>
              </a:rPr>
              <a:t>Q</a:t>
            </a:r>
            <a:r>
              <a:rPr lang="en-GB" sz="2800" i="1" dirty="0">
                <a:latin typeface="FreeSerif" charset="0"/>
              </a:rPr>
              <a:t>)</a:t>
            </a:r>
            <a:br>
              <a:rPr lang="en-GB" sz="2800" i="1" dirty="0">
                <a:latin typeface="FreeSerif" charset="0"/>
              </a:rPr>
            </a:br>
            <a:endParaRPr lang="en-GB" sz="2800" i="1" dirty="0">
              <a:latin typeface="FreeSerif" charset="0"/>
            </a:endParaRPr>
          </a:p>
          <a:p>
            <a:pPr marL="0" indent="0" algn="ctr" defTabSz="457200"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2800" i="1" dirty="0" smtClean="0">
                <a:latin typeface="FreeSerif" charset="0"/>
              </a:rPr>
              <a:t>                      cycle</a:t>
            </a:r>
            <a:r>
              <a:rPr lang="en-GB" sz="2800" i="1" dirty="0">
                <a:latin typeface="FreeSerif" charset="0"/>
              </a:rPr>
              <a:t>(</a:t>
            </a:r>
            <a:r>
              <a:rPr lang="en-GB" sz="2800" i="1" dirty="0">
                <a:solidFill>
                  <a:srgbClr val="FF0000"/>
                </a:solidFill>
                <a:latin typeface="FreeSerif" charset="0"/>
              </a:rPr>
              <a:t>P,</a:t>
            </a:r>
            <a:r>
              <a:rPr lang="en-GB" sz="2800" i="1" dirty="0">
                <a:solidFill>
                  <a:srgbClr val="0000FF"/>
                </a:solidFill>
                <a:latin typeface="FreeSerif" charset="0"/>
              </a:rPr>
              <a:t>Q</a:t>
            </a:r>
            <a:r>
              <a:rPr lang="en-GB" sz="2800" i="1" dirty="0">
                <a:latin typeface="FreeSerif" charset="0"/>
              </a:rPr>
              <a:t>) </a:t>
            </a:r>
            <a:r>
              <a:rPr lang="en-GB" sz="2800" i="1" dirty="0" smtClean="0">
                <a:latin typeface="FreeSerif" charset="0"/>
              </a:rPr>
              <a:t>→ .</a:t>
            </a:r>
            <a:r>
              <a:rPr lang="en-GB" sz="2800" i="1" dirty="0">
                <a:latin typeface="FreeSerif" charset="0"/>
              </a:rPr>
              <a:t>.</a:t>
            </a:r>
            <a:r>
              <a:rPr lang="en-GB" sz="2800" i="1" dirty="0" smtClean="0">
                <a:latin typeface="FreeSerif" charset="0"/>
              </a:rPr>
              <a:t>. → cycle</a:t>
            </a:r>
            <a:r>
              <a:rPr lang="en-GB" sz="2800" i="1" dirty="0">
                <a:latin typeface="FreeSerif" charset="0"/>
              </a:rPr>
              <a:t>(</a:t>
            </a:r>
            <a:r>
              <a:rPr lang="en-GB" sz="2800" i="1" dirty="0">
                <a:solidFill>
                  <a:srgbClr val="FF0000"/>
                </a:solidFill>
                <a:latin typeface="FreeSerif" charset="0"/>
              </a:rPr>
              <a:t>Q</a:t>
            </a:r>
            <a:r>
              <a:rPr lang="en-GB" sz="2800" i="1" dirty="0">
                <a:solidFill>
                  <a:srgbClr val="000000"/>
                </a:solidFill>
                <a:latin typeface="FreeSerif" charset="0"/>
              </a:rPr>
              <a:t>,</a:t>
            </a:r>
            <a:r>
              <a:rPr lang="en-GB" sz="2800" i="1" dirty="0">
                <a:solidFill>
                  <a:srgbClr val="0000FF"/>
                </a:solidFill>
                <a:latin typeface="FreeSerif" charset="0"/>
              </a:rPr>
              <a:t>Q</a:t>
            </a:r>
            <a:r>
              <a:rPr lang="en-GB" sz="2800" i="1" dirty="0">
                <a:latin typeface="FreeSerif" charset="0"/>
              </a:rPr>
              <a:t>)</a:t>
            </a:r>
            <a:r>
              <a:rPr lang="en-GB" sz="2800" i="1" dirty="0" smtClean="0">
                <a:latin typeface="FreeSerif" charset="0"/>
              </a:rPr>
              <a:t>=blocks(</a:t>
            </a:r>
            <a:r>
              <a:rPr lang="en-GB" sz="2800" i="1" dirty="0" smtClean="0">
                <a:solidFill>
                  <a:srgbClr val="FF0000"/>
                </a:solidFill>
                <a:latin typeface="FreeSerif" charset="0"/>
              </a:rPr>
              <a:t>Q</a:t>
            </a:r>
            <a:r>
              <a:rPr lang="en-GB" sz="2800" i="1" dirty="0">
                <a:solidFill>
                  <a:srgbClr val="339933"/>
                </a:solidFill>
                <a:latin typeface="FreeSerif" charset="0"/>
              </a:rPr>
              <a:t>,</a:t>
            </a:r>
            <a:r>
              <a:rPr lang="en-GB" sz="2800" i="1" dirty="0">
                <a:solidFill>
                  <a:srgbClr val="0000FF"/>
                </a:solidFill>
                <a:latin typeface="FreeSerif" charset="0"/>
              </a:rPr>
              <a:t>Q</a:t>
            </a:r>
            <a:r>
              <a:rPr lang="en-GB" sz="2800" i="1" dirty="0">
                <a:latin typeface="FreeSerif" charset="0"/>
              </a:rPr>
              <a:t>)</a:t>
            </a:r>
            <a:r>
              <a:rPr lang="en-GB" sz="2800" i="1" dirty="0" smtClean="0">
                <a:latin typeface="FreeSerif" charset="0"/>
              </a:rPr>
              <a:t> </a:t>
            </a:r>
            <a:endParaRPr lang="en-GB" sz="2800" i="1" dirty="0">
              <a:latin typeface="FreeSerif" charset="0"/>
            </a:endParaRPr>
          </a:p>
          <a:p>
            <a:pPr marL="0" indent="0" algn="ctr" defTabSz="457200"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2800" i="1" dirty="0">
                <a:latin typeface="FreeSerif" charset="0"/>
              </a:rPr>
              <a:t/>
            </a:r>
            <a:br>
              <a:rPr lang="en-GB" sz="2800" i="1" dirty="0">
                <a:latin typeface="FreeSerif" charset="0"/>
              </a:rPr>
            </a:br>
            <a:r>
              <a:rPr lang="en-GB" sz="2800" dirty="0">
                <a:latin typeface="FreeSerif" charset="0"/>
              </a:rPr>
              <a:t># of </a:t>
            </a:r>
            <a:r>
              <a:rPr lang="en-GB" sz="2800" dirty="0">
                <a:solidFill>
                  <a:srgbClr val="FF0000"/>
                </a:solidFill>
                <a:latin typeface="FreeSerif" charset="0"/>
              </a:rPr>
              <a:t>red</a:t>
            </a:r>
            <a:r>
              <a:rPr lang="en-GB" sz="2800" dirty="0" smtClean="0">
                <a:latin typeface="FreeSerif" charset="0"/>
              </a:rPr>
              <a:t>-</a:t>
            </a:r>
            <a:r>
              <a:rPr lang="en-GB" sz="2800" dirty="0" smtClean="0">
                <a:solidFill>
                  <a:srgbClr val="0000FF"/>
                </a:solidFill>
                <a:latin typeface="FreeSerif" charset="0"/>
              </a:rPr>
              <a:t>blue</a:t>
            </a:r>
            <a:r>
              <a:rPr lang="en-GB" sz="2800" dirty="0" smtClean="0">
                <a:latin typeface="FreeSerif" charset="0"/>
              </a:rPr>
              <a:t> </a:t>
            </a:r>
            <a:r>
              <a:rPr lang="en-GB" sz="2800" dirty="0">
                <a:latin typeface="FreeSerif" charset="0"/>
              </a:rPr>
              <a:t>cycles </a:t>
            </a:r>
            <a:r>
              <a:rPr lang="en-GB" sz="2800" dirty="0" smtClean="0">
                <a:latin typeface="FreeSerif" charset="0"/>
              </a:rPr>
              <a:t>increases </a:t>
            </a:r>
            <a:r>
              <a:rPr lang="en-GB" sz="2800" dirty="0">
                <a:latin typeface="FreeSerif" charset="0"/>
              </a:rPr>
              <a:t>by </a:t>
            </a:r>
            <a:r>
              <a:rPr lang="en-GB" sz="2800" b="1" i="1" dirty="0" smtClean="0">
                <a:latin typeface="FreeSerif" charset="0"/>
              </a:rPr>
              <a:t>blocks</a:t>
            </a:r>
            <a:r>
              <a:rPr lang="en-GB" sz="2800" b="1" i="1" dirty="0">
                <a:latin typeface="FreeSerif" charset="0"/>
              </a:rPr>
              <a:t>(</a:t>
            </a:r>
            <a:r>
              <a:rPr lang="en-GB" sz="2800" b="1" i="1" dirty="0">
                <a:solidFill>
                  <a:srgbClr val="FF0000"/>
                </a:solidFill>
                <a:latin typeface="FreeSerif" charset="0"/>
              </a:rPr>
              <a:t>P</a:t>
            </a:r>
            <a:r>
              <a:rPr lang="en-GB" sz="2800" b="1" i="1" dirty="0">
                <a:latin typeface="FreeSerif" charset="0"/>
              </a:rPr>
              <a:t>,</a:t>
            </a:r>
            <a:r>
              <a:rPr lang="en-GB" sz="2800" b="1" i="1" dirty="0">
                <a:solidFill>
                  <a:srgbClr val="0000FF"/>
                </a:solidFill>
                <a:latin typeface="FreeSerif" charset="0"/>
              </a:rPr>
              <a:t>Q</a:t>
            </a:r>
            <a:r>
              <a:rPr lang="en-GB" sz="2800" b="1" i="1" dirty="0">
                <a:latin typeface="FreeSerif" charset="0"/>
              </a:rPr>
              <a:t>)</a:t>
            </a:r>
            <a:r>
              <a:rPr lang="en-GB" sz="2800" b="1" i="1" dirty="0" smtClean="0">
                <a:latin typeface="FreeSerif" charset="0"/>
              </a:rPr>
              <a:t> </a:t>
            </a:r>
            <a:r>
              <a:rPr lang="en-GB" sz="2800" b="1" i="1" dirty="0">
                <a:latin typeface="FreeSerif" charset="0"/>
              </a:rPr>
              <a:t>- cycle(</a:t>
            </a:r>
            <a:r>
              <a:rPr lang="en-GB" sz="2800" b="1" i="1" dirty="0">
                <a:solidFill>
                  <a:srgbClr val="FF0000"/>
                </a:solidFill>
                <a:latin typeface="FreeSerif" charset="0"/>
              </a:rPr>
              <a:t>P</a:t>
            </a:r>
            <a:r>
              <a:rPr lang="en-GB" sz="2800" b="1" i="1" dirty="0">
                <a:latin typeface="FreeSerif" charset="0"/>
              </a:rPr>
              <a:t>,</a:t>
            </a:r>
            <a:r>
              <a:rPr lang="en-GB" sz="2800" b="1" i="1" dirty="0">
                <a:solidFill>
                  <a:srgbClr val="0000FF"/>
                </a:solidFill>
                <a:latin typeface="FreeSerif" charset="0"/>
              </a:rPr>
              <a:t>Q</a:t>
            </a:r>
            <a:r>
              <a:rPr lang="en-GB" sz="2800" b="1" i="1" dirty="0">
                <a:latin typeface="FreeSerif" charset="0"/>
              </a:rPr>
              <a:t>)</a:t>
            </a:r>
          </a:p>
          <a:p>
            <a:pPr marL="0" indent="0" algn="ctr" defTabSz="457200" eaLnBrk="1" hangingPunct="1"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n-GB" sz="2800" dirty="0">
              <a:solidFill>
                <a:srgbClr val="FF0000"/>
              </a:solidFill>
              <a:latin typeface="FreeSerif" charset="0"/>
            </a:endParaRPr>
          </a:p>
          <a:p>
            <a:pPr marL="0" indent="0" algn="ctr" defTabSz="457200" eaLnBrk="1" hangingPunct="1"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2800" i="1" dirty="0">
                <a:solidFill>
                  <a:srgbClr val="800000"/>
                </a:solidFill>
                <a:latin typeface="FreeSerif" charset="0"/>
              </a:rPr>
              <a:t>How much each 2-break can contribute to this increase?</a:t>
            </a:r>
          </a:p>
        </p:txBody>
      </p:sp>
    </p:spTree>
    <p:extLst>
      <p:ext uri="{BB962C8B-B14F-4D97-AF65-F5344CB8AC3E}">
        <p14:creationId xmlns:p14="http://schemas.microsoft.com/office/powerpoint/2010/main" val="39914371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0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0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02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02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80" name="Freeform 31"/>
          <p:cNvSpPr>
            <a:spLocks/>
          </p:cNvSpPr>
          <p:nvPr/>
        </p:nvSpPr>
        <p:spPr bwMode="auto">
          <a:xfrm>
            <a:off x="1498600" y="1427162"/>
            <a:ext cx="407988" cy="420688"/>
          </a:xfrm>
          <a:custGeom>
            <a:avLst/>
            <a:gdLst>
              <a:gd name="T0" fmla="*/ 2147483647 w 1649"/>
              <a:gd name="T1" fmla="*/ 2147483647 h 1692"/>
              <a:gd name="T2" fmla="*/ 2147483647 w 1649"/>
              <a:gd name="T3" fmla="*/ 2147483647 h 1692"/>
              <a:gd name="T4" fmla="*/ 2147483647 w 1649"/>
              <a:gd name="T5" fmla="*/ 2147483647 h 1692"/>
              <a:gd name="T6" fmla="*/ 2147483647 w 1649"/>
              <a:gd name="T7" fmla="*/ 2147483647 h 1692"/>
              <a:gd name="T8" fmla="*/ 2147483647 w 1649"/>
              <a:gd name="T9" fmla="*/ 2147483647 h 1692"/>
              <a:gd name="T10" fmla="*/ 2147483647 w 1649"/>
              <a:gd name="T11" fmla="*/ 2147483647 h 1692"/>
              <a:gd name="T12" fmla="*/ 2147483647 w 1649"/>
              <a:gd name="T13" fmla="*/ 2147483647 h 1692"/>
              <a:gd name="T14" fmla="*/ 2147483647 w 1649"/>
              <a:gd name="T15" fmla="*/ 2147483647 h 1692"/>
              <a:gd name="T16" fmla="*/ 2147483647 w 1649"/>
              <a:gd name="T17" fmla="*/ 2147483647 h 1692"/>
              <a:gd name="T18" fmla="*/ 2147483647 w 1649"/>
              <a:gd name="T19" fmla="*/ 2147483647 h 1692"/>
              <a:gd name="T20" fmla="*/ 2147483647 w 1649"/>
              <a:gd name="T21" fmla="*/ 2147483647 h 1692"/>
              <a:gd name="T22" fmla="*/ 2147483647 w 1649"/>
              <a:gd name="T23" fmla="*/ 2147483647 h 1692"/>
              <a:gd name="T24" fmla="*/ 2147483647 w 1649"/>
              <a:gd name="T25" fmla="*/ 2147483647 h 1692"/>
              <a:gd name="T26" fmla="*/ 2147483647 w 1649"/>
              <a:gd name="T27" fmla="*/ 2147483647 h 1692"/>
              <a:gd name="T28" fmla="*/ 2147483647 w 1649"/>
              <a:gd name="T29" fmla="*/ 2147483647 h 1692"/>
              <a:gd name="T30" fmla="*/ 0 w 1649"/>
              <a:gd name="T31" fmla="*/ 0 h 169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49"/>
              <a:gd name="T49" fmla="*/ 0 h 1692"/>
              <a:gd name="T50" fmla="*/ 1649 w 1649"/>
              <a:gd name="T51" fmla="*/ 1692 h 169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49" h="1692">
                <a:moveTo>
                  <a:pt x="1648" y="1691"/>
                </a:moveTo>
                <a:lnTo>
                  <a:pt x="1583" y="1545"/>
                </a:lnTo>
                <a:lnTo>
                  <a:pt x="1511" y="1403"/>
                </a:lnTo>
                <a:lnTo>
                  <a:pt x="1432" y="1264"/>
                </a:lnTo>
                <a:lnTo>
                  <a:pt x="1345" y="1130"/>
                </a:lnTo>
                <a:lnTo>
                  <a:pt x="1251" y="999"/>
                </a:lnTo>
                <a:lnTo>
                  <a:pt x="1151" y="874"/>
                </a:lnTo>
                <a:lnTo>
                  <a:pt x="1045" y="753"/>
                </a:lnTo>
                <a:lnTo>
                  <a:pt x="932" y="638"/>
                </a:lnTo>
                <a:lnTo>
                  <a:pt x="814" y="528"/>
                </a:lnTo>
                <a:lnTo>
                  <a:pt x="690" y="424"/>
                </a:lnTo>
                <a:lnTo>
                  <a:pt x="561" y="326"/>
                </a:lnTo>
                <a:lnTo>
                  <a:pt x="428" y="235"/>
                </a:lnTo>
                <a:lnTo>
                  <a:pt x="289" y="150"/>
                </a:lnTo>
                <a:lnTo>
                  <a:pt x="147" y="72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2281" name="Freeform 32"/>
          <p:cNvSpPr>
            <a:spLocks/>
          </p:cNvSpPr>
          <p:nvPr/>
        </p:nvSpPr>
        <p:spPr bwMode="auto">
          <a:xfrm>
            <a:off x="392113" y="1427162"/>
            <a:ext cx="412750" cy="427038"/>
          </a:xfrm>
          <a:custGeom>
            <a:avLst/>
            <a:gdLst>
              <a:gd name="T0" fmla="*/ 2147483647 w 1661"/>
              <a:gd name="T1" fmla="*/ 0 h 1719"/>
              <a:gd name="T2" fmla="*/ 2147483647 w 1661"/>
              <a:gd name="T3" fmla="*/ 2147483647 h 1719"/>
              <a:gd name="T4" fmla="*/ 2147483647 w 1661"/>
              <a:gd name="T5" fmla="*/ 2147483647 h 1719"/>
              <a:gd name="T6" fmla="*/ 2147483647 w 1661"/>
              <a:gd name="T7" fmla="*/ 2147483647 h 1719"/>
              <a:gd name="T8" fmla="*/ 2147483647 w 1661"/>
              <a:gd name="T9" fmla="*/ 2147483647 h 1719"/>
              <a:gd name="T10" fmla="*/ 2147483647 w 1661"/>
              <a:gd name="T11" fmla="*/ 2147483647 h 1719"/>
              <a:gd name="T12" fmla="*/ 2147483647 w 1661"/>
              <a:gd name="T13" fmla="*/ 2147483647 h 1719"/>
              <a:gd name="T14" fmla="*/ 2147483647 w 1661"/>
              <a:gd name="T15" fmla="*/ 2147483647 h 1719"/>
              <a:gd name="T16" fmla="*/ 2147483647 w 1661"/>
              <a:gd name="T17" fmla="*/ 2147483647 h 1719"/>
              <a:gd name="T18" fmla="*/ 2147483647 w 1661"/>
              <a:gd name="T19" fmla="*/ 2147483647 h 1719"/>
              <a:gd name="T20" fmla="*/ 2147483647 w 1661"/>
              <a:gd name="T21" fmla="*/ 2147483647 h 1719"/>
              <a:gd name="T22" fmla="*/ 2147483647 w 1661"/>
              <a:gd name="T23" fmla="*/ 2147483647 h 1719"/>
              <a:gd name="T24" fmla="*/ 2147483647 w 1661"/>
              <a:gd name="T25" fmla="*/ 2147483647 h 1719"/>
              <a:gd name="T26" fmla="*/ 2147483647 w 1661"/>
              <a:gd name="T27" fmla="*/ 2147483647 h 1719"/>
              <a:gd name="T28" fmla="*/ 2147483647 w 1661"/>
              <a:gd name="T29" fmla="*/ 2147483647 h 1719"/>
              <a:gd name="T30" fmla="*/ 0 w 1661"/>
              <a:gd name="T31" fmla="*/ 2147483647 h 171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61"/>
              <a:gd name="T49" fmla="*/ 0 h 1719"/>
              <a:gd name="T50" fmla="*/ 1661 w 1661"/>
              <a:gd name="T51" fmla="*/ 1719 h 171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61" h="1719">
                <a:moveTo>
                  <a:pt x="1660" y="0"/>
                </a:moveTo>
                <a:lnTo>
                  <a:pt x="1512" y="72"/>
                </a:lnTo>
                <a:lnTo>
                  <a:pt x="1367" y="152"/>
                </a:lnTo>
                <a:lnTo>
                  <a:pt x="1227" y="238"/>
                </a:lnTo>
                <a:lnTo>
                  <a:pt x="1092" y="331"/>
                </a:lnTo>
                <a:lnTo>
                  <a:pt x="962" y="430"/>
                </a:lnTo>
                <a:lnTo>
                  <a:pt x="837" y="536"/>
                </a:lnTo>
                <a:lnTo>
                  <a:pt x="717" y="648"/>
                </a:lnTo>
                <a:lnTo>
                  <a:pt x="604" y="765"/>
                </a:lnTo>
                <a:lnTo>
                  <a:pt x="497" y="888"/>
                </a:lnTo>
                <a:lnTo>
                  <a:pt x="396" y="1015"/>
                </a:lnTo>
                <a:lnTo>
                  <a:pt x="303" y="1148"/>
                </a:lnTo>
                <a:lnTo>
                  <a:pt x="216" y="1285"/>
                </a:lnTo>
                <a:lnTo>
                  <a:pt x="137" y="1426"/>
                </a:lnTo>
                <a:lnTo>
                  <a:pt x="65" y="1570"/>
                </a:lnTo>
                <a:lnTo>
                  <a:pt x="0" y="1718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2282" name="Freeform 33"/>
          <p:cNvSpPr>
            <a:spLocks/>
          </p:cNvSpPr>
          <p:nvPr/>
        </p:nvSpPr>
        <p:spPr bwMode="auto">
          <a:xfrm>
            <a:off x="1573213" y="2386012"/>
            <a:ext cx="354012" cy="430213"/>
          </a:xfrm>
          <a:custGeom>
            <a:avLst/>
            <a:gdLst>
              <a:gd name="T0" fmla="*/ 0 w 1427"/>
              <a:gd name="T1" fmla="*/ 2147483647 h 1737"/>
              <a:gd name="T2" fmla="*/ 2147483647 w 1427"/>
              <a:gd name="T3" fmla="*/ 2147483647 h 1737"/>
              <a:gd name="T4" fmla="*/ 2147483647 w 1427"/>
              <a:gd name="T5" fmla="*/ 2147483647 h 1737"/>
              <a:gd name="T6" fmla="*/ 2147483647 w 1427"/>
              <a:gd name="T7" fmla="*/ 2147483647 h 1737"/>
              <a:gd name="T8" fmla="*/ 2147483647 w 1427"/>
              <a:gd name="T9" fmla="*/ 2147483647 h 1737"/>
              <a:gd name="T10" fmla="*/ 2147483647 w 1427"/>
              <a:gd name="T11" fmla="*/ 2147483647 h 1737"/>
              <a:gd name="T12" fmla="*/ 2147483647 w 1427"/>
              <a:gd name="T13" fmla="*/ 2147483647 h 1737"/>
              <a:gd name="T14" fmla="*/ 2147483647 w 1427"/>
              <a:gd name="T15" fmla="*/ 2147483647 h 1737"/>
              <a:gd name="T16" fmla="*/ 2147483647 w 1427"/>
              <a:gd name="T17" fmla="*/ 2147483647 h 1737"/>
              <a:gd name="T18" fmla="*/ 2147483647 w 1427"/>
              <a:gd name="T19" fmla="*/ 2147483647 h 1737"/>
              <a:gd name="T20" fmla="*/ 2147483647 w 1427"/>
              <a:gd name="T21" fmla="*/ 2147483647 h 1737"/>
              <a:gd name="T22" fmla="*/ 2147483647 w 1427"/>
              <a:gd name="T23" fmla="*/ 2147483647 h 1737"/>
              <a:gd name="T24" fmla="*/ 2147483647 w 1427"/>
              <a:gd name="T25" fmla="*/ 2147483647 h 1737"/>
              <a:gd name="T26" fmla="*/ 2147483647 w 1427"/>
              <a:gd name="T27" fmla="*/ 2147483647 h 1737"/>
              <a:gd name="T28" fmla="*/ 2147483647 w 1427"/>
              <a:gd name="T29" fmla="*/ 2147483647 h 1737"/>
              <a:gd name="T30" fmla="*/ 2147483647 w 1427"/>
              <a:gd name="T31" fmla="*/ 0 h 173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427"/>
              <a:gd name="T49" fmla="*/ 0 h 1737"/>
              <a:gd name="T50" fmla="*/ 1427 w 1427"/>
              <a:gd name="T51" fmla="*/ 1737 h 173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427" h="1737">
                <a:moveTo>
                  <a:pt x="0" y="1736"/>
                </a:moveTo>
                <a:lnTo>
                  <a:pt x="132" y="1655"/>
                </a:lnTo>
                <a:lnTo>
                  <a:pt x="259" y="1568"/>
                </a:lnTo>
                <a:lnTo>
                  <a:pt x="382" y="1475"/>
                </a:lnTo>
                <a:lnTo>
                  <a:pt x="501" y="1377"/>
                </a:lnTo>
                <a:lnTo>
                  <a:pt x="614" y="1273"/>
                </a:lnTo>
                <a:lnTo>
                  <a:pt x="722" y="1164"/>
                </a:lnTo>
                <a:lnTo>
                  <a:pt x="825" y="1050"/>
                </a:lnTo>
                <a:lnTo>
                  <a:pt x="922" y="932"/>
                </a:lnTo>
                <a:lnTo>
                  <a:pt x="1013" y="810"/>
                </a:lnTo>
                <a:lnTo>
                  <a:pt x="1098" y="683"/>
                </a:lnTo>
                <a:lnTo>
                  <a:pt x="1177" y="553"/>
                </a:lnTo>
                <a:lnTo>
                  <a:pt x="1249" y="419"/>
                </a:lnTo>
                <a:lnTo>
                  <a:pt x="1315" y="282"/>
                </a:lnTo>
                <a:lnTo>
                  <a:pt x="1374" y="142"/>
                </a:lnTo>
                <a:lnTo>
                  <a:pt x="1426" y="0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2283" name="Text Box 34"/>
          <p:cNvSpPr txBox="1">
            <a:spLocks noChangeArrowheads="1"/>
          </p:cNvSpPr>
          <p:nvPr/>
        </p:nvSpPr>
        <p:spPr bwMode="auto">
          <a:xfrm>
            <a:off x="419100" y="2038350"/>
            <a:ext cx="234950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endParaRPr lang="en-GB" sz="1800">
              <a:latin typeface="FreeSerif" charset="0"/>
            </a:endParaRPr>
          </a:p>
        </p:txBody>
      </p:sp>
      <p:sp>
        <p:nvSpPr>
          <p:cNvPr id="182284" name="Freeform 37"/>
          <p:cNvSpPr>
            <a:spLocks/>
          </p:cNvSpPr>
          <p:nvPr/>
        </p:nvSpPr>
        <p:spPr bwMode="auto">
          <a:xfrm>
            <a:off x="804863" y="1354137"/>
            <a:ext cx="644525" cy="74613"/>
          </a:xfrm>
          <a:custGeom>
            <a:avLst/>
            <a:gdLst>
              <a:gd name="T0" fmla="*/ 2147483647 w 2604"/>
              <a:gd name="T1" fmla="*/ 2147483647 h 305"/>
              <a:gd name="T2" fmla="*/ 2147483647 w 2604"/>
              <a:gd name="T3" fmla="*/ 2147483647 h 305"/>
              <a:gd name="T4" fmla="*/ 2147483647 w 2604"/>
              <a:gd name="T5" fmla="*/ 2147483647 h 305"/>
              <a:gd name="T6" fmla="*/ 2147483647 w 2604"/>
              <a:gd name="T7" fmla="*/ 2147483647 h 305"/>
              <a:gd name="T8" fmla="*/ 2147483647 w 2604"/>
              <a:gd name="T9" fmla="*/ 2147483647 h 305"/>
              <a:gd name="T10" fmla="*/ 2147483647 w 2604"/>
              <a:gd name="T11" fmla="*/ 2147483647 h 305"/>
              <a:gd name="T12" fmla="*/ 2147483647 w 2604"/>
              <a:gd name="T13" fmla="*/ 2147483647 h 305"/>
              <a:gd name="T14" fmla="*/ 2147483647 w 2604"/>
              <a:gd name="T15" fmla="*/ 0 h 305"/>
              <a:gd name="T16" fmla="*/ 2147483647 w 2604"/>
              <a:gd name="T17" fmla="*/ 2147483647 h 305"/>
              <a:gd name="T18" fmla="*/ 2147483647 w 2604"/>
              <a:gd name="T19" fmla="*/ 2147483647 h 305"/>
              <a:gd name="T20" fmla="*/ 2147483647 w 2604"/>
              <a:gd name="T21" fmla="*/ 2147483647 h 305"/>
              <a:gd name="T22" fmla="*/ 2147483647 w 2604"/>
              <a:gd name="T23" fmla="*/ 2147483647 h 305"/>
              <a:gd name="T24" fmla="*/ 2147483647 w 2604"/>
              <a:gd name="T25" fmla="*/ 2147483647 h 305"/>
              <a:gd name="T26" fmla="*/ 2147483647 w 2604"/>
              <a:gd name="T27" fmla="*/ 2147483647 h 305"/>
              <a:gd name="T28" fmla="*/ 2147483647 w 2604"/>
              <a:gd name="T29" fmla="*/ 2147483647 h 305"/>
              <a:gd name="T30" fmla="*/ 0 w 2604"/>
              <a:gd name="T31" fmla="*/ 2147483647 h 30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04"/>
              <a:gd name="T49" fmla="*/ 0 h 305"/>
              <a:gd name="T50" fmla="*/ 2604 w 2604"/>
              <a:gd name="T51" fmla="*/ 305 h 305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04" h="305">
                <a:moveTo>
                  <a:pt x="2603" y="219"/>
                </a:moveTo>
                <a:lnTo>
                  <a:pt x="2435" y="160"/>
                </a:lnTo>
                <a:lnTo>
                  <a:pt x="2264" y="111"/>
                </a:lnTo>
                <a:lnTo>
                  <a:pt x="2090" y="70"/>
                </a:lnTo>
                <a:lnTo>
                  <a:pt x="1915" y="39"/>
                </a:lnTo>
                <a:lnTo>
                  <a:pt x="1738" y="16"/>
                </a:lnTo>
                <a:lnTo>
                  <a:pt x="1560" y="4"/>
                </a:lnTo>
                <a:lnTo>
                  <a:pt x="1382" y="0"/>
                </a:lnTo>
                <a:lnTo>
                  <a:pt x="1203" y="6"/>
                </a:lnTo>
                <a:lnTo>
                  <a:pt x="1025" y="21"/>
                </a:lnTo>
                <a:lnTo>
                  <a:pt x="849" y="46"/>
                </a:lnTo>
                <a:lnTo>
                  <a:pt x="674" y="79"/>
                </a:lnTo>
                <a:lnTo>
                  <a:pt x="501" y="122"/>
                </a:lnTo>
                <a:lnTo>
                  <a:pt x="330" y="174"/>
                </a:lnTo>
                <a:lnTo>
                  <a:pt x="163" y="235"/>
                </a:lnTo>
                <a:lnTo>
                  <a:pt x="0" y="304"/>
                </a:lnTo>
              </a:path>
            </a:pathLst>
          </a:custGeom>
          <a:noFill/>
          <a:ln w="36720">
            <a:solidFill>
              <a:srgbClr val="FF0000"/>
            </a:solidFill>
            <a:prstDash val="solid"/>
            <a:round/>
            <a:headEnd type="non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2285" name="Freeform 38"/>
          <p:cNvSpPr>
            <a:spLocks/>
          </p:cNvSpPr>
          <p:nvPr/>
        </p:nvSpPr>
        <p:spPr bwMode="auto">
          <a:xfrm>
            <a:off x="1901825" y="1831975"/>
            <a:ext cx="65088" cy="547687"/>
          </a:xfrm>
          <a:custGeom>
            <a:avLst/>
            <a:gdLst>
              <a:gd name="T0" fmla="*/ 2147483647 w 266"/>
              <a:gd name="T1" fmla="*/ 2147483647 h 2212"/>
              <a:gd name="T2" fmla="*/ 2147483647 w 266"/>
              <a:gd name="T3" fmla="*/ 2147483647 h 2212"/>
              <a:gd name="T4" fmla="*/ 2147483647 w 266"/>
              <a:gd name="T5" fmla="*/ 2147483647 h 2212"/>
              <a:gd name="T6" fmla="*/ 2147483647 w 266"/>
              <a:gd name="T7" fmla="*/ 2147483647 h 2212"/>
              <a:gd name="T8" fmla="*/ 2147483647 w 266"/>
              <a:gd name="T9" fmla="*/ 2147483647 h 2212"/>
              <a:gd name="T10" fmla="*/ 2147483647 w 266"/>
              <a:gd name="T11" fmla="*/ 2147483647 h 2212"/>
              <a:gd name="T12" fmla="*/ 2147483647 w 266"/>
              <a:gd name="T13" fmla="*/ 2147483647 h 2212"/>
              <a:gd name="T14" fmla="*/ 2147483647 w 266"/>
              <a:gd name="T15" fmla="*/ 2147483647 h 2212"/>
              <a:gd name="T16" fmla="*/ 2147483647 w 266"/>
              <a:gd name="T17" fmla="*/ 2147483647 h 2212"/>
              <a:gd name="T18" fmla="*/ 2147483647 w 266"/>
              <a:gd name="T19" fmla="*/ 2147483647 h 2212"/>
              <a:gd name="T20" fmla="*/ 2147483647 w 266"/>
              <a:gd name="T21" fmla="*/ 2147483647 h 2212"/>
              <a:gd name="T22" fmla="*/ 2147483647 w 266"/>
              <a:gd name="T23" fmla="*/ 2147483647 h 2212"/>
              <a:gd name="T24" fmla="*/ 2147483647 w 266"/>
              <a:gd name="T25" fmla="*/ 2147483647 h 2212"/>
              <a:gd name="T26" fmla="*/ 2147483647 w 266"/>
              <a:gd name="T27" fmla="*/ 2147483647 h 2212"/>
              <a:gd name="T28" fmla="*/ 2147483647 w 266"/>
              <a:gd name="T29" fmla="*/ 2147483647 h 2212"/>
              <a:gd name="T30" fmla="*/ 0 w 266"/>
              <a:gd name="T31" fmla="*/ 0 h 221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6"/>
              <a:gd name="T49" fmla="*/ 0 h 2212"/>
              <a:gd name="T50" fmla="*/ 266 w 266"/>
              <a:gd name="T51" fmla="*/ 2212 h 221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6" h="2212">
                <a:moveTo>
                  <a:pt x="113" y="2211"/>
                </a:moveTo>
                <a:lnTo>
                  <a:pt x="157" y="2066"/>
                </a:lnTo>
                <a:lnTo>
                  <a:pt x="193" y="1920"/>
                </a:lnTo>
                <a:lnTo>
                  <a:pt x="222" y="1772"/>
                </a:lnTo>
                <a:lnTo>
                  <a:pt x="244" y="1622"/>
                </a:lnTo>
                <a:lnTo>
                  <a:pt x="258" y="1472"/>
                </a:lnTo>
                <a:lnTo>
                  <a:pt x="265" y="1322"/>
                </a:lnTo>
                <a:lnTo>
                  <a:pt x="265" y="1171"/>
                </a:lnTo>
                <a:lnTo>
                  <a:pt x="257" y="1020"/>
                </a:lnTo>
                <a:lnTo>
                  <a:pt x="242" y="870"/>
                </a:lnTo>
                <a:lnTo>
                  <a:pt x="220" y="721"/>
                </a:lnTo>
                <a:lnTo>
                  <a:pt x="190" y="573"/>
                </a:lnTo>
                <a:lnTo>
                  <a:pt x="153" y="427"/>
                </a:lnTo>
                <a:lnTo>
                  <a:pt x="109" y="282"/>
                </a:lnTo>
                <a:lnTo>
                  <a:pt x="58" y="139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2286" name="Freeform 39"/>
          <p:cNvSpPr>
            <a:spLocks/>
          </p:cNvSpPr>
          <p:nvPr/>
        </p:nvSpPr>
        <p:spPr bwMode="auto">
          <a:xfrm>
            <a:off x="847725" y="2852737"/>
            <a:ext cx="655638" cy="77788"/>
          </a:xfrm>
          <a:custGeom>
            <a:avLst/>
            <a:gdLst>
              <a:gd name="T0" fmla="*/ 0 w 2646"/>
              <a:gd name="T1" fmla="*/ 2147483647 h 312"/>
              <a:gd name="T2" fmla="*/ 2147483647 w 2646"/>
              <a:gd name="T3" fmla="*/ 2147483647 h 312"/>
              <a:gd name="T4" fmla="*/ 2147483647 w 2646"/>
              <a:gd name="T5" fmla="*/ 2147483647 h 312"/>
              <a:gd name="T6" fmla="*/ 2147483647 w 2646"/>
              <a:gd name="T7" fmla="*/ 2147483647 h 312"/>
              <a:gd name="T8" fmla="*/ 2147483647 w 2646"/>
              <a:gd name="T9" fmla="*/ 2147483647 h 312"/>
              <a:gd name="T10" fmla="*/ 2147483647 w 2646"/>
              <a:gd name="T11" fmla="*/ 2147483647 h 312"/>
              <a:gd name="T12" fmla="*/ 2147483647 w 2646"/>
              <a:gd name="T13" fmla="*/ 2147483647 h 312"/>
              <a:gd name="T14" fmla="*/ 2147483647 w 2646"/>
              <a:gd name="T15" fmla="*/ 2147483647 h 312"/>
              <a:gd name="T16" fmla="*/ 2147483647 w 2646"/>
              <a:gd name="T17" fmla="*/ 2147483647 h 312"/>
              <a:gd name="T18" fmla="*/ 2147483647 w 2646"/>
              <a:gd name="T19" fmla="*/ 2147483647 h 312"/>
              <a:gd name="T20" fmla="*/ 2147483647 w 2646"/>
              <a:gd name="T21" fmla="*/ 2147483647 h 312"/>
              <a:gd name="T22" fmla="*/ 2147483647 w 2646"/>
              <a:gd name="T23" fmla="*/ 2147483647 h 312"/>
              <a:gd name="T24" fmla="*/ 2147483647 w 2646"/>
              <a:gd name="T25" fmla="*/ 2147483647 h 312"/>
              <a:gd name="T26" fmla="*/ 2147483647 w 2646"/>
              <a:gd name="T27" fmla="*/ 2147483647 h 312"/>
              <a:gd name="T28" fmla="*/ 2147483647 w 2646"/>
              <a:gd name="T29" fmla="*/ 2147483647 h 312"/>
              <a:gd name="T30" fmla="*/ 2147483647 w 2646"/>
              <a:gd name="T31" fmla="*/ 0 h 31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46"/>
              <a:gd name="T49" fmla="*/ 0 h 312"/>
              <a:gd name="T50" fmla="*/ 2646 w 2646"/>
              <a:gd name="T51" fmla="*/ 312 h 31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46" h="312">
                <a:moveTo>
                  <a:pt x="0" y="81"/>
                </a:moveTo>
                <a:lnTo>
                  <a:pt x="170" y="142"/>
                </a:lnTo>
                <a:lnTo>
                  <a:pt x="343" y="194"/>
                </a:lnTo>
                <a:lnTo>
                  <a:pt x="520" y="237"/>
                </a:lnTo>
                <a:lnTo>
                  <a:pt x="698" y="270"/>
                </a:lnTo>
                <a:lnTo>
                  <a:pt x="878" y="293"/>
                </a:lnTo>
                <a:lnTo>
                  <a:pt x="1059" y="307"/>
                </a:lnTo>
                <a:lnTo>
                  <a:pt x="1240" y="311"/>
                </a:lnTo>
                <a:lnTo>
                  <a:pt x="1422" y="305"/>
                </a:lnTo>
                <a:lnTo>
                  <a:pt x="1603" y="290"/>
                </a:lnTo>
                <a:lnTo>
                  <a:pt x="1782" y="265"/>
                </a:lnTo>
                <a:lnTo>
                  <a:pt x="1960" y="231"/>
                </a:lnTo>
                <a:lnTo>
                  <a:pt x="2136" y="187"/>
                </a:lnTo>
                <a:lnTo>
                  <a:pt x="2309" y="134"/>
                </a:lnTo>
                <a:lnTo>
                  <a:pt x="2479" y="71"/>
                </a:lnTo>
                <a:lnTo>
                  <a:pt x="2645" y="0"/>
                </a:lnTo>
              </a:path>
            </a:pathLst>
          </a:custGeom>
          <a:noFill/>
          <a:ln w="36720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2287" name="Freeform 40"/>
          <p:cNvSpPr>
            <a:spLocks/>
          </p:cNvSpPr>
          <p:nvPr/>
        </p:nvSpPr>
        <p:spPr bwMode="auto">
          <a:xfrm>
            <a:off x="415925" y="2481262"/>
            <a:ext cx="434975" cy="392113"/>
          </a:xfrm>
          <a:custGeom>
            <a:avLst/>
            <a:gdLst>
              <a:gd name="T0" fmla="*/ 0 w 1754"/>
              <a:gd name="T1" fmla="*/ 0 h 1586"/>
              <a:gd name="T2" fmla="*/ 2147483647 w 1754"/>
              <a:gd name="T3" fmla="*/ 2147483647 h 1586"/>
              <a:gd name="T4" fmla="*/ 2147483647 w 1754"/>
              <a:gd name="T5" fmla="*/ 2147483647 h 1586"/>
              <a:gd name="T6" fmla="*/ 2147483647 w 1754"/>
              <a:gd name="T7" fmla="*/ 2147483647 h 1586"/>
              <a:gd name="T8" fmla="*/ 2147483647 w 1754"/>
              <a:gd name="T9" fmla="*/ 2147483647 h 1586"/>
              <a:gd name="T10" fmla="*/ 2147483647 w 1754"/>
              <a:gd name="T11" fmla="*/ 2147483647 h 1586"/>
              <a:gd name="T12" fmla="*/ 2147483647 w 1754"/>
              <a:gd name="T13" fmla="*/ 2147483647 h 1586"/>
              <a:gd name="T14" fmla="*/ 2147483647 w 1754"/>
              <a:gd name="T15" fmla="*/ 2147483647 h 1586"/>
              <a:gd name="T16" fmla="*/ 2147483647 w 1754"/>
              <a:gd name="T17" fmla="*/ 2147483647 h 1586"/>
              <a:gd name="T18" fmla="*/ 2147483647 w 1754"/>
              <a:gd name="T19" fmla="*/ 2147483647 h 1586"/>
              <a:gd name="T20" fmla="*/ 2147483647 w 1754"/>
              <a:gd name="T21" fmla="*/ 2147483647 h 1586"/>
              <a:gd name="T22" fmla="*/ 2147483647 w 1754"/>
              <a:gd name="T23" fmla="*/ 2147483647 h 1586"/>
              <a:gd name="T24" fmla="*/ 2147483647 w 1754"/>
              <a:gd name="T25" fmla="*/ 2147483647 h 1586"/>
              <a:gd name="T26" fmla="*/ 2147483647 w 1754"/>
              <a:gd name="T27" fmla="*/ 2147483647 h 1586"/>
              <a:gd name="T28" fmla="*/ 2147483647 w 1754"/>
              <a:gd name="T29" fmla="*/ 2147483647 h 1586"/>
              <a:gd name="T30" fmla="*/ 2147483647 w 1754"/>
              <a:gd name="T31" fmla="*/ 2147483647 h 158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754"/>
              <a:gd name="T49" fmla="*/ 0 h 1586"/>
              <a:gd name="T50" fmla="*/ 1754 w 1754"/>
              <a:gd name="T51" fmla="*/ 1586 h 158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754" h="1586">
                <a:moveTo>
                  <a:pt x="0" y="0"/>
                </a:moveTo>
                <a:lnTo>
                  <a:pt x="75" y="141"/>
                </a:lnTo>
                <a:lnTo>
                  <a:pt x="156" y="278"/>
                </a:lnTo>
                <a:lnTo>
                  <a:pt x="244" y="412"/>
                </a:lnTo>
                <a:lnTo>
                  <a:pt x="339" y="540"/>
                </a:lnTo>
                <a:lnTo>
                  <a:pt x="441" y="665"/>
                </a:lnTo>
                <a:lnTo>
                  <a:pt x="549" y="784"/>
                </a:lnTo>
                <a:lnTo>
                  <a:pt x="663" y="897"/>
                </a:lnTo>
                <a:lnTo>
                  <a:pt x="782" y="1006"/>
                </a:lnTo>
                <a:lnTo>
                  <a:pt x="907" y="1108"/>
                </a:lnTo>
                <a:lnTo>
                  <a:pt x="1037" y="1204"/>
                </a:lnTo>
                <a:lnTo>
                  <a:pt x="1172" y="1294"/>
                </a:lnTo>
                <a:lnTo>
                  <a:pt x="1312" y="1377"/>
                </a:lnTo>
                <a:lnTo>
                  <a:pt x="1455" y="1453"/>
                </a:lnTo>
                <a:lnTo>
                  <a:pt x="1602" y="1522"/>
                </a:lnTo>
                <a:lnTo>
                  <a:pt x="1753" y="1585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2288" name="Freeform 41"/>
          <p:cNvSpPr>
            <a:spLocks/>
          </p:cNvSpPr>
          <p:nvPr/>
        </p:nvSpPr>
        <p:spPr bwMode="auto">
          <a:xfrm>
            <a:off x="338138" y="1854200"/>
            <a:ext cx="55562" cy="571500"/>
          </a:xfrm>
          <a:custGeom>
            <a:avLst/>
            <a:gdLst>
              <a:gd name="T0" fmla="*/ 2147483647 w 226"/>
              <a:gd name="T1" fmla="*/ 0 h 2308"/>
              <a:gd name="T2" fmla="*/ 2147483647 w 226"/>
              <a:gd name="T3" fmla="*/ 2147483647 h 2308"/>
              <a:gd name="T4" fmla="*/ 2147483647 w 226"/>
              <a:gd name="T5" fmla="*/ 2147483647 h 2308"/>
              <a:gd name="T6" fmla="*/ 2147483647 w 226"/>
              <a:gd name="T7" fmla="*/ 2147483647 h 2308"/>
              <a:gd name="T8" fmla="*/ 2147483647 w 226"/>
              <a:gd name="T9" fmla="*/ 2147483647 h 2308"/>
              <a:gd name="T10" fmla="*/ 2147483647 w 226"/>
              <a:gd name="T11" fmla="*/ 2147483647 h 2308"/>
              <a:gd name="T12" fmla="*/ 2147483647 w 226"/>
              <a:gd name="T13" fmla="*/ 2147483647 h 2308"/>
              <a:gd name="T14" fmla="*/ 0 w 226"/>
              <a:gd name="T15" fmla="*/ 2147483647 h 2308"/>
              <a:gd name="T16" fmla="*/ 0 w 226"/>
              <a:gd name="T17" fmla="*/ 2147483647 h 2308"/>
              <a:gd name="T18" fmla="*/ 2147483647 w 226"/>
              <a:gd name="T19" fmla="*/ 2147483647 h 2308"/>
              <a:gd name="T20" fmla="*/ 2147483647 w 226"/>
              <a:gd name="T21" fmla="*/ 2147483647 h 2308"/>
              <a:gd name="T22" fmla="*/ 2147483647 w 226"/>
              <a:gd name="T23" fmla="*/ 2147483647 h 2308"/>
              <a:gd name="T24" fmla="*/ 2147483647 w 226"/>
              <a:gd name="T25" fmla="*/ 2147483647 h 2308"/>
              <a:gd name="T26" fmla="*/ 2147483647 w 226"/>
              <a:gd name="T27" fmla="*/ 2147483647 h 2308"/>
              <a:gd name="T28" fmla="*/ 2147483647 w 226"/>
              <a:gd name="T29" fmla="*/ 2147483647 h 2308"/>
              <a:gd name="T30" fmla="*/ 2147483647 w 226"/>
              <a:gd name="T31" fmla="*/ 2147483647 h 230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26"/>
              <a:gd name="T49" fmla="*/ 0 h 2308"/>
              <a:gd name="T50" fmla="*/ 226 w 226"/>
              <a:gd name="T51" fmla="*/ 2308 h 230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26" h="2308">
                <a:moveTo>
                  <a:pt x="225" y="0"/>
                </a:moveTo>
                <a:lnTo>
                  <a:pt x="170" y="148"/>
                </a:lnTo>
                <a:lnTo>
                  <a:pt x="122" y="299"/>
                </a:lnTo>
                <a:lnTo>
                  <a:pt x="82" y="451"/>
                </a:lnTo>
                <a:lnTo>
                  <a:pt x="49" y="605"/>
                </a:lnTo>
                <a:lnTo>
                  <a:pt x="25" y="761"/>
                </a:lnTo>
                <a:lnTo>
                  <a:pt x="9" y="917"/>
                </a:lnTo>
                <a:lnTo>
                  <a:pt x="0" y="1075"/>
                </a:lnTo>
                <a:lnTo>
                  <a:pt x="0" y="1232"/>
                </a:lnTo>
                <a:lnTo>
                  <a:pt x="8" y="1389"/>
                </a:lnTo>
                <a:lnTo>
                  <a:pt x="23" y="1546"/>
                </a:lnTo>
                <a:lnTo>
                  <a:pt x="47" y="1701"/>
                </a:lnTo>
                <a:lnTo>
                  <a:pt x="79" y="1856"/>
                </a:lnTo>
                <a:lnTo>
                  <a:pt x="118" y="2008"/>
                </a:lnTo>
                <a:lnTo>
                  <a:pt x="166" y="2159"/>
                </a:lnTo>
                <a:lnTo>
                  <a:pt x="221" y="2307"/>
                </a:lnTo>
              </a:path>
            </a:pathLst>
          </a:custGeom>
          <a:noFill/>
          <a:ln w="36720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2289" name="Text Box 44"/>
          <p:cNvSpPr txBox="1">
            <a:spLocks noChangeArrowheads="1"/>
          </p:cNvSpPr>
          <p:nvPr/>
        </p:nvSpPr>
        <p:spPr bwMode="auto">
          <a:xfrm>
            <a:off x="977900" y="1973262"/>
            <a:ext cx="203200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endParaRPr lang="en-GB" sz="2900">
              <a:solidFill>
                <a:srgbClr val="00CC00"/>
              </a:solidFill>
              <a:latin typeface="FreeSerif" charset="0"/>
            </a:endParaRPr>
          </a:p>
        </p:txBody>
      </p:sp>
      <p:cxnSp>
        <p:nvCxnSpPr>
          <p:cNvPr id="197" name="Straight Arrow Connector 196"/>
          <p:cNvCxnSpPr/>
          <p:nvPr/>
        </p:nvCxnSpPr>
        <p:spPr>
          <a:xfrm flipH="1">
            <a:off x="1127125" y="3163887"/>
            <a:ext cx="0" cy="97472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2297" name="Freeform 31"/>
          <p:cNvSpPr>
            <a:spLocks/>
          </p:cNvSpPr>
          <p:nvPr/>
        </p:nvSpPr>
        <p:spPr bwMode="auto">
          <a:xfrm>
            <a:off x="1522413" y="4529137"/>
            <a:ext cx="407987" cy="420688"/>
          </a:xfrm>
          <a:custGeom>
            <a:avLst/>
            <a:gdLst>
              <a:gd name="T0" fmla="*/ 2147483647 w 1649"/>
              <a:gd name="T1" fmla="*/ 2147483647 h 1692"/>
              <a:gd name="T2" fmla="*/ 2147483647 w 1649"/>
              <a:gd name="T3" fmla="*/ 2147483647 h 1692"/>
              <a:gd name="T4" fmla="*/ 2147483647 w 1649"/>
              <a:gd name="T5" fmla="*/ 2147483647 h 1692"/>
              <a:gd name="T6" fmla="*/ 2147483647 w 1649"/>
              <a:gd name="T7" fmla="*/ 2147483647 h 1692"/>
              <a:gd name="T8" fmla="*/ 2147483647 w 1649"/>
              <a:gd name="T9" fmla="*/ 2147483647 h 1692"/>
              <a:gd name="T10" fmla="*/ 2147483647 w 1649"/>
              <a:gd name="T11" fmla="*/ 2147483647 h 1692"/>
              <a:gd name="T12" fmla="*/ 2147483647 w 1649"/>
              <a:gd name="T13" fmla="*/ 2147483647 h 1692"/>
              <a:gd name="T14" fmla="*/ 2147483647 w 1649"/>
              <a:gd name="T15" fmla="*/ 2147483647 h 1692"/>
              <a:gd name="T16" fmla="*/ 2147483647 w 1649"/>
              <a:gd name="T17" fmla="*/ 2147483647 h 1692"/>
              <a:gd name="T18" fmla="*/ 2147483647 w 1649"/>
              <a:gd name="T19" fmla="*/ 2147483647 h 1692"/>
              <a:gd name="T20" fmla="*/ 2147483647 w 1649"/>
              <a:gd name="T21" fmla="*/ 2147483647 h 1692"/>
              <a:gd name="T22" fmla="*/ 2147483647 w 1649"/>
              <a:gd name="T23" fmla="*/ 2147483647 h 1692"/>
              <a:gd name="T24" fmla="*/ 2147483647 w 1649"/>
              <a:gd name="T25" fmla="*/ 2147483647 h 1692"/>
              <a:gd name="T26" fmla="*/ 2147483647 w 1649"/>
              <a:gd name="T27" fmla="*/ 2147483647 h 1692"/>
              <a:gd name="T28" fmla="*/ 2147483647 w 1649"/>
              <a:gd name="T29" fmla="*/ 2147483647 h 1692"/>
              <a:gd name="T30" fmla="*/ 0 w 1649"/>
              <a:gd name="T31" fmla="*/ 0 h 169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49"/>
              <a:gd name="T49" fmla="*/ 0 h 1692"/>
              <a:gd name="T50" fmla="*/ 1649 w 1649"/>
              <a:gd name="T51" fmla="*/ 1692 h 169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49" h="1692">
                <a:moveTo>
                  <a:pt x="1648" y="1691"/>
                </a:moveTo>
                <a:lnTo>
                  <a:pt x="1583" y="1545"/>
                </a:lnTo>
                <a:lnTo>
                  <a:pt x="1511" y="1403"/>
                </a:lnTo>
                <a:lnTo>
                  <a:pt x="1432" y="1264"/>
                </a:lnTo>
                <a:lnTo>
                  <a:pt x="1345" y="1130"/>
                </a:lnTo>
                <a:lnTo>
                  <a:pt x="1251" y="999"/>
                </a:lnTo>
                <a:lnTo>
                  <a:pt x="1151" y="874"/>
                </a:lnTo>
                <a:lnTo>
                  <a:pt x="1045" y="753"/>
                </a:lnTo>
                <a:lnTo>
                  <a:pt x="932" y="638"/>
                </a:lnTo>
                <a:lnTo>
                  <a:pt x="814" y="528"/>
                </a:lnTo>
                <a:lnTo>
                  <a:pt x="690" y="424"/>
                </a:lnTo>
                <a:lnTo>
                  <a:pt x="561" y="326"/>
                </a:lnTo>
                <a:lnTo>
                  <a:pt x="428" y="235"/>
                </a:lnTo>
                <a:lnTo>
                  <a:pt x="289" y="150"/>
                </a:lnTo>
                <a:lnTo>
                  <a:pt x="147" y="72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2298" name="Freeform 32"/>
          <p:cNvSpPr>
            <a:spLocks/>
          </p:cNvSpPr>
          <p:nvPr/>
        </p:nvSpPr>
        <p:spPr bwMode="auto">
          <a:xfrm>
            <a:off x="415925" y="4529137"/>
            <a:ext cx="412750" cy="427038"/>
          </a:xfrm>
          <a:custGeom>
            <a:avLst/>
            <a:gdLst>
              <a:gd name="T0" fmla="*/ 2147483647 w 1661"/>
              <a:gd name="T1" fmla="*/ 0 h 1719"/>
              <a:gd name="T2" fmla="*/ 2147483647 w 1661"/>
              <a:gd name="T3" fmla="*/ 2147483647 h 1719"/>
              <a:gd name="T4" fmla="*/ 2147483647 w 1661"/>
              <a:gd name="T5" fmla="*/ 2147483647 h 1719"/>
              <a:gd name="T6" fmla="*/ 2147483647 w 1661"/>
              <a:gd name="T7" fmla="*/ 2147483647 h 1719"/>
              <a:gd name="T8" fmla="*/ 2147483647 w 1661"/>
              <a:gd name="T9" fmla="*/ 2147483647 h 1719"/>
              <a:gd name="T10" fmla="*/ 2147483647 w 1661"/>
              <a:gd name="T11" fmla="*/ 2147483647 h 1719"/>
              <a:gd name="T12" fmla="*/ 2147483647 w 1661"/>
              <a:gd name="T13" fmla="*/ 2147483647 h 1719"/>
              <a:gd name="T14" fmla="*/ 2147483647 w 1661"/>
              <a:gd name="T15" fmla="*/ 2147483647 h 1719"/>
              <a:gd name="T16" fmla="*/ 2147483647 w 1661"/>
              <a:gd name="T17" fmla="*/ 2147483647 h 1719"/>
              <a:gd name="T18" fmla="*/ 2147483647 w 1661"/>
              <a:gd name="T19" fmla="*/ 2147483647 h 1719"/>
              <a:gd name="T20" fmla="*/ 2147483647 w 1661"/>
              <a:gd name="T21" fmla="*/ 2147483647 h 1719"/>
              <a:gd name="T22" fmla="*/ 2147483647 w 1661"/>
              <a:gd name="T23" fmla="*/ 2147483647 h 1719"/>
              <a:gd name="T24" fmla="*/ 2147483647 w 1661"/>
              <a:gd name="T25" fmla="*/ 2147483647 h 1719"/>
              <a:gd name="T26" fmla="*/ 2147483647 w 1661"/>
              <a:gd name="T27" fmla="*/ 2147483647 h 1719"/>
              <a:gd name="T28" fmla="*/ 2147483647 w 1661"/>
              <a:gd name="T29" fmla="*/ 2147483647 h 1719"/>
              <a:gd name="T30" fmla="*/ 0 w 1661"/>
              <a:gd name="T31" fmla="*/ 2147483647 h 171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61"/>
              <a:gd name="T49" fmla="*/ 0 h 1719"/>
              <a:gd name="T50" fmla="*/ 1661 w 1661"/>
              <a:gd name="T51" fmla="*/ 1719 h 171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61" h="1719">
                <a:moveTo>
                  <a:pt x="1660" y="0"/>
                </a:moveTo>
                <a:lnTo>
                  <a:pt x="1512" y="72"/>
                </a:lnTo>
                <a:lnTo>
                  <a:pt x="1367" y="152"/>
                </a:lnTo>
                <a:lnTo>
                  <a:pt x="1227" y="238"/>
                </a:lnTo>
                <a:lnTo>
                  <a:pt x="1092" y="331"/>
                </a:lnTo>
                <a:lnTo>
                  <a:pt x="962" y="430"/>
                </a:lnTo>
                <a:lnTo>
                  <a:pt x="837" y="536"/>
                </a:lnTo>
                <a:lnTo>
                  <a:pt x="717" y="648"/>
                </a:lnTo>
                <a:lnTo>
                  <a:pt x="604" y="765"/>
                </a:lnTo>
                <a:lnTo>
                  <a:pt x="497" y="888"/>
                </a:lnTo>
                <a:lnTo>
                  <a:pt x="396" y="1015"/>
                </a:lnTo>
                <a:lnTo>
                  <a:pt x="303" y="1148"/>
                </a:lnTo>
                <a:lnTo>
                  <a:pt x="216" y="1285"/>
                </a:lnTo>
                <a:lnTo>
                  <a:pt x="137" y="1426"/>
                </a:lnTo>
                <a:lnTo>
                  <a:pt x="65" y="1570"/>
                </a:lnTo>
                <a:lnTo>
                  <a:pt x="0" y="1718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2299" name="Freeform 33"/>
          <p:cNvSpPr>
            <a:spLocks/>
          </p:cNvSpPr>
          <p:nvPr/>
        </p:nvSpPr>
        <p:spPr bwMode="auto">
          <a:xfrm>
            <a:off x="1597025" y="5487987"/>
            <a:ext cx="354013" cy="430213"/>
          </a:xfrm>
          <a:custGeom>
            <a:avLst/>
            <a:gdLst>
              <a:gd name="T0" fmla="*/ 0 w 1427"/>
              <a:gd name="T1" fmla="*/ 2147483647 h 1737"/>
              <a:gd name="T2" fmla="*/ 2147483647 w 1427"/>
              <a:gd name="T3" fmla="*/ 2147483647 h 1737"/>
              <a:gd name="T4" fmla="*/ 2147483647 w 1427"/>
              <a:gd name="T5" fmla="*/ 2147483647 h 1737"/>
              <a:gd name="T6" fmla="*/ 2147483647 w 1427"/>
              <a:gd name="T7" fmla="*/ 2147483647 h 1737"/>
              <a:gd name="T8" fmla="*/ 2147483647 w 1427"/>
              <a:gd name="T9" fmla="*/ 2147483647 h 1737"/>
              <a:gd name="T10" fmla="*/ 2147483647 w 1427"/>
              <a:gd name="T11" fmla="*/ 2147483647 h 1737"/>
              <a:gd name="T12" fmla="*/ 2147483647 w 1427"/>
              <a:gd name="T13" fmla="*/ 2147483647 h 1737"/>
              <a:gd name="T14" fmla="*/ 2147483647 w 1427"/>
              <a:gd name="T15" fmla="*/ 2147483647 h 1737"/>
              <a:gd name="T16" fmla="*/ 2147483647 w 1427"/>
              <a:gd name="T17" fmla="*/ 2147483647 h 1737"/>
              <a:gd name="T18" fmla="*/ 2147483647 w 1427"/>
              <a:gd name="T19" fmla="*/ 2147483647 h 1737"/>
              <a:gd name="T20" fmla="*/ 2147483647 w 1427"/>
              <a:gd name="T21" fmla="*/ 2147483647 h 1737"/>
              <a:gd name="T22" fmla="*/ 2147483647 w 1427"/>
              <a:gd name="T23" fmla="*/ 2147483647 h 1737"/>
              <a:gd name="T24" fmla="*/ 2147483647 w 1427"/>
              <a:gd name="T25" fmla="*/ 2147483647 h 1737"/>
              <a:gd name="T26" fmla="*/ 2147483647 w 1427"/>
              <a:gd name="T27" fmla="*/ 2147483647 h 1737"/>
              <a:gd name="T28" fmla="*/ 2147483647 w 1427"/>
              <a:gd name="T29" fmla="*/ 2147483647 h 1737"/>
              <a:gd name="T30" fmla="*/ 2147483647 w 1427"/>
              <a:gd name="T31" fmla="*/ 0 h 173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427"/>
              <a:gd name="T49" fmla="*/ 0 h 1737"/>
              <a:gd name="T50" fmla="*/ 1427 w 1427"/>
              <a:gd name="T51" fmla="*/ 1737 h 173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427" h="1737">
                <a:moveTo>
                  <a:pt x="0" y="1736"/>
                </a:moveTo>
                <a:lnTo>
                  <a:pt x="132" y="1655"/>
                </a:lnTo>
                <a:lnTo>
                  <a:pt x="259" y="1568"/>
                </a:lnTo>
                <a:lnTo>
                  <a:pt x="382" y="1475"/>
                </a:lnTo>
                <a:lnTo>
                  <a:pt x="501" y="1377"/>
                </a:lnTo>
                <a:lnTo>
                  <a:pt x="614" y="1273"/>
                </a:lnTo>
                <a:lnTo>
                  <a:pt x="722" y="1164"/>
                </a:lnTo>
                <a:lnTo>
                  <a:pt x="825" y="1050"/>
                </a:lnTo>
                <a:lnTo>
                  <a:pt x="922" y="932"/>
                </a:lnTo>
                <a:lnTo>
                  <a:pt x="1013" y="810"/>
                </a:lnTo>
                <a:lnTo>
                  <a:pt x="1098" y="683"/>
                </a:lnTo>
                <a:lnTo>
                  <a:pt x="1177" y="553"/>
                </a:lnTo>
                <a:lnTo>
                  <a:pt x="1249" y="419"/>
                </a:lnTo>
                <a:lnTo>
                  <a:pt x="1315" y="282"/>
                </a:lnTo>
                <a:lnTo>
                  <a:pt x="1374" y="142"/>
                </a:lnTo>
                <a:lnTo>
                  <a:pt x="1426" y="0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2300" name="Text Box 34"/>
          <p:cNvSpPr txBox="1">
            <a:spLocks noChangeArrowheads="1"/>
          </p:cNvSpPr>
          <p:nvPr/>
        </p:nvSpPr>
        <p:spPr bwMode="auto">
          <a:xfrm>
            <a:off x="442913" y="5140325"/>
            <a:ext cx="23495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endParaRPr lang="en-GB" sz="1800">
              <a:latin typeface="FreeSerif" charset="0"/>
            </a:endParaRPr>
          </a:p>
        </p:txBody>
      </p:sp>
      <p:sp>
        <p:nvSpPr>
          <p:cNvPr id="182301" name="Freeform 37"/>
          <p:cNvSpPr>
            <a:spLocks/>
          </p:cNvSpPr>
          <p:nvPr/>
        </p:nvSpPr>
        <p:spPr bwMode="auto">
          <a:xfrm>
            <a:off x="828675" y="4456112"/>
            <a:ext cx="644525" cy="74613"/>
          </a:xfrm>
          <a:custGeom>
            <a:avLst/>
            <a:gdLst>
              <a:gd name="T0" fmla="*/ 2147483647 w 2604"/>
              <a:gd name="T1" fmla="*/ 2147483647 h 305"/>
              <a:gd name="T2" fmla="*/ 2147483647 w 2604"/>
              <a:gd name="T3" fmla="*/ 2147483647 h 305"/>
              <a:gd name="T4" fmla="*/ 2147483647 w 2604"/>
              <a:gd name="T5" fmla="*/ 2147483647 h 305"/>
              <a:gd name="T6" fmla="*/ 2147483647 w 2604"/>
              <a:gd name="T7" fmla="*/ 2147483647 h 305"/>
              <a:gd name="T8" fmla="*/ 2147483647 w 2604"/>
              <a:gd name="T9" fmla="*/ 2147483647 h 305"/>
              <a:gd name="T10" fmla="*/ 2147483647 w 2604"/>
              <a:gd name="T11" fmla="*/ 2147483647 h 305"/>
              <a:gd name="T12" fmla="*/ 2147483647 w 2604"/>
              <a:gd name="T13" fmla="*/ 2147483647 h 305"/>
              <a:gd name="T14" fmla="*/ 2147483647 w 2604"/>
              <a:gd name="T15" fmla="*/ 0 h 305"/>
              <a:gd name="T16" fmla="*/ 2147483647 w 2604"/>
              <a:gd name="T17" fmla="*/ 2147483647 h 305"/>
              <a:gd name="T18" fmla="*/ 2147483647 w 2604"/>
              <a:gd name="T19" fmla="*/ 2147483647 h 305"/>
              <a:gd name="T20" fmla="*/ 2147483647 w 2604"/>
              <a:gd name="T21" fmla="*/ 2147483647 h 305"/>
              <a:gd name="T22" fmla="*/ 2147483647 w 2604"/>
              <a:gd name="T23" fmla="*/ 2147483647 h 305"/>
              <a:gd name="T24" fmla="*/ 2147483647 w 2604"/>
              <a:gd name="T25" fmla="*/ 2147483647 h 305"/>
              <a:gd name="T26" fmla="*/ 2147483647 w 2604"/>
              <a:gd name="T27" fmla="*/ 2147483647 h 305"/>
              <a:gd name="T28" fmla="*/ 2147483647 w 2604"/>
              <a:gd name="T29" fmla="*/ 2147483647 h 305"/>
              <a:gd name="T30" fmla="*/ 0 w 2604"/>
              <a:gd name="T31" fmla="*/ 2147483647 h 30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04"/>
              <a:gd name="T49" fmla="*/ 0 h 305"/>
              <a:gd name="T50" fmla="*/ 2604 w 2604"/>
              <a:gd name="T51" fmla="*/ 305 h 305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04" h="305">
                <a:moveTo>
                  <a:pt x="2603" y="219"/>
                </a:moveTo>
                <a:lnTo>
                  <a:pt x="2435" y="160"/>
                </a:lnTo>
                <a:lnTo>
                  <a:pt x="2264" y="111"/>
                </a:lnTo>
                <a:lnTo>
                  <a:pt x="2090" y="70"/>
                </a:lnTo>
                <a:lnTo>
                  <a:pt x="1915" y="39"/>
                </a:lnTo>
                <a:lnTo>
                  <a:pt x="1738" y="16"/>
                </a:lnTo>
                <a:lnTo>
                  <a:pt x="1560" y="4"/>
                </a:lnTo>
                <a:lnTo>
                  <a:pt x="1382" y="0"/>
                </a:lnTo>
                <a:lnTo>
                  <a:pt x="1203" y="6"/>
                </a:lnTo>
                <a:lnTo>
                  <a:pt x="1025" y="21"/>
                </a:lnTo>
                <a:lnTo>
                  <a:pt x="849" y="46"/>
                </a:lnTo>
                <a:lnTo>
                  <a:pt x="674" y="79"/>
                </a:lnTo>
                <a:lnTo>
                  <a:pt x="501" y="122"/>
                </a:lnTo>
                <a:lnTo>
                  <a:pt x="330" y="174"/>
                </a:lnTo>
                <a:lnTo>
                  <a:pt x="163" y="235"/>
                </a:lnTo>
                <a:lnTo>
                  <a:pt x="0" y="304"/>
                </a:lnTo>
              </a:path>
            </a:pathLst>
          </a:custGeom>
          <a:noFill/>
          <a:ln w="36720">
            <a:solidFill>
              <a:srgbClr val="FF0000"/>
            </a:solidFill>
            <a:prstDash val="solid"/>
            <a:round/>
            <a:headEnd type="non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2302" name="Freeform 39"/>
          <p:cNvSpPr>
            <a:spLocks/>
          </p:cNvSpPr>
          <p:nvPr/>
        </p:nvSpPr>
        <p:spPr bwMode="auto">
          <a:xfrm>
            <a:off x="871538" y="5954712"/>
            <a:ext cx="655637" cy="79375"/>
          </a:xfrm>
          <a:custGeom>
            <a:avLst/>
            <a:gdLst>
              <a:gd name="T0" fmla="*/ 0 w 2646"/>
              <a:gd name="T1" fmla="*/ 2147483647 h 312"/>
              <a:gd name="T2" fmla="*/ 2147483647 w 2646"/>
              <a:gd name="T3" fmla="*/ 2147483647 h 312"/>
              <a:gd name="T4" fmla="*/ 2147483647 w 2646"/>
              <a:gd name="T5" fmla="*/ 2147483647 h 312"/>
              <a:gd name="T6" fmla="*/ 2147483647 w 2646"/>
              <a:gd name="T7" fmla="*/ 2147483647 h 312"/>
              <a:gd name="T8" fmla="*/ 2147483647 w 2646"/>
              <a:gd name="T9" fmla="*/ 2147483647 h 312"/>
              <a:gd name="T10" fmla="*/ 2147483647 w 2646"/>
              <a:gd name="T11" fmla="*/ 2147483647 h 312"/>
              <a:gd name="T12" fmla="*/ 2147483647 w 2646"/>
              <a:gd name="T13" fmla="*/ 2147483647 h 312"/>
              <a:gd name="T14" fmla="*/ 2147483647 w 2646"/>
              <a:gd name="T15" fmla="*/ 2147483647 h 312"/>
              <a:gd name="T16" fmla="*/ 2147483647 w 2646"/>
              <a:gd name="T17" fmla="*/ 2147483647 h 312"/>
              <a:gd name="T18" fmla="*/ 2147483647 w 2646"/>
              <a:gd name="T19" fmla="*/ 2147483647 h 312"/>
              <a:gd name="T20" fmla="*/ 2147483647 w 2646"/>
              <a:gd name="T21" fmla="*/ 2147483647 h 312"/>
              <a:gd name="T22" fmla="*/ 2147483647 w 2646"/>
              <a:gd name="T23" fmla="*/ 2147483647 h 312"/>
              <a:gd name="T24" fmla="*/ 2147483647 w 2646"/>
              <a:gd name="T25" fmla="*/ 2147483647 h 312"/>
              <a:gd name="T26" fmla="*/ 2147483647 w 2646"/>
              <a:gd name="T27" fmla="*/ 2147483647 h 312"/>
              <a:gd name="T28" fmla="*/ 2147483647 w 2646"/>
              <a:gd name="T29" fmla="*/ 2147483647 h 312"/>
              <a:gd name="T30" fmla="*/ 2147483647 w 2646"/>
              <a:gd name="T31" fmla="*/ 0 h 31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46"/>
              <a:gd name="T49" fmla="*/ 0 h 312"/>
              <a:gd name="T50" fmla="*/ 2646 w 2646"/>
              <a:gd name="T51" fmla="*/ 312 h 31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46" h="312">
                <a:moveTo>
                  <a:pt x="0" y="81"/>
                </a:moveTo>
                <a:lnTo>
                  <a:pt x="170" y="142"/>
                </a:lnTo>
                <a:lnTo>
                  <a:pt x="343" y="194"/>
                </a:lnTo>
                <a:lnTo>
                  <a:pt x="520" y="237"/>
                </a:lnTo>
                <a:lnTo>
                  <a:pt x="698" y="270"/>
                </a:lnTo>
                <a:lnTo>
                  <a:pt x="878" y="293"/>
                </a:lnTo>
                <a:lnTo>
                  <a:pt x="1059" y="307"/>
                </a:lnTo>
                <a:lnTo>
                  <a:pt x="1240" y="311"/>
                </a:lnTo>
                <a:lnTo>
                  <a:pt x="1422" y="305"/>
                </a:lnTo>
                <a:lnTo>
                  <a:pt x="1603" y="290"/>
                </a:lnTo>
                <a:lnTo>
                  <a:pt x="1782" y="265"/>
                </a:lnTo>
                <a:lnTo>
                  <a:pt x="1960" y="231"/>
                </a:lnTo>
                <a:lnTo>
                  <a:pt x="2136" y="187"/>
                </a:lnTo>
                <a:lnTo>
                  <a:pt x="2309" y="134"/>
                </a:lnTo>
                <a:lnTo>
                  <a:pt x="2479" y="71"/>
                </a:lnTo>
                <a:lnTo>
                  <a:pt x="2645" y="0"/>
                </a:lnTo>
              </a:path>
            </a:pathLst>
          </a:custGeom>
          <a:noFill/>
          <a:ln w="36720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2303" name="Freeform 40"/>
          <p:cNvSpPr>
            <a:spLocks/>
          </p:cNvSpPr>
          <p:nvPr/>
        </p:nvSpPr>
        <p:spPr bwMode="auto">
          <a:xfrm>
            <a:off x="441325" y="5583237"/>
            <a:ext cx="433388" cy="392113"/>
          </a:xfrm>
          <a:custGeom>
            <a:avLst/>
            <a:gdLst>
              <a:gd name="T0" fmla="*/ 0 w 1754"/>
              <a:gd name="T1" fmla="*/ 0 h 1586"/>
              <a:gd name="T2" fmla="*/ 2147483647 w 1754"/>
              <a:gd name="T3" fmla="*/ 2147483647 h 1586"/>
              <a:gd name="T4" fmla="*/ 2147483647 w 1754"/>
              <a:gd name="T5" fmla="*/ 2147483647 h 1586"/>
              <a:gd name="T6" fmla="*/ 2147483647 w 1754"/>
              <a:gd name="T7" fmla="*/ 2147483647 h 1586"/>
              <a:gd name="T8" fmla="*/ 2147483647 w 1754"/>
              <a:gd name="T9" fmla="*/ 2147483647 h 1586"/>
              <a:gd name="T10" fmla="*/ 2147483647 w 1754"/>
              <a:gd name="T11" fmla="*/ 2147483647 h 1586"/>
              <a:gd name="T12" fmla="*/ 2147483647 w 1754"/>
              <a:gd name="T13" fmla="*/ 2147483647 h 1586"/>
              <a:gd name="T14" fmla="*/ 2147483647 w 1754"/>
              <a:gd name="T15" fmla="*/ 2147483647 h 1586"/>
              <a:gd name="T16" fmla="*/ 2147483647 w 1754"/>
              <a:gd name="T17" fmla="*/ 2147483647 h 1586"/>
              <a:gd name="T18" fmla="*/ 2147483647 w 1754"/>
              <a:gd name="T19" fmla="*/ 2147483647 h 1586"/>
              <a:gd name="T20" fmla="*/ 2147483647 w 1754"/>
              <a:gd name="T21" fmla="*/ 2147483647 h 1586"/>
              <a:gd name="T22" fmla="*/ 2147483647 w 1754"/>
              <a:gd name="T23" fmla="*/ 2147483647 h 1586"/>
              <a:gd name="T24" fmla="*/ 2147483647 w 1754"/>
              <a:gd name="T25" fmla="*/ 2147483647 h 1586"/>
              <a:gd name="T26" fmla="*/ 2147483647 w 1754"/>
              <a:gd name="T27" fmla="*/ 2147483647 h 1586"/>
              <a:gd name="T28" fmla="*/ 2147483647 w 1754"/>
              <a:gd name="T29" fmla="*/ 2147483647 h 1586"/>
              <a:gd name="T30" fmla="*/ 2147483647 w 1754"/>
              <a:gd name="T31" fmla="*/ 2147483647 h 158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754"/>
              <a:gd name="T49" fmla="*/ 0 h 1586"/>
              <a:gd name="T50" fmla="*/ 1754 w 1754"/>
              <a:gd name="T51" fmla="*/ 1586 h 158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754" h="1586">
                <a:moveTo>
                  <a:pt x="0" y="0"/>
                </a:moveTo>
                <a:lnTo>
                  <a:pt x="75" y="141"/>
                </a:lnTo>
                <a:lnTo>
                  <a:pt x="156" y="278"/>
                </a:lnTo>
                <a:lnTo>
                  <a:pt x="244" y="412"/>
                </a:lnTo>
                <a:lnTo>
                  <a:pt x="339" y="540"/>
                </a:lnTo>
                <a:lnTo>
                  <a:pt x="441" y="665"/>
                </a:lnTo>
                <a:lnTo>
                  <a:pt x="549" y="784"/>
                </a:lnTo>
                <a:lnTo>
                  <a:pt x="663" y="897"/>
                </a:lnTo>
                <a:lnTo>
                  <a:pt x="782" y="1006"/>
                </a:lnTo>
                <a:lnTo>
                  <a:pt x="907" y="1108"/>
                </a:lnTo>
                <a:lnTo>
                  <a:pt x="1037" y="1204"/>
                </a:lnTo>
                <a:lnTo>
                  <a:pt x="1172" y="1294"/>
                </a:lnTo>
                <a:lnTo>
                  <a:pt x="1312" y="1377"/>
                </a:lnTo>
                <a:lnTo>
                  <a:pt x="1455" y="1453"/>
                </a:lnTo>
                <a:lnTo>
                  <a:pt x="1602" y="1522"/>
                </a:lnTo>
                <a:lnTo>
                  <a:pt x="1753" y="1585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2304" name="Text Box 44"/>
          <p:cNvSpPr txBox="1">
            <a:spLocks noChangeArrowheads="1"/>
          </p:cNvSpPr>
          <p:nvPr/>
        </p:nvSpPr>
        <p:spPr bwMode="auto">
          <a:xfrm>
            <a:off x="1001713" y="5076825"/>
            <a:ext cx="20320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endParaRPr lang="en-GB" sz="2900">
              <a:solidFill>
                <a:srgbClr val="00CC00"/>
              </a:solidFill>
              <a:latin typeface="FreeSerif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398463" y="4956175"/>
            <a:ext cx="1552575" cy="51435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 flipV="1">
            <a:off x="428625" y="4956175"/>
            <a:ext cx="1476375" cy="62230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2313" name="TextBox 11"/>
          <p:cNvSpPr txBox="1">
            <a:spLocks noChangeArrowheads="1"/>
          </p:cNvSpPr>
          <p:nvPr/>
        </p:nvSpPr>
        <p:spPr bwMode="auto">
          <a:xfrm>
            <a:off x="1235075" y="3055937"/>
            <a:ext cx="1616075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i="1" dirty="0">
                <a:latin typeface="Calibri"/>
                <a:cs typeface="Calibri"/>
              </a:rPr>
              <a:t>c</a:t>
            </a:r>
            <a:r>
              <a:rPr lang="en-US" i="1" dirty="0" smtClean="0">
                <a:latin typeface="Calibri"/>
                <a:cs typeface="Calibri"/>
              </a:rPr>
              <a:t>ycle(</a:t>
            </a:r>
            <a:r>
              <a:rPr lang="en-US" i="1" dirty="0" smtClean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lang="en-US" i="1" dirty="0" smtClean="0">
                <a:latin typeface="Calibri"/>
                <a:cs typeface="Calibri"/>
              </a:rPr>
              <a:t>,</a:t>
            </a:r>
            <a:r>
              <a:rPr lang="en-US" i="1" dirty="0" smtClean="0">
                <a:solidFill>
                  <a:srgbClr val="0000FF"/>
                </a:solidFill>
                <a:latin typeface="Calibri"/>
                <a:cs typeface="Calibri"/>
              </a:rPr>
              <a:t>Q</a:t>
            </a:r>
            <a:r>
              <a:rPr lang="en-US" i="1" dirty="0" smtClean="0">
                <a:latin typeface="Calibri"/>
                <a:cs typeface="Calibri"/>
              </a:rPr>
              <a:t>)</a:t>
            </a:r>
            <a:r>
              <a:rPr lang="en-US" dirty="0" smtClean="0">
                <a:latin typeface="Calibri"/>
                <a:cs typeface="Calibri"/>
              </a:rPr>
              <a:t>   </a:t>
            </a:r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does not change</a:t>
            </a:r>
          </a:p>
        </p:txBody>
      </p:sp>
      <p:sp>
        <p:nvSpPr>
          <p:cNvPr id="182335" name="Freeform 48"/>
          <p:cNvSpPr>
            <a:spLocks noChangeArrowheads="1"/>
          </p:cNvSpPr>
          <p:nvPr/>
        </p:nvSpPr>
        <p:spPr bwMode="auto">
          <a:xfrm>
            <a:off x="228600" y="2028825"/>
            <a:ext cx="228600" cy="228600"/>
          </a:xfrm>
          <a:custGeom>
            <a:avLst/>
            <a:gdLst>
              <a:gd name="T0" fmla="*/ 2147483647 w 780"/>
              <a:gd name="T1" fmla="*/ 0 h 907"/>
              <a:gd name="T2" fmla="*/ 2147483647 w 780"/>
              <a:gd name="T3" fmla="*/ 2147483647 h 907"/>
              <a:gd name="T4" fmla="*/ 2147483647 w 780"/>
              <a:gd name="T5" fmla="*/ 2147483647 h 907"/>
              <a:gd name="T6" fmla="*/ 2147483647 w 780"/>
              <a:gd name="T7" fmla="*/ 2147483647 h 907"/>
              <a:gd name="T8" fmla="*/ 2147483647 w 780"/>
              <a:gd name="T9" fmla="*/ 2147483647 h 907"/>
              <a:gd name="T10" fmla="*/ 2147483647 w 780"/>
              <a:gd name="T11" fmla="*/ 2147483647 h 907"/>
              <a:gd name="T12" fmla="*/ 2147483647 w 780"/>
              <a:gd name="T13" fmla="*/ 2147483647 h 907"/>
              <a:gd name="T14" fmla="*/ 2147483647 w 780"/>
              <a:gd name="T15" fmla="*/ 2147483647 h 907"/>
              <a:gd name="T16" fmla="*/ 0 w 780"/>
              <a:gd name="T17" fmla="*/ 2147483647 h 907"/>
              <a:gd name="T18" fmla="*/ 2147483647 w 780"/>
              <a:gd name="T19" fmla="*/ 2147483647 h 907"/>
              <a:gd name="T20" fmla="*/ 0 w 780"/>
              <a:gd name="T21" fmla="*/ 2147483647 h 907"/>
              <a:gd name="T22" fmla="*/ 2147483647 w 780"/>
              <a:gd name="T23" fmla="*/ 2147483647 h 907"/>
              <a:gd name="T24" fmla="*/ 2147483647 w 780"/>
              <a:gd name="T25" fmla="*/ 0 h 90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780"/>
              <a:gd name="T40" fmla="*/ 0 h 907"/>
              <a:gd name="T41" fmla="*/ 780 w 780"/>
              <a:gd name="T42" fmla="*/ 907 h 90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780" h="907">
                <a:moveTo>
                  <a:pt x="390" y="0"/>
                </a:moveTo>
                <a:lnTo>
                  <a:pt x="492" y="276"/>
                </a:lnTo>
                <a:lnTo>
                  <a:pt x="780" y="228"/>
                </a:lnTo>
                <a:lnTo>
                  <a:pt x="594" y="457"/>
                </a:lnTo>
                <a:lnTo>
                  <a:pt x="780" y="679"/>
                </a:lnTo>
                <a:lnTo>
                  <a:pt x="492" y="631"/>
                </a:lnTo>
                <a:lnTo>
                  <a:pt x="390" y="907"/>
                </a:lnTo>
                <a:lnTo>
                  <a:pt x="288" y="631"/>
                </a:lnTo>
                <a:lnTo>
                  <a:pt x="0" y="679"/>
                </a:lnTo>
                <a:lnTo>
                  <a:pt x="186" y="457"/>
                </a:lnTo>
                <a:lnTo>
                  <a:pt x="0" y="228"/>
                </a:lnTo>
                <a:lnTo>
                  <a:pt x="288" y="276"/>
                </a:lnTo>
                <a:lnTo>
                  <a:pt x="390" y="0"/>
                </a:lnTo>
                <a:close/>
              </a:path>
            </a:pathLst>
          </a:custGeom>
          <a:solidFill>
            <a:srgbClr val="FFFF00"/>
          </a:solidFill>
          <a:ln w="360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2638425" y="1331912"/>
            <a:ext cx="2635250" cy="4679950"/>
            <a:chOff x="2638425" y="1331912"/>
            <a:chExt cx="2635250" cy="4679950"/>
          </a:xfrm>
        </p:grpSpPr>
        <p:sp>
          <p:nvSpPr>
            <p:cNvPr id="182273" name="Freeform 41"/>
            <p:cNvSpPr>
              <a:spLocks/>
            </p:cNvSpPr>
            <p:nvPr/>
          </p:nvSpPr>
          <p:spPr bwMode="auto">
            <a:xfrm>
              <a:off x="2751138" y="1830387"/>
              <a:ext cx="55562" cy="573088"/>
            </a:xfrm>
            <a:custGeom>
              <a:avLst/>
              <a:gdLst>
                <a:gd name="T0" fmla="*/ 2147483647 w 226"/>
                <a:gd name="T1" fmla="*/ 0 h 2308"/>
                <a:gd name="T2" fmla="*/ 2147483647 w 226"/>
                <a:gd name="T3" fmla="*/ 2147483647 h 2308"/>
                <a:gd name="T4" fmla="*/ 2147483647 w 226"/>
                <a:gd name="T5" fmla="*/ 2147483647 h 2308"/>
                <a:gd name="T6" fmla="*/ 2147483647 w 226"/>
                <a:gd name="T7" fmla="*/ 2147483647 h 2308"/>
                <a:gd name="T8" fmla="*/ 2147483647 w 226"/>
                <a:gd name="T9" fmla="*/ 2147483647 h 2308"/>
                <a:gd name="T10" fmla="*/ 2147483647 w 226"/>
                <a:gd name="T11" fmla="*/ 2147483647 h 2308"/>
                <a:gd name="T12" fmla="*/ 2147483647 w 226"/>
                <a:gd name="T13" fmla="*/ 2147483647 h 2308"/>
                <a:gd name="T14" fmla="*/ 0 w 226"/>
                <a:gd name="T15" fmla="*/ 2147483647 h 2308"/>
                <a:gd name="T16" fmla="*/ 0 w 226"/>
                <a:gd name="T17" fmla="*/ 2147483647 h 2308"/>
                <a:gd name="T18" fmla="*/ 2147483647 w 226"/>
                <a:gd name="T19" fmla="*/ 2147483647 h 2308"/>
                <a:gd name="T20" fmla="*/ 2147483647 w 226"/>
                <a:gd name="T21" fmla="*/ 2147483647 h 2308"/>
                <a:gd name="T22" fmla="*/ 2147483647 w 226"/>
                <a:gd name="T23" fmla="*/ 2147483647 h 2308"/>
                <a:gd name="T24" fmla="*/ 2147483647 w 226"/>
                <a:gd name="T25" fmla="*/ 2147483647 h 2308"/>
                <a:gd name="T26" fmla="*/ 2147483647 w 226"/>
                <a:gd name="T27" fmla="*/ 2147483647 h 2308"/>
                <a:gd name="T28" fmla="*/ 2147483647 w 226"/>
                <a:gd name="T29" fmla="*/ 2147483647 h 2308"/>
                <a:gd name="T30" fmla="*/ 2147483647 w 226"/>
                <a:gd name="T31" fmla="*/ 2147483647 h 230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26"/>
                <a:gd name="T49" fmla="*/ 0 h 2308"/>
                <a:gd name="T50" fmla="*/ 226 w 226"/>
                <a:gd name="T51" fmla="*/ 2308 h 230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26" h="2308">
                  <a:moveTo>
                    <a:pt x="225" y="0"/>
                  </a:moveTo>
                  <a:lnTo>
                    <a:pt x="170" y="148"/>
                  </a:lnTo>
                  <a:lnTo>
                    <a:pt x="122" y="299"/>
                  </a:lnTo>
                  <a:lnTo>
                    <a:pt x="82" y="451"/>
                  </a:lnTo>
                  <a:lnTo>
                    <a:pt x="49" y="605"/>
                  </a:lnTo>
                  <a:lnTo>
                    <a:pt x="25" y="761"/>
                  </a:lnTo>
                  <a:lnTo>
                    <a:pt x="9" y="917"/>
                  </a:lnTo>
                  <a:lnTo>
                    <a:pt x="0" y="1075"/>
                  </a:lnTo>
                  <a:lnTo>
                    <a:pt x="0" y="1232"/>
                  </a:lnTo>
                  <a:lnTo>
                    <a:pt x="8" y="1389"/>
                  </a:lnTo>
                  <a:lnTo>
                    <a:pt x="23" y="1546"/>
                  </a:lnTo>
                  <a:lnTo>
                    <a:pt x="47" y="1701"/>
                  </a:lnTo>
                  <a:lnTo>
                    <a:pt x="79" y="1856"/>
                  </a:lnTo>
                  <a:lnTo>
                    <a:pt x="118" y="2008"/>
                  </a:lnTo>
                  <a:lnTo>
                    <a:pt x="166" y="2159"/>
                  </a:lnTo>
                  <a:lnTo>
                    <a:pt x="221" y="2307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274" name="Freeform 38"/>
            <p:cNvSpPr>
              <a:spLocks/>
            </p:cNvSpPr>
            <p:nvPr/>
          </p:nvSpPr>
          <p:spPr bwMode="auto">
            <a:xfrm>
              <a:off x="4313238" y="1809750"/>
              <a:ext cx="65087" cy="547687"/>
            </a:xfrm>
            <a:custGeom>
              <a:avLst/>
              <a:gdLst>
                <a:gd name="T0" fmla="*/ 2147483647 w 266"/>
                <a:gd name="T1" fmla="*/ 2147483647 h 2212"/>
                <a:gd name="T2" fmla="*/ 2147483647 w 266"/>
                <a:gd name="T3" fmla="*/ 2147483647 h 2212"/>
                <a:gd name="T4" fmla="*/ 2147483647 w 266"/>
                <a:gd name="T5" fmla="*/ 2147483647 h 2212"/>
                <a:gd name="T6" fmla="*/ 2147483647 w 266"/>
                <a:gd name="T7" fmla="*/ 2147483647 h 2212"/>
                <a:gd name="T8" fmla="*/ 2147483647 w 266"/>
                <a:gd name="T9" fmla="*/ 2147483647 h 2212"/>
                <a:gd name="T10" fmla="*/ 2147483647 w 266"/>
                <a:gd name="T11" fmla="*/ 2147483647 h 2212"/>
                <a:gd name="T12" fmla="*/ 2147483647 w 266"/>
                <a:gd name="T13" fmla="*/ 2147483647 h 2212"/>
                <a:gd name="T14" fmla="*/ 2147483647 w 266"/>
                <a:gd name="T15" fmla="*/ 2147483647 h 2212"/>
                <a:gd name="T16" fmla="*/ 2147483647 w 266"/>
                <a:gd name="T17" fmla="*/ 2147483647 h 2212"/>
                <a:gd name="T18" fmla="*/ 2147483647 w 266"/>
                <a:gd name="T19" fmla="*/ 2147483647 h 2212"/>
                <a:gd name="T20" fmla="*/ 2147483647 w 266"/>
                <a:gd name="T21" fmla="*/ 2147483647 h 2212"/>
                <a:gd name="T22" fmla="*/ 2147483647 w 266"/>
                <a:gd name="T23" fmla="*/ 2147483647 h 2212"/>
                <a:gd name="T24" fmla="*/ 2147483647 w 266"/>
                <a:gd name="T25" fmla="*/ 2147483647 h 2212"/>
                <a:gd name="T26" fmla="*/ 2147483647 w 266"/>
                <a:gd name="T27" fmla="*/ 2147483647 h 2212"/>
                <a:gd name="T28" fmla="*/ 2147483647 w 266"/>
                <a:gd name="T29" fmla="*/ 2147483647 h 2212"/>
                <a:gd name="T30" fmla="*/ 0 w 266"/>
                <a:gd name="T31" fmla="*/ 0 h 221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66"/>
                <a:gd name="T49" fmla="*/ 0 h 2212"/>
                <a:gd name="T50" fmla="*/ 266 w 266"/>
                <a:gd name="T51" fmla="*/ 2212 h 221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66" h="2212">
                  <a:moveTo>
                    <a:pt x="113" y="2211"/>
                  </a:moveTo>
                  <a:lnTo>
                    <a:pt x="157" y="2066"/>
                  </a:lnTo>
                  <a:lnTo>
                    <a:pt x="193" y="1920"/>
                  </a:lnTo>
                  <a:lnTo>
                    <a:pt x="222" y="1772"/>
                  </a:lnTo>
                  <a:lnTo>
                    <a:pt x="244" y="1622"/>
                  </a:lnTo>
                  <a:lnTo>
                    <a:pt x="258" y="1472"/>
                  </a:lnTo>
                  <a:lnTo>
                    <a:pt x="265" y="1322"/>
                  </a:lnTo>
                  <a:lnTo>
                    <a:pt x="265" y="1171"/>
                  </a:lnTo>
                  <a:lnTo>
                    <a:pt x="257" y="1020"/>
                  </a:lnTo>
                  <a:lnTo>
                    <a:pt x="242" y="870"/>
                  </a:lnTo>
                  <a:lnTo>
                    <a:pt x="220" y="721"/>
                  </a:lnTo>
                  <a:lnTo>
                    <a:pt x="190" y="573"/>
                  </a:lnTo>
                  <a:lnTo>
                    <a:pt x="153" y="427"/>
                  </a:lnTo>
                  <a:lnTo>
                    <a:pt x="109" y="282"/>
                  </a:lnTo>
                  <a:lnTo>
                    <a:pt x="58" y="139"/>
                  </a:lnTo>
                  <a:lnTo>
                    <a:pt x="0" y="0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275" name="Freeform 37"/>
            <p:cNvSpPr>
              <a:spLocks/>
            </p:cNvSpPr>
            <p:nvPr/>
          </p:nvSpPr>
          <p:spPr bwMode="auto">
            <a:xfrm>
              <a:off x="3216275" y="1331912"/>
              <a:ext cx="646113" cy="74613"/>
            </a:xfrm>
            <a:custGeom>
              <a:avLst/>
              <a:gdLst>
                <a:gd name="T0" fmla="*/ 2147483647 w 2604"/>
                <a:gd name="T1" fmla="*/ 2147483647 h 305"/>
                <a:gd name="T2" fmla="*/ 2147483647 w 2604"/>
                <a:gd name="T3" fmla="*/ 2147483647 h 305"/>
                <a:gd name="T4" fmla="*/ 2147483647 w 2604"/>
                <a:gd name="T5" fmla="*/ 2147483647 h 305"/>
                <a:gd name="T6" fmla="*/ 2147483647 w 2604"/>
                <a:gd name="T7" fmla="*/ 2147483647 h 305"/>
                <a:gd name="T8" fmla="*/ 2147483647 w 2604"/>
                <a:gd name="T9" fmla="*/ 2147483647 h 305"/>
                <a:gd name="T10" fmla="*/ 2147483647 w 2604"/>
                <a:gd name="T11" fmla="*/ 2147483647 h 305"/>
                <a:gd name="T12" fmla="*/ 2147483647 w 2604"/>
                <a:gd name="T13" fmla="*/ 2147483647 h 305"/>
                <a:gd name="T14" fmla="*/ 2147483647 w 2604"/>
                <a:gd name="T15" fmla="*/ 0 h 305"/>
                <a:gd name="T16" fmla="*/ 2147483647 w 2604"/>
                <a:gd name="T17" fmla="*/ 2147483647 h 305"/>
                <a:gd name="T18" fmla="*/ 2147483647 w 2604"/>
                <a:gd name="T19" fmla="*/ 2147483647 h 305"/>
                <a:gd name="T20" fmla="*/ 2147483647 w 2604"/>
                <a:gd name="T21" fmla="*/ 2147483647 h 305"/>
                <a:gd name="T22" fmla="*/ 2147483647 w 2604"/>
                <a:gd name="T23" fmla="*/ 2147483647 h 305"/>
                <a:gd name="T24" fmla="*/ 2147483647 w 2604"/>
                <a:gd name="T25" fmla="*/ 2147483647 h 305"/>
                <a:gd name="T26" fmla="*/ 2147483647 w 2604"/>
                <a:gd name="T27" fmla="*/ 2147483647 h 305"/>
                <a:gd name="T28" fmla="*/ 2147483647 w 2604"/>
                <a:gd name="T29" fmla="*/ 2147483647 h 305"/>
                <a:gd name="T30" fmla="*/ 0 w 2604"/>
                <a:gd name="T31" fmla="*/ 2147483647 h 30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604"/>
                <a:gd name="T49" fmla="*/ 0 h 305"/>
                <a:gd name="T50" fmla="*/ 2604 w 2604"/>
                <a:gd name="T51" fmla="*/ 305 h 30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604" h="305">
                  <a:moveTo>
                    <a:pt x="2603" y="219"/>
                  </a:moveTo>
                  <a:lnTo>
                    <a:pt x="2435" y="160"/>
                  </a:lnTo>
                  <a:lnTo>
                    <a:pt x="2264" y="111"/>
                  </a:lnTo>
                  <a:lnTo>
                    <a:pt x="2090" y="70"/>
                  </a:lnTo>
                  <a:lnTo>
                    <a:pt x="1915" y="39"/>
                  </a:lnTo>
                  <a:lnTo>
                    <a:pt x="1738" y="16"/>
                  </a:lnTo>
                  <a:lnTo>
                    <a:pt x="1560" y="4"/>
                  </a:lnTo>
                  <a:lnTo>
                    <a:pt x="1382" y="0"/>
                  </a:lnTo>
                  <a:lnTo>
                    <a:pt x="1203" y="6"/>
                  </a:lnTo>
                  <a:lnTo>
                    <a:pt x="1025" y="21"/>
                  </a:lnTo>
                  <a:lnTo>
                    <a:pt x="849" y="46"/>
                  </a:lnTo>
                  <a:lnTo>
                    <a:pt x="674" y="79"/>
                  </a:lnTo>
                  <a:lnTo>
                    <a:pt x="501" y="122"/>
                  </a:lnTo>
                  <a:lnTo>
                    <a:pt x="330" y="174"/>
                  </a:lnTo>
                  <a:lnTo>
                    <a:pt x="163" y="235"/>
                  </a:lnTo>
                  <a:lnTo>
                    <a:pt x="0" y="304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prstDash val="solid"/>
              <a:round/>
              <a:headEnd type="non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243" name="Straight Connector 242"/>
            <p:cNvCxnSpPr>
              <a:stCxn id="182309" idx="0"/>
            </p:cNvCxnSpPr>
            <p:nvPr/>
          </p:nvCxnSpPr>
          <p:spPr>
            <a:xfrm flipV="1">
              <a:off x="2811463" y="5492750"/>
              <a:ext cx="1539875" cy="12700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2277" name="Freeform 37"/>
            <p:cNvSpPr>
              <a:spLocks/>
            </p:cNvSpPr>
            <p:nvPr/>
          </p:nvSpPr>
          <p:spPr bwMode="auto">
            <a:xfrm>
              <a:off x="3240088" y="4433887"/>
              <a:ext cx="646112" cy="74613"/>
            </a:xfrm>
            <a:custGeom>
              <a:avLst/>
              <a:gdLst>
                <a:gd name="T0" fmla="*/ 2147483647 w 2604"/>
                <a:gd name="T1" fmla="*/ 2147483647 h 305"/>
                <a:gd name="T2" fmla="*/ 2147483647 w 2604"/>
                <a:gd name="T3" fmla="*/ 2147483647 h 305"/>
                <a:gd name="T4" fmla="*/ 2147483647 w 2604"/>
                <a:gd name="T5" fmla="*/ 2147483647 h 305"/>
                <a:gd name="T6" fmla="*/ 2147483647 w 2604"/>
                <a:gd name="T7" fmla="*/ 2147483647 h 305"/>
                <a:gd name="T8" fmla="*/ 2147483647 w 2604"/>
                <a:gd name="T9" fmla="*/ 2147483647 h 305"/>
                <a:gd name="T10" fmla="*/ 2147483647 w 2604"/>
                <a:gd name="T11" fmla="*/ 2147483647 h 305"/>
                <a:gd name="T12" fmla="*/ 2147483647 w 2604"/>
                <a:gd name="T13" fmla="*/ 2147483647 h 305"/>
                <a:gd name="T14" fmla="*/ 2147483647 w 2604"/>
                <a:gd name="T15" fmla="*/ 0 h 305"/>
                <a:gd name="T16" fmla="*/ 2147483647 w 2604"/>
                <a:gd name="T17" fmla="*/ 2147483647 h 305"/>
                <a:gd name="T18" fmla="*/ 2147483647 w 2604"/>
                <a:gd name="T19" fmla="*/ 2147483647 h 305"/>
                <a:gd name="T20" fmla="*/ 2147483647 w 2604"/>
                <a:gd name="T21" fmla="*/ 2147483647 h 305"/>
                <a:gd name="T22" fmla="*/ 2147483647 w 2604"/>
                <a:gd name="T23" fmla="*/ 2147483647 h 305"/>
                <a:gd name="T24" fmla="*/ 2147483647 w 2604"/>
                <a:gd name="T25" fmla="*/ 2147483647 h 305"/>
                <a:gd name="T26" fmla="*/ 2147483647 w 2604"/>
                <a:gd name="T27" fmla="*/ 2147483647 h 305"/>
                <a:gd name="T28" fmla="*/ 2147483647 w 2604"/>
                <a:gd name="T29" fmla="*/ 2147483647 h 305"/>
                <a:gd name="T30" fmla="*/ 0 w 2604"/>
                <a:gd name="T31" fmla="*/ 2147483647 h 30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604"/>
                <a:gd name="T49" fmla="*/ 0 h 305"/>
                <a:gd name="T50" fmla="*/ 2604 w 2604"/>
                <a:gd name="T51" fmla="*/ 305 h 30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604" h="305">
                  <a:moveTo>
                    <a:pt x="2603" y="219"/>
                  </a:moveTo>
                  <a:lnTo>
                    <a:pt x="2435" y="160"/>
                  </a:lnTo>
                  <a:lnTo>
                    <a:pt x="2264" y="111"/>
                  </a:lnTo>
                  <a:lnTo>
                    <a:pt x="2090" y="70"/>
                  </a:lnTo>
                  <a:lnTo>
                    <a:pt x="1915" y="39"/>
                  </a:lnTo>
                  <a:lnTo>
                    <a:pt x="1738" y="16"/>
                  </a:lnTo>
                  <a:lnTo>
                    <a:pt x="1560" y="4"/>
                  </a:lnTo>
                  <a:lnTo>
                    <a:pt x="1382" y="0"/>
                  </a:lnTo>
                  <a:lnTo>
                    <a:pt x="1203" y="6"/>
                  </a:lnTo>
                  <a:lnTo>
                    <a:pt x="1025" y="21"/>
                  </a:lnTo>
                  <a:lnTo>
                    <a:pt x="849" y="46"/>
                  </a:lnTo>
                  <a:lnTo>
                    <a:pt x="674" y="79"/>
                  </a:lnTo>
                  <a:lnTo>
                    <a:pt x="501" y="122"/>
                  </a:lnTo>
                  <a:lnTo>
                    <a:pt x="330" y="174"/>
                  </a:lnTo>
                  <a:lnTo>
                    <a:pt x="163" y="235"/>
                  </a:lnTo>
                  <a:lnTo>
                    <a:pt x="0" y="304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prstDash val="solid"/>
              <a:round/>
              <a:headEnd type="non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241" name="Straight Connector 240"/>
            <p:cNvCxnSpPr/>
            <p:nvPr/>
          </p:nvCxnSpPr>
          <p:spPr>
            <a:xfrm flipV="1">
              <a:off x="2852738" y="4933950"/>
              <a:ext cx="1465262" cy="15875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2291" name="Freeform 31"/>
            <p:cNvSpPr>
              <a:spLocks/>
            </p:cNvSpPr>
            <p:nvPr/>
          </p:nvSpPr>
          <p:spPr bwMode="auto">
            <a:xfrm>
              <a:off x="3911600" y="1404937"/>
              <a:ext cx="407988" cy="420688"/>
            </a:xfrm>
            <a:custGeom>
              <a:avLst/>
              <a:gdLst>
                <a:gd name="T0" fmla="*/ 2147483647 w 1649"/>
                <a:gd name="T1" fmla="*/ 2147483647 h 1692"/>
                <a:gd name="T2" fmla="*/ 2147483647 w 1649"/>
                <a:gd name="T3" fmla="*/ 2147483647 h 1692"/>
                <a:gd name="T4" fmla="*/ 2147483647 w 1649"/>
                <a:gd name="T5" fmla="*/ 2147483647 h 1692"/>
                <a:gd name="T6" fmla="*/ 2147483647 w 1649"/>
                <a:gd name="T7" fmla="*/ 2147483647 h 1692"/>
                <a:gd name="T8" fmla="*/ 2147483647 w 1649"/>
                <a:gd name="T9" fmla="*/ 2147483647 h 1692"/>
                <a:gd name="T10" fmla="*/ 2147483647 w 1649"/>
                <a:gd name="T11" fmla="*/ 2147483647 h 1692"/>
                <a:gd name="T12" fmla="*/ 2147483647 w 1649"/>
                <a:gd name="T13" fmla="*/ 2147483647 h 1692"/>
                <a:gd name="T14" fmla="*/ 2147483647 w 1649"/>
                <a:gd name="T15" fmla="*/ 2147483647 h 1692"/>
                <a:gd name="T16" fmla="*/ 2147483647 w 1649"/>
                <a:gd name="T17" fmla="*/ 2147483647 h 1692"/>
                <a:gd name="T18" fmla="*/ 2147483647 w 1649"/>
                <a:gd name="T19" fmla="*/ 2147483647 h 1692"/>
                <a:gd name="T20" fmla="*/ 2147483647 w 1649"/>
                <a:gd name="T21" fmla="*/ 2147483647 h 1692"/>
                <a:gd name="T22" fmla="*/ 2147483647 w 1649"/>
                <a:gd name="T23" fmla="*/ 2147483647 h 1692"/>
                <a:gd name="T24" fmla="*/ 2147483647 w 1649"/>
                <a:gd name="T25" fmla="*/ 2147483647 h 1692"/>
                <a:gd name="T26" fmla="*/ 2147483647 w 1649"/>
                <a:gd name="T27" fmla="*/ 2147483647 h 1692"/>
                <a:gd name="T28" fmla="*/ 2147483647 w 1649"/>
                <a:gd name="T29" fmla="*/ 2147483647 h 1692"/>
                <a:gd name="T30" fmla="*/ 0 w 1649"/>
                <a:gd name="T31" fmla="*/ 0 h 169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49"/>
                <a:gd name="T49" fmla="*/ 0 h 1692"/>
                <a:gd name="T50" fmla="*/ 1649 w 1649"/>
                <a:gd name="T51" fmla="*/ 1692 h 169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49" h="1692">
                  <a:moveTo>
                    <a:pt x="1648" y="1691"/>
                  </a:moveTo>
                  <a:lnTo>
                    <a:pt x="1583" y="1545"/>
                  </a:lnTo>
                  <a:lnTo>
                    <a:pt x="1511" y="1403"/>
                  </a:lnTo>
                  <a:lnTo>
                    <a:pt x="1432" y="1264"/>
                  </a:lnTo>
                  <a:lnTo>
                    <a:pt x="1345" y="1130"/>
                  </a:lnTo>
                  <a:lnTo>
                    <a:pt x="1251" y="999"/>
                  </a:lnTo>
                  <a:lnTo>
                    <a:pt x="1151" y="874"/>
                  </a:lnTo>
                  <a:lnTo>
                    <a:pt x="1045" y="753"/>
                  </a:lnTo>
                  <a:lnTo>
                    <a:pt x="932" y="638"/>
                  </a:lnTo>
                  <a:lnTo>
                    <a:pt x="814" y="528"/>
                  </a:lnTo>
                  <a:lnTo>
                    <a:pt x="690" y="424"/>
                  </a:lnTo>
                  <a:lnTo>
                    <a:pt x="561" y="326"/>
                  </a:lnTo>
                  <a:lnTo>
                    <a:pt x="428" y="235"/>
                  </a:lnTo>
                  <a:lnTo>
                    <a:pt x="289" y="150"/>
                  </a:lnTo>
                  <a:lnTo>
                    <a:pt x="147" y="72"/>
                  </a:lnTo>
                  <a:lnTo>
                    <a:pt x="0" y="0"/>
                  </a:lnTo>
                </a:path>
              </a:pathLst>
            </a:custGeom>
            <a:noFill/>
            <a:ln w="36720">
              <a:solidFill>
                <a:srgbClr val="0000FF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292" name="Freeform 32"/>
            <p:cNvSpPr>
              <a:spLocks/>
            </p:cNvSpPr>
            <p:nvPr/>
          </p:nvSpPr>
          <p:spPr bwMode="auto">
            <a:xfrm>
              <a:off x="2805113" y="1404937"/>
              <a:ext cx="411162" cy="425450"/>
            </a:xfrm>
            <a:custGeom>
              <a:avLst/>
              <a:gdLst>
                <a:gd name="T0" fmla="*/ 2147483647 w 1661"/>
                <a:gd name="T1" fmla="*/ 0 h 1719"/>
                <a:gd name="T2" fmla="*/ 2147483647 w 1661"/>
                <a:gd name="T3" fmla="*/ 2147483647 h 1719"/>
                <a:gd name="T4" fmla="*/ 2147483647 w 1661"/>
                <a:gd name="T5" fmla="*/ 2147483647 h 1719"/>
                <a:gd name="T6" fmla="*/ 2147483647 w 1661"/>
                <a:gd name="T7" fmla="*/ 2147483647 h 1719"/>
                <a:gd name="T8" fmla="*/ 2147483647 w 1661"/>
                <a:gd name="T9" fmla="*/ 2147483647 h 1719"/>
                <a:gd name="T10" fmla="*/ 2147483647 w 1661"/>
                <a:gd name="T11" fmla="*/ 2147483647 h 1719"/>
                <a:gd name="T12" fmla="*/ 2147483647 w 1661"/>
                <a:gd name="T13" fmla="*/ 2147483647 h 1719"/>
                <a:gd name="T14" fmla="*/ 2147483647 w 1661"/>
                <a:gd name="T15" fmla="*/ 2147483647 h 1719"/>
                <a:gd name="T16" fmla="*/ 2147483647 w 1661"/>
                <a:gd name="T17" fmla="*/ 2147483647 h 1719"/>
                <a:gd name="T18" fmla="*/ 2147483647 w 1661"/>
                <a:gd name="T19" fmla="*/ 2147483647 h 1719"/>
                <a:gd name="T20" fmla="*/ 2147483647 w 1661"/>
                <a:gd name="T21" fmla="*/ 2147483647 h 1719"/>
                <a:gd name="T22" fmla="*/ 2147483647 w 1661"/>
                <a:gd name="T23" fmla="*/ 2147483647 h 1719"/>
                <a:gd name="T24" fmla="*/ 2147483647 w 1661"/>
                <a:gd name="T25" fmla="*/ 2147483647 h 1719"/>
                <a:gd name="T26" fmla="*/ 2147483647 w 1661"/>
                <a:gd name="T27" fmla="*/ 2147483647 h 1719"/>
                <a:gd name="T28" fmla="*/ 2147483647 w 1661"/>
                <a:gd name="T29" fmla="*/ 2147483647 h 1719"/>
                <a:gd name="T30" fmla="*/ 0 w 1661"/>
                <a:gd name="T31" fmla="*/ 2147483647 h 171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61"/>
                <a:gd name="T49" fmla="*/ 0 h 1719"/>
                <a:gd name="T50" fmla="*/ 1661 w 1661"/>
                <a:gd name="T51" fmla="*/ 1719 h 171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61" h="1719">
                  <a:moveTo>
                    <a:pt x="1660" y="0"/>
                  </a:moveTo>
                  <a:lnTo>
                    <a:pt x="1512" y="72"/>
                  </a:lnTo>
                  <a:lnTo>
                    <a:pt x="1367" y="152"/>
                  </a:lnTo>
                  <a:lnTo>
                    <a:pt x="1227" y="238"/>
                  </a:lnTo>
                  <a:lnTo>
                    <a:pt x="1092" y="331"/>
                  </a:lnTo>
                  <a:lnTo>
                    <a:pt x="962" y="430"/>
                  </a:lnTo>
                  <a:lnTo>
                    <a:pt x="837" y="536"/>
                  </a:lnTo>
                  <a:lnTo>
                    <a:pt x="717" y="648"/>
                  </a:lnTo>
                  <a:lnTo>
                    <a:pt x="604" y="765"/>
                  </a:lnTo>
                  <a:lnTo>
                    <a:pt x="497" y="888"/>
                  </a:lnTo>
                  <a:lnTo>
                    <a:pt x="396" y="1015"/>
                  </a:lnTo>
                  <a:lnTo>
                    <a:pt x="303" y="1148"/>
                  </a:lnTo>
                  <a:lnTo>
                    <a:pt x="216" y="1285"/>
                  </a:lnTo>
                  <a:lnTo>
                    <a:pt x="137" y="1426"/>
                  </a:lnTo>
                  <a:lnTo>
                    <a:pt x="65" y="1570"/>
                  </a:lnTo>
                  <a:lnTo>
                    <a:pt x="0" y="1718"/>
                  </a:lnTo>
                </a:path>
              </a:pathLst>
            </a:custGeom>
            <a:noFill/>
            <a:ln w="36720">
              <a:solidFill>
                <a:srgbClr val="0000FF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293" name="Freeform 33"/>
            <p:cNvSpPr>
              <a:spLocks/>
            </p:cNvSpPr>
            <p:nvPr/>
          </p:nvSpPr>
          <p:spPr bwMode="auto">
            <a:xfrm>
              <a:off x="3984625" y="2363787"/>
              <a:ext cx="354013" cy="428625"/>
            </a:xfrm>
            <a:custGeom>
              <a:avLst/>
              <a:gdLst>
                <a:gd name="T0" fmla="*/ 0 w 1427"/>
                <a:gd name="T1" fmla="*/ 2147483647 h 1737"/>
                <a:gd name="T2" fmla="*/ 2147483647 w 1427"/>
                <a:gd name="T3" fmla="*/ 2147483647 h 1737"/>
                <a:gd name="T4" fmla="*/ 2147483647 w 1427"/>
                <a:gd name="T5" fmla="*/ 2147483647 h 1737"/>
                <a:gd name="T6" fmla="*/ 2147483647 w 1427"/>
                <a:gd name="T7" fmla="*/ 2147483647 h 1737"/>
                <a:gd name="T8" fmla="*/ 2147483647 w 1427"/>
                <a:gd name="T9" fmla="*/ 2147483647 h 1737"/>
                <a:gd name="T10" fmla="*/ 2147483647 w 1427"/>
                <a:gd name="T11" fmla="*/ 2147483647 h 1737"/>
                <a:gd name="T12" fmla="*/ 2147483647 w 1427"/>
                <a:gd name="T13" fmla="*/ 2147483647 h 1737"/>
                <a:gd name="T14" fmla="*/ 2147483647 w 1427"/>
                <a:gd name="T15" fmla="*/ 2147483647 h 1737"/>
                <a:gd name="T16" fmla="*/ 2147483647 w 1427"/>
                <a:gd name="T17" fmla="*/ 2147483647 h 1737"/>
                <a:gd name="T18" fmla="*/ 2147483647 w 1427"/>
                <a:gd name="T19" fmla="*/ 2147483647 h 1737"/>
                <a:gd name="T20" fmla="*/ 2147483647 w 1427"/>
                <a:gd name="T21" fmla="*/ 2147483647 h 1737"/>
                <a:gd name="T22" fmla="*/ 2147483647 w 1427"/>
                <a:gd name="T23" fmla="*/ 2147483647 h 1737"/>
                <a:gd name="T24" fmla="*/ 2147483647 w 1427"/>
                <a:gd name="T25" fmla="*/ 2147483647 h 1737"/>
                <a:gd name="T26" fmla="*/ 2147483647 w 1427"/>
                <a:gd name="T27" fmla="*/ 2147483647 h 1737"/>
                <a:gd name="T28" fmla="*/ 2147483647 w 1427"/>
                <a:gd name="T29" fmla="*/ 2147483647 h 1737"/>
                <a:gd name="T30" fmla="*/ 2147483647 w 1427"/>
                <a:gd name="T31" fmla="*/ 0 h 173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427"/>
                <a:gd name="T49" fmla="*/ 0 h 1737"/>
                <a:gd name="T50" fmla="*/ 1427 w 1427"/>
                <a:gd name="T51" fmla="*/ 1737 h 173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427" h="1737">
                  <a:moveTo>
                    <a:pt x="0" y="1736"/>
                  </a:moveTo>
                  <a:lnTo>
                    <a:pt x="132" y="1655"/>
                  </a:lnTo>
                  <a:lnTo>
                    <a:pt x="259" y="1568"/>
                  </a:lnTo>
                  <a:lnTo>
                    <a:pt x="382" y="1475"/>
                  </a:lnTo>
                  <a:lnTo>
                    <a:pt x="501" y="1377"/>
                  </a:lnTo>
                  <a:lnTo>
                    <a:pt x="614" y="1273"/>
                  </a:lnTo>
                  <a:lnTo>
                    <a:pt x="722" y="1164"/>
                  </a:lnTo>
                  <a:lnTo>
                    <a:pt x="825" y="1050"/>
                  </a:lnTo>
                  <a:lnTo>
                    <a:pt x="922" y="932"/>
                  </a:lnTo>
                  <a:lnTo>
                    <a:pt x="1013" y="810"/>
                  </a:lnTo>
                  <a:lnTo>
                    <a:pt x="1098" y="683"/>
                  </a:lnTo>
                  <a:lnTo>
                    <a:pt x="1177" y="553"/>
                  </a:lnTo>
                  <a:lnTo>
                    <a:pt x="1249" y="419"/>
                  </a:lnTo>
                  <a:lnTo>
                    <a:pt x="1315" y="282"/>
                  </a:lnTo>
                  <a:lnTo>
                    <a:pt x="1374" y="142"/>
                  </a:lnTo>
                  <a:lnTo>
                    <a:pt x="1426" y="0"/>
                  </a:lnTo>
                </a:path>
              </a:pathLst>
            </a:custGeom>
            <a:noFill/>
            <a:ln w="36720">
              <a:solidFill>
                <a:srgbClr val="0000FF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294" name="Freeform 39"/>
            <p:cNvSpPr>
              <a:spLocks/>
            </p:cNvSpPr>
            <p:nvPr/>
          </p:nvSpPr>
          <p:spPr bwMode="auto">
            <a:xfrm>
              <a:off x="3260725" y="2830512"/>
              <a:ext cx="654050" cy="77788"/>
            </a:xfrm>
            <a:custGeom>
              <a:avLst/>
              <a:gdLst>
                <a:gd name="T0" fmla="*/ 0 w 2646"/>
                <a:gd name="T1" fmla="*/ 2147483647 h 312"/>
                <a:gd name="T2" fmla="*/ 2147483647 w 2646"/>
                <a:gd name="T3" fmla="*/ 2147483647 h 312"/>
                <a:gd name="T4" fmla="*/ 2147483647 w 2646"/>
                <a:gd name="T5" fmla="*/ 2147483647 h 312"/>
                <a:gd name="T6" fmla="*/ 2147483647 w 2646"/>
                <a:gd name="T7" fmla="*/ 2147483647 h 312"/>
                <a:gd name="T8" fmla="*/ 2147483647 w 2646"/>
                <a:gd name="T9" fmla="*/ 2147483647 h 312"/>
                <a:gd name="T10" fmla="*/ 2147483647 w 2646"/>
                <a:gd name="T11" fmla="*/ 2147483647 h 312"/>
                <a:gd name="T12" fmla="*/ 2147483647 w 2646"/>
                <a:gd name="T13" fmla="*/ 2147483647 h 312"/>
                <a:gd name="T14" fmla="*/ 2147483647 w 2646"/>
                <a:gd name="T15" fmla="*/ 2147483647 h 312"/>
                <a:gd name="T16" fmla="*/ 2147483647 w 2646"/>
                <a:gd name="T17" fmla="*/ 2147483647 h 312"/>
                <a:gd name="T18" fmla="*/ 2147483647 w 2646"/>
                <a:gd name="T19" fmla="*/ 2147483647 h 312"/>
                <a:gd name="T20" fmla="*/ 2147483647 w 2646"/>
                <a:gd name="T21" fmla="*/ 2147483647 h 312"/>
                <a:gd name="T22" fmla="*/ 2147483647 w 2646"/>
                <a:gd name="T23" fmla="*/ 2147483647 h 312"/>
                <a:gd name="T24" fmla="*/ 2147483647 w 2646"/>
                <a:gd name="T25" fmla="*/ 2147483647 h 312"/>
                <a:gd name="T26" fmla="*/ 2147483647 w 2646"/>
                <a:gd name="T27" fmla="*/ 2147483647 h 312"/>
                <a:gd name="T28" fmla="*/ 2147483647 w 2646"/>
                <a:gd name="T29" fmla="*/ 2147483647 h 312"/>
                <a:gd name="T30" fmla="*/ 2147483647 w 2646"/>
                <a:gd name="T31" fmla="*/ 0 h 31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646"/>
                <a:gd name="T49" fmla="*/ 0 h 312"/>
                <a:gd name="T50" fmla="*/ 2646 w 2646"/>
                <a:gd name="T51" fmla="*/ 312 h 31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646" h="312">
                  <a:moveTo>
                    <a:pt x="0" y="81"/>
                  </a:moveTo>
                  <a:lnTo>
                    <a:pt x="170" y="142"/>
                  </a:lnTo>
                  <a:lnTo>
                    <a:pt x="343" y="194"/>
                  </a:lnTo>
                  <a:lnTo>
                    <a:pt x="520" y="237"/>
                  </a:lnTo>
                  <a:lnTo>
                    <a:pt x="698" y="270"/>
                  </a:lnTo>
                  <a:lnTo>
                    <a:pt x="878" y="293"/>
                  </a:lnTo>
                  <a:lnTo>
                    <a:pt x="1059" y="307"/>
                  </a:lnTo>
                  <a:lnTo>
                    <a:pt x="1240" y="311"/>
                  </a:lnTo>
                  <a:lnTo>
                    <a:pt x="1422" y="305"/>
                  </a:lnTo>
                  <a:lnTo>
                    <a:pt x="1603" y="290"/>
                  </a:lnTo>
                  <a:lnTo>
                    <a:pt x="1782" y="265"/>
                  </a:lnTo>
                  <a:lnTo>
                    <a:pt x="1960" y="231"/>
                  </a:lnTo>
                  <a:lnTo>
                    <a:pt x="2136" y="187"/>
                  </a:lnTo>
                  <a:lnTo>
                    <a:pt x="2309" y="134"/>
                  </a:lnTo>
                  <a:lnTo>
                    <a:pt x="2479" y="71"/>
                  </a:lnTo>
                  <a:lnTo>
                    <a:pt x="2645" y="0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295" name="Freeform 40"/>
            <p:cNvSpPr>
              <a:spLocks/>
            </p:cNvSpPr>
            <p:nvPr/>
          </p:nvSpPr>
          <p:spPr bwMode="auto">
            <a:xfrm>
              <a:off x="2828925" y="2459037"/>
              <a:ext cx="434975" cy="392113"/>
            </a:xfrm>
            <a:custGeom>
              <a:avLst/>
              <a:gdLst>
                <a:gd name="T0" fmla="*/ 0 w 1754"/>
                <a:gd name="T1" fmla="*/ 0 h 1586"/>
                <a:gd name="T2" fmla="*/ 2147483647 w 1754"/>
                <a:gd name="T3" fmla="*/ 2147483647 h 1586"/>
                <a:gd name="T4" fmla="*/ 2147483647 w 1754"/>
                <a:gd name="T5" fmla="*/ 2147483647 h 1586"/>
                <a:gd name="T6" fmla="*/ 2147483647 w 1754"/>
                <a:gd name="T7" fmla="*/ 2147483647 h 1586"/>
                <a:gd name="T8" fmla="*/ 2147483647 w 1754"/>
                <a:gd name="T9" fmla="*/ 2147483647 h 1586"/>
                <a:gd name="T10" fmla="*/ 2147483647 w 1754"/>
                <a:gd name="T11" fmla="*/ 2147483647 h 1586"/>
                <a:gd name="T12" fmla="*/ 2147483647 w 1754"/>
                <a:gd name="T13" fmla="*/ 2147483647 h 1586"/>
                <a:gd name="T14" fmla="*/ 2147483647 w 1754"/>
                <a:gd name="T15" fmla="*/ 2147483647 h 1586"/>
                <a:gd name="T16" fmla="*/ 2147483647 w 1754"/>
                <a:gd name="T17" fmla="*/ 2147483647 h 1586"/>
                <a:gd name="T18" fmla="*/ 2147483647 w 1754"/>
                <a:gd name="T19" fmla="*/ 2147483647 h 1586"/>
                <a:gd name="T20" fmla="*/ 2147483647 w 1754"/>
                <a:gd name="T21" fmla="*/ 2147483647 h 1586"/>
                <a:gd name="T22" fmla="*/ 2147483647 w 1754"/>
                <a:gd name="T23" fmla="*/ 2147483647 h 1586"/>
                <a:gd name="T24" fmla="*/ 2147483647 w 1754"/>
                <a:gd name="T25" fmla="*/ 2147483647 h 1586"/>
                <a:gd name="T26" fmla="*/ 2147483647 w 1754"/>
                <a:gd name="T27" fmla="*/ 2147483647 h 1586"/>
                <a:gd name="T28" fmla="*/ 2147483647 w 1754"/>
                <a:gd name="T29" fmla="*/ 2147483647 h 1586"/>
                <a:gd name="T30" fmla="*/ 2147483647 w 1754"/>
                <a:gd name="T31" fmla="*/ 2147483647 h 158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754"/>
                <a:gd name="T49" fmla="*/ 0 h 1586"/>
                <a:gd name="T50" fmla="*/ 1754 w 1754"/>
                <a:gd name="T51" fmla="*/ 1586 h 158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754" h="1586">
                  <a:moveTo>
                    <a:pt x="0" y="0"/>
                  </a:moveTo>
                  <a:lnTo>
                    <a:pt x="75" y="141"/>
                  </a:lnTo>
                  <a:lnTo>
                    <a:pt x="156" y="278"/>
                  </a:lnTo>
                  <a:lnTo>
                    <a:pt x="244" y="412"/>
                  </a:lnTo>
                  <a:lnTo>
                    <a:pt x="339" y="540"/>
                  </a:lnTo>
                  <a:lnTo>
                    <a:pt x="441" y="665"/>
                  </a:lnTo>
                  <a:lnTo>
                    <a:pt x="549" y="784"/>
                  </a:lnTo>
                  <a:lnTo>
                    <a:pt x="663" y="897"/>
                  </a:lnTo>
                  <a:lnTo>
                    <a:pt x="782" y="1006"/>
                  </a:lnTo>
                  <a:lnTo>
                    <a:pt x="907" y="1108"/>
                  </a:lnTo>
                  <a:lnTo>
                    <a:pt x="1037" y="1204"/>
                  </a:lnTo>
                  <a:lnTo>
                    <a:pt x="1172" y="1294"/>
                  </a:lnTo>
                  <a:lnTo>
                    <a:pt x="1312" y="1377"/>
                  </a:lnTo>
                  <a:lnTo>
                    <a:pt x="1455" y="1453"/>
                  </a:lnTo>
                  <a:lnTo>
                    <a:pt x="1602" y="1522"/>
                  </a:lnTo>
                  <a:lnTo>
                    <a:pt x="1753" y="1585"/>
                  </a:lnTo>
                </a:path>
              </a:pathLst>
            </a:custGeom>
            <a:noFill/>
            <a:ln w="36720">
              <a:solidFill>
                <a:srgbClr val="0000FF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296" name="Text Box 44"/>
            <p:cNvSpPr txBox="1">
              <a:spLocks noChangeArrowheads="1"/>
            </p:cNvSpPr>
            <p:nvPr/>
          </p:nvSpPr>
          <p:spPr bwMode="auto">
            <a:xfrm>
              <a:off x="3389313" y="1951037"/>
              <a:ext cx="204787" cy="452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defTabSz="828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defTabSz="828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defTabSz="828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defTabSz="828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63000"/>
                </a:lnSpc>
                <a:buClr>
                  <a:srgbClr val="000000"/>
                </a:buClr>
                <a:buSzPct val="45000"/>
                <a:buFont typeface="StarSymbol" charset="0"/>
                <a:buNone/>
              </a:pPr>
              <a:endParaRPr lang="en-GB" sz="2900">
                <a:solidFill>
                  <a:srgbClr val="00CC00"/>
                </a:solidFill>
                <a:latin typeface="FreeSerif" charset="0"/>
              </a:endParaRPr>
            </a:p>
          </p:txBody>
        </p:sp>
        <p:sp>
          <p:nvSpPr>
            <p:cNvPr id="182305" name="Freeform 31"/>
            <p:cNvSpPr>
              <a:spLocks/>
            </p:cNvSpPr>
            <p:nvPr/>
          </p:nvSpPr>
          <p:spPr bwMode="auto">
            <a:xfrm>
              <a:off x="3935413" y="4506912"/>
              <a:ext cx="407987" cy="420688"/>
            </a:xfrm>
            <a:custGeom>
              <a:avLst/>
              <a:gdLst>
                <a:gd name="T0" fmla="*/ 2147483647 w 1649"/>
                <a:gd name="T1" fmla="*/ 2147483647 h 1692"/>
                <a:gd name="T2" fmla="*/ 2147483647 w 1649"/>
                <a:gd name="T3" fmla="*/ 2147483647 h 1692"/>
                <a:gd name="T4" fmla="*/ 2147483647 w 1649"/>
                <a:gd name="T5" fmla="*/ 2147483647 h 1692"/>
                <a:gd name="T6" fmla="*/ 2147483647 w 1649"/>
                <a:gd name="T7" fmla="*/ 2147483647 h 1692"/>
                <a:gd name="T8" fmla="*/ 2147483647 w 1649"/>
                <a:gd name="T9" fmla="*/ 2147483647 h 1692"/>
                <a:gd name="T10" fmla="*/ 2147483647 w 1649"/>
                <a:gd name="T11" fmla="*/ 2147483647 h 1692"/>
                <a:gd name="T12" fmla="*/ 2147483647 w 1649"/>
                <a:gd name="T13" fmla="*/ 2147483647 h 1692"/>
                <a:gd name="T14" fmla="*/ 2147483647 w 1649"/>
                <a:gd name="T15" fmla="*/ 2147483647 h 1692"/>
                <a:gd name="T16" fmla="*/ 2147483647 w 1649"/>
                <a:gd name="T17" fmla="*/ 2147483647 h 1692"/>
                <a:gd name="T18" fmla="*/ 2147483647 w 1649"/>
                <a:gd name="T19" fmla="*/ 2147483647 h 1692"/>
                <a:gd name="T20" fmla="*/ 2147483647 w 1649"/>
                <a:gd name="T21" fmla="*/ 2147483647 h 1692"/>
                <a:gd name="T22" fmla="*/ 2147483647 w 1649"/>
                <a:gd name="T23" fmla="*/ 2147483647 h 1692"/>
                <a:gd name="T24" fmla="*/ 2147483647 w 1649"/>
                <a:gd name="T25" fmla="*/ 2147483647 h 1692"/>
                <a:gd name="T26" fmla="*/ 2147483647 w 1649"/>
                <a:gd name="T27" fmla="*/ 2147483647 h 1692"/>
                <a:gd name="T28" fmla="*/ 2147483647 w 1649"/>
                <a:gd name="T29" fmla="*/ 2147483647 h 1692"/>
                <a:gd name="T30" fmla="*/ 0 w 1649"/>
                <a:gd name="T31" fmla="*/ 0 h 169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49"/>
                <a:gd name="T49" fmla="*/ 0 h 1692"/>
                <a:gd name="T50" fmla="*/ 1649 w 1649"/>
                <a:gd name="T51" fmla="*/ 1692 h 169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49" h="1692">
                  <a:moveTo>
                    <a:pt x="1648" y="1691"/>
                  </a:moveTo>
                  <a:lnTo>
                    <a:pt x="1583" y="1545"/>
                  </a:lnTo>
                  <a:lnTo>
                    <a:pt x="1511" y="1403"/>
                  </a:lnTo>
                  <a:lnTo>
                    <a:pt x="1432" y="1264"/>
                  </a:lnTo>
                  <a:lnTo>
                    <a:pt x="1345" y="1130"/>
                  </a:lnTo>
                  <a:lnTo>
                    <a:pt x="1251" y="999"/>
                  </a:lnTo>
                  <a:lnTo>
                    <a:pt x="1151" y="874"/>
                  </a:lnTo>
                  <a:lnTo>
                    <a:pt x="1045" y="753"/>
                  </a:lnTo>
                  <a:lnTo>
                    <a:pt x="932" y="638"/>
                  </a:lnTo>
                  <a:lnTo>
                    <a:pt x="814" y="528"/>
                  </a:lnTo>
                  <a:lnTo>
                    <a:pt x="690" y="424"/>
                  </a:lnTo>
                  <a:lnTo>
                    <a:pt x="561" y="326"/>
                  </a:lnTo>
                  <a:lnTo>
                    <a:pt x="428" y="235"/>
                  </a:lnTo>
                  <a:lnTo>
                    <a:pt x="289" y="150"/>
                  </a:lnTo>
                  <a:lnTo>
                    <a:pt x="147" y="72"/>
                  </a:lnTo>
                  <a:lnTo>
                    <a:pt x="0" y="0"/>
                  </a:lnTo>
                </a:path>
              </a:pathLst>
            </a:custGeom>
            <a:noFill/>
            <a:ln w="36720">
              <a:solidFill>
                <a:srgbClr val="0000FF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306" name="Freeform 32"/>
            <p:cNvSpPr>
              <a:spLocks/>
            </p:cNvSpPr>
            <p:nvPr/>
          </p:nvSpPr>
          <p:spPr bwMode="auto">
            <a:xfrm>
              <a:off x="2828925" y="4506912"/>
              <a:ext cx="411163" cy="427038"/>
            </a:xfrm>
            <a:custGeom>
              <a:avLst/>
              <a:gdLst>
                <a:gd name="T0" fmla="*/ 2147483647 w 1661"/>
                <a:gd name="T1" fmla="*/ 0 h 1719"/>
                <a:gd name="T2" fmla="*/ 2147483647 w 1661"/>
                <a:gd name="T3" fmla="*/ 2147483647 h 1719"/>
                <a:gd name="T4" fmla="*/ 2147483647 w 1661"/>
                <a:gd name="T5" fmla="*/ 2147483647 h 1719"/>
                <a:gd name="T6" fmla="*/ 2147483647 w 1661"/>
                <a:gd name="T7" fmla="*/ 2147483647 h 1719"/>
                <a:gd name="T8" fmla="*/ 2147483647 w 1661"/>
                <a:gd name="T9" fmla="*/ 2147483647 h 1719"/>
                <a:gd name="T10" fmla="*/ 2147483647 w 1661"/>
                <a:gd name="T11" fmla="*/ 2147483647 h 1719"/>
                <a:gd name="T12" fmla="*/ 2147483647 w 1661"/>
                <a:gd name="T13" fmla="*/ 2147483647 h 1719"/>
                <a:gd name="T14" fmla="*/ 2147483647 w 1661"/>
                <a:gd name="T15" fmla="*/ 2147483647 h 1719"/>
                <a:gd name="T16" fmla="*/ 2147483647 w 1661"/>
                <a:gd name="T17" fmla="*/ 2147483647 h 1719"/>
                <a:gd name="T18" fmla="*/ 2147483647 w 1661"/>
                <a:gd name="T19" fmla="*/ 2147483647 h 1719"/>
                <a:gd name="T20" fmla="*/ 2147483647 w 1661"/>
                <a:gd name="T21" fmla="*/ 2147483647 h 1719"/>
                <a:gd name="T22" fmla="*/ 2147483647 w 1661"/>
                <a:gd name="T23" fmla="*/ 2147483647 h 1719"/>
                <a:gd name="T24" fmla="*/ 2147483647 w 1661"/>
                <a:gd name="T25" fmla="*/ 2147483647 h 1719"/>
                <a:gd name="T26" fmla="*/ 2147483647 w 1661"/>
                <a:gd name="T27" fmla="*/ 2147483647 h 1719"/>
                <a:gd name="T28" fmla="*/ 2147483647 w 1661"/>
                <a:gd name="T29" fmla="*/ 2147483647 h 1719"/>
                <a:gd name="T30" fmla="*/ 0 w 1661"/>
                <a:gd name="T31" fmla="*/ 2147483647 h 171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61"/>
                <a:gd name="T49" fmla="*/ 0 h 1719"/>
                <a:gd name="T50" fmla="*/ 1661 w 1661"/>
                <a:gd name="T51" fmla="*/ 1719 h 171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61" h="1719">
                  <a:moveTo>
                    <a:pt x="1660" y="0"/>
                  </a:moveTo>
                  <a:lnTo>
                    <a:pt x="1512" y="72"/>
                  </a:lnTo>
                  <a:lnTo>
                    <a:pt x="1367" y="152"/>
                  </a:lnTo>
                  <a:lnTo>
                    <a:pt x="1227" y="238"/>
                  </a:lnTo>
                  <a:lnTo>
                    <a:pt x="1092" y="331"/>
                  </a:lnTo>
                  <a:lnTo>
                    <a:pt x="962" y="430"/>
                  </a:lnTo>
                  <a:lnTo>
                    <a:pt x="837" y="536"/>
                  </a:lnTo>
                  <a:lnTo>
                    <a:pt x="717" y="648"/>
                  </a:lnTo>
                  <a:lnTo>
                    <a:pt x="604" y="765"/>
                  </a:lnTo>
                  <a:lnTo>
                    <a:pt x="497" y="888"/>
                  </a:lnTo>
                  <a:lnTo>
                    <a:pt x="396" y="1015"/>
                  </a:lnTo>
                  <a:lnTo>
                    <a:pt x="303" y="1148"/>
                  </a:lnTo>
                  <a:lnTo>
                    <a:pt x="216" y="1285"/>
                  </a:lnTo>
                  <a:lnTo>
                    <a:pt x="137" y="1426"/>
                  </a:lnTo>
                  <a:lnTo>
                    <a:pt x="65" y="1570"/>
                  </a:lnTo>
                  <a:lnTo>
                    <a:pt x="0" y="1718"/>
                  </a:lnTo>
                </a:path>
              </a:pathLst>
            </a:custGeom>
            <a:noFill/>
            <a:ln w="36720">
              <a:solidFill>
                <a:srgbClr val="0000FF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307" name="Freeform 33"/>
            <p:cNvSpPr>
              <a:spLocks/>
            </p:cNvSpPr>
            <p:nvPr/>
          </p:nvSpPr>
          <p:spPr bwMode="auto">
            <a:xfrm>
              <a:off x="4008438" y="5465762"/>
              <a:ext cx="354012" cy="430213"/>
            </a:xfrm>
            <a:custGeom>
              <a:avLst/>
              <a:gdLst>
                <a:gd name="T0" fmla="*/ 0 w 1427"/>
                <a:gd name="T1" fmla="*/ 2147483647 h 1737"/>
                <a:gd name="T2" fmla="*/ 2147483647 w 1427"/>
                <a:gd name="T3" fmla="*/ 2147483647 h 1737"/>
                <a:gd name="T4" fmla="*/ 2147483647 w 1427"/>
                <a:gd name="T5" fmla="*/ 2147483647 h 1737"/>
                <a:gd name="T6" fmla="*/ 2147483647 w 1427"/>
                <a:gd name="T7" fmla="*/ 2147483647 h 1737"/>
                <a:gd name="T8" fmla="*/ 2147483647 w 1427"/>
                <a:gd name="T9" fmla="*/ 2147483647 h 1737"/>
                <a:gd name="T10" fmla="*/ 2147483647 w 1427"/>
                <a:gd name="T11" fmla="*/ 2147483647 h 1737"/>
                <a:gd name="T12" fmla="*/ 2147483647 w 1427"/>
                <a:gd name="T13" fmla="*/ 2147483647 h 1737"/>
                <a:gd name="T14" fmla="*/ 2147483647 w 1427"/>
                <a:gd name="T15" fmla="*/ 2147483647 h 1737"/>
                <a:gd name="T16" fmla="*/ 2147483647 w 1427"/>
                <a:gd name="T17" fmla="*/ 2147483647 h 1737"/>
                <a:gd name="T18" fmla="*/ 2147483647 w 1427"/>
                <a:gd name="T19" fmla="*/ 2147483647 h 1737"/>
                <a:gd name="T20" fmla="*/ 2147483647 w 1427"/>
                <a:gd name="T21" fmla="*/ 2147483647 h 1737"/>
                <a:gd name="T22" fmla="*/ 2147483647 w 1427"/>
                <a:gd name="T23" fmla="*/ 2147483647 h 1737"/>
                <a:gd name="T24" fmla="*/ 2147483647 w 1427"/>
                <a:gd name="T25" fmla="*/ 2147483647 h 1737"/>
                <a:gd name="T26" fmla="*/ 2147483647 w 1427"/>
                <a:gd name="T27" fmla="*/ 2147483647 h 1737"/>
                <a:gd name="T28" fmla="*/ 2147483647 w 1427"/>
                <a:gd name="T29" fmla="*/ 2147483647 h 1737"/>
                <a:gd name="T30" fmla="*/ 2147483647 w 1427"/>
                <a:gd name="T31" fmla="*/ 0 h 173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427"/>
                <a:gd name="T49" fmla="*/ 0 h 1737"/>
                <a:gd name="T50" fmla="*/ 1427 w 1427"/>
                <a:gd name="T51" fmla="*/ 1737 h 173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427" h="1737">
                  <a:moveTo>
                    <a:pt x="0" y="1736"/>
                  </a:moveTo>
                  <a:lnTo>
                    <a:pt x="132" y="1655"/>
                  </a:lnTo>
                  <a:lnTo>
                    <a:pt x="259" y="1568"/>
                  </a:lnTo>
                  <a:lnTo>
                    <a:pt x="382" y="1475"/>
                  </a:lnTo>
                  <a:lnTo>
                    <a:pt x="501" y="1377"/>
                  </a:lnTo>
                  <a:lnTo>
                    <a:pt x="614" y="1273"/>
                  </a:lnTo>
                  <a:lnTo>
                    <a:pt x="722" y="1164"/>
                  </a:lnTo>
                  <a:lnTo>
                    <a:pt x="825" y="1050"/>
                  </a:lnTo>
                  <a:lnTo>
                    <a:pt x="922" y="932"/>
                  </a:lnTo>
                  <a:lnTo>
                    <a:pt x="1013" y="810"/>
                  </a:lnTo>
                  <a:lnTo>
                    <a:pt x="1098" y="683"/>
                  </a:lnTo>
                  <a:lnTo>
                    <a:pt x="1177" y="553"/>
                  </a:lnTo>
                  <a:lnTo>
                    <a:pt x="1249" y="419"/>
                  </a:lnTo>
                  <a:lnTo>
                    <a:pt x="1315" y="282"/>
                  </a:lnTo>
                  <a:lnTo>
                    <a:pt x="1374" y="142"/>
                  </a:lnTo>
                  <a:lnTo>
                    <a:pt x="1426" y="0"/>
                  </a:lnTo>
                </a:path>
              </a:pathLst>
            </a:custGeom>
            <a:noFill/>
            <a:ln w="36720">
              <a:solidFill>
                <a:srgbClr val="0000FF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308" name="Freeform 39"/>
            <p:cNvSpPr>
              <a:spLocks/>
            </p:cNvSpPr>
            <p:nvPr/>
          </p:nvSpPr>
          <p:spPr bwMode="auto">
            <a:xfrm>
              <a:off x="3284538" y="5932487"/>
              <a:ext cx="654050" cy="79375"/>
            </a:xfrm>
            <a:custGeom>
              <a:avLst/>
              <a:gdLst>
                <a:gd name="T0" fmla="*/ 0 w 2646"/>
                <a:gd name="T1" fmla="*/ 2147483647 h 312"/>
                <a:gd name="T2" fmla="*/ 2147483647 w 2646"/>
                <a:gd name="T3" fmla="*/ 2147483647 h 312"/>
                <a:gd name="T4" fmla="*/ 2147483647 w 2646"/>
                <a:gd name="T5" fmla="*/ 2147483647 h 312"/>
                <a:gd name="T6" fmla="*/ 2147483647 w 2646"/>
                <a:gd name="T7" fmla="*/ 2147483647 h 312"/>
                <a:gd name="T8" fmla="*/ 2147483647 w 2646"/>
                <a:gd name="T9" fmla="*/ 2147483647 h 312"/>
                <a:gd name="T10" fmla="*/ 2147483647 w 2646"/>
                <a:gd name="T11" fmla="*/ 2147483647 h 312"/>
                <a:gd name="T12" fmla="*/ 2147483647 w 2646"/>
                <a:gd name="T13" fmla="*/ 2147483647 h 312"/>
                <a:gd name="T14" fmla="*/ 2147483647 w 2646"/>
                <a:gd name="T15" fmla="*/ 2147483647 h 312"/>
                <a:gd name="T16" fmla="*/ 2147483647 w 2646"/>
                <a:gd name="T17" fmla="*/ 2147483647 h 312"/>
                <a:gd name="T18" fmla="*/ 2147483647 w 2646"/>
                <a:gd name="T19" fmla="*/ 2147483647 h 312"/>
                <a:gd name="T20" fmla="*/ 2147483647 w 2646"/>
                <a:gd name="T21" fmla="*/ 2147483647 h 312"/>
                <a:gd name="T22" fmla="*/ 2147483647 w 2646"/>
                <a:gd name="T23" fmla="*/ 2147483647 h 312"/>
                <a:gd name="T24" fmla="*/ 2147483647 w 2646"/>
                <a:gd name="T25" fmla="*/ 2147483647 h 312"/>
                <a:gd name="T26" fmla="*/ 2147483647 w 2646"/>
                <a:gd name="T27" fmla="*/ 2147483647 h 312"/>
                <a:gd name="T28" fmla="*/ 2147483647 w 2646"/>
                <a:gd name="T29" fmla="*/ 2147483647 h 312"/>
                <a:gd name="T30" fmla="*/ 2147483647 w 2646"/>
                <a:gd name="T31" fmla="*/ 0 h 31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646"/>
                <a:gd name="T49" fmla="*/ 0 h 312"/>
                <a:gd name="T50" fmla="*/ 2646 w 2646"/>
                <a:gd name="T51" fmla="*/ 312 h 31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646" h="312">
                  <a:moveTo>
                    <a:pt x="0" y="81"/>
                  </a:moveTo>
                  <a:lnTo>
                    <a:pt x="170" y="142"/>
                  </a:lnTo>
                  <a:lnTo>
                    <a:pt x="343" y="194"/>
                  </a:lnTo>
                  <a:lnTo>
                    <a:pt x="520" y="237"/>
                  </a:lnTo>
                  <a:lnTo>
                    <a:pt x="698" y="270"/>
                  </a:lnTo>
                  <a:lnTo>
                    <a:pt x="878" y="293"/>
                  </a:lnTo>
                  <a:lnTo>
                    <a:pt x="1059" y="307"/>
                  </a:lnTo>
                  <a:lnTo>
                    <a:pt x="1240" y="311"/>
                  </a:lnTo>
                  <a:lnTo>
                    <a:pt x="1422" y="305"/>
                  </a:lnTo>
                  <a:lnTo>
                    <a:pt x="1603" y="290"/>
                  </a:lnTo>
                  <a:lnTo>
                    <a:pt x="1782" y="265"/>
                  </a:lnTo>
                  <a:lnTo>
                    <a:pt x="1960" y="231"/>
                  </a:lnTo>
                  <a:lnTo>
                    <a:pt x="2136" y="187"/>
                  </a:lnTo>
                  <a:lnTo>
                    <a:pt x="2309" y="134"/>
                  </a:lnTo>
                  <a:lnTo>
                    <a:pt x="2479" y="71"/>
                  </a:lnTo>
                  <a:lnTo>
                    <a:pt x="2645" y="0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309" name="Freeform 40"/>
            <p:cNvSpPr>
              <a:spLocks/>
            </p:cNvSpPr>
            <p:nvPr/>
          </p:nvSpPr>
          <p:spPr bwMode="auto">
            <a:xfrm>
              <a:off x="2811463" y="5505450"/>
              <a:ext cx="476250" cy="447675"/>
            </a:xfrm>
            <a:custGeom>
              <a:avLst/>
              <a:gdLst>
                <a:gd name="T0" fmla="*/ 0 w 1754"/>
                <a:gd name="T1" fmla="*/ 0 h 1586"/>
                <a:gd name="T2" fmla="*/ 2147483647 w 1754"/>
                <a:gd name="T3" fmla="*/ 2147483647 h 1586"/>
                <a:gd name="T4" fmla="*/ 2147483647 w 1754"/>
                <a:gd name="T5" fmla="*/ 2147483647 h 1586"/>
                <a:gd name="T6" fmla="*/ 2147483647 w 1754"/>
                <a:gd name="T7" fmla="*/ 2147483647 h 1586"/>
                <a:gd name="T8" fmla="*/ 2147483647 w 1754"/>
                <a:gd name="T9" fmla="*/ 2147483647 h 1586"/>
                <a:gd name="T10" fmla="*/ 2147483647 w 1754"/>
                <a:gd name="T11" fmla="*/ 2147483647 h 1586"/>
                <a:gd name="T12" fmla="*/ 2147483647 w 1754"/>
                <a:gd name="T13" fmla="*/ 2147483647 h 1586"/>
                <a:gd name="T14" fmla="*/ 2147483647 w 1754"/>
                <a:gd name="T15" fmla="*/ 2147483647 h 1586"/>
                <a:gd name="T16" fmla="*/ 2147483647 w 1754"/>
                <a:gd name="T17" fmla="*/ 2147483647 h 1586"/>
                <a:gd name="T18" fmla="*/ 2147483647 w 1754"/>
                <a:gd name="T19" fmla="*/ 2147483647 h 1586"/>
                <a:gd name="T20" fmla="*/ 2147483647 w 1754"/>
                <a:gd name="T21" fmla="*/ 2147483647 h 1586"/>
                <a:gd name="T22" fmla="*/ 2147483647 w 1754"/>
                <a:gd name="T23" fmla="*/ 2147483647 h 1586"/>
                <a:gd name="T24" fmla="*/ 2147483647 w 1754"/>
                <a:gd name="T25" fmla="*/ 2147483647 h 1586"/>
                <a:gd name="T26" fmla="*/ 2147483647 w 1754"/>
                <a:gd name="T27" fmla="*/ 2147483647 h 1586"/>
                <a:gd name="T28" fmla="*/ 2147483647 w 1754"/>
                <a:gd name="T29" fmla="*/ 2147483647 h 1586"/>
                <a:gd name="T30" fmla="*/ 2147483647 w 1754"/>
                <a:gd name="T31" fmla="*/ 2147483647 h 158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754"/>
                <a:gd name="T49" fmla="*/ 0 h 1586"/>
                <a:gd name="T50" fmla="*/ 1754 w 1754"/>
                <a:gd name="T51" fmla="*/ 1586 h 158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754" h="1586">
                  <a:moveTo>
                    <a:pt x="0" y="0"/>
                  </a:moveTo>
                  <a:lnTo>
                    <a:pt x="75" y="141"/>
                  </a:lnTo>
                  <a:lnTo>
                    <a:pt x="156" y="278"/>
                  </a:lnTo>
                  <a:lnTo>
                    <a:pt x="244" y="412"/>
                  </a:lnTo>
                  <a:lnTo>
                    <a:pt x="339" y="540"/>
                  </a:lnTo>
                  <a:lnTo>
                    <a:pt x="441" y="665"/>
                  </a:lnTo>
                  <a:lnTo>
                    <a:pt x="549" y="784"/>
                  </a:lnTo>
                  <a:lnTo>
                    <a:pt x="663" y="897"/>
                  </a:lnTo>
                  <a:lnTo>
                    <a:pt x="782" y="1006"/>
                  </a:lnTo>
                  <a:lnTo>
                    <a:pt x="907" y="1108"/>
                  </a:lnTo>
                  <a:lnTo>
                    <a:pt x="1037" y="1204"/>
                  </a:lnTo>
                  <a:lnTo>
                    <a:pt x="1172" y="1294"/>
                  </a:lnTo>
                  <a:lnTo>
                    <a:pt x="1312" y="1377"/>
                  </a:lnTo>
                  <a:lnTo>
                    <a:pt x="1455" y="1453"/>
                  </a:lnTo>
                  <a:lnTo>
                    <a:pt x="1602" y="1522"/>
                  </a:lnTo>
                  <a:lnTo>
                    <a:pt x="1753" y="1585"/>
                  </a:lnTo>
                </a:path>
              </a:pathLst>
            </a:custGeom>
            <a:noFill/>
            <a:ln w="36720">
              <a:solidFill>
                <a:srgbClr val="0000FF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310" name="Text Box 44"/>
            <p:cNvSpPr txBox="1">
              <a:spLocks noChangeArrowheads="1"/>
            </p:cNvSpPr>
            <p:nvPr/>
          </p:nvSpPr>
          <p:spPr bwMode="auto">
            <a:xfrm>
              <a:off x="3413125" y="5054600"/>
              <a:ext cx="204788" cy="450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defTabSz="828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defTabSz="828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defTabSz="828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defTabSz="828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63000"/>
                </a:lnSpc>
                <a:buClr>
                  <a:srgbClr val="000000"/>
                </a:buClr>
                <a:buSzPct val="45000"/>
                <a:buFont typeface="StarSymbol" charset="0"/>
                <a:buNone/>
              </a:pPr>
              <a:endParaRPr lang="en-GB" sz="2900">
                <a:solidFill>
                  <a:srgbClr val="00CC00"/>
                </a:solidFill>
                <a:latin typeface="FreeSerif" charset="0"/>
              </a:endParaRPr>
            </a:p>
          </p:txBody>
        </p:sp>
        <p:cxnSp>
          <p:nvCxnSpPr>
            <p:cNvPr id="246" name="Straight Arrow Connector 245"/>
            <p:cNvCxnSpPr/>
            <p:nvPr/>
          </p:nvCxnSpPr>
          <p:spPr>
            <a:xfrm flipH="1">
              <a:off x="3584575" y="3175000"/>
              <a:ext cx="0" cy="974725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2315" name="TextBox 246"/>
            <p:cNvSpPr txBox="1">
              <a:spLocks noChangeArrowheads="1"/>
            </p:cNvSpPr>
            <p:nvPr/>
          </p:nvSpPr>
          <p:spPr bwMode="auto">
            <a:xfrm>
              <a:off x="3694113" y="3017837"/>
              <a:ext cx="1579562" cy="1200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i="1" dirty="0">
                  <a:latin typeface="Calibri"/>
                  <a:cs typeface="Calibri"/>
                </a:rPr>
                <a:t>c</a:t>
              </a:r>
              <a:r>
                <a:rPr lang="en-US" i="1" dirty="0" smtClean="0">
                  <a:latin typeface="Calibri"/>
                  <a:cs typeface="Calibri"/>
                </a:rPr>
                <a:t>ycle(</a:t>
              </a:r>
              <a:r>
                <a:rPr lang="en-US" i="1" dirty="0" smtClean="0">
                  <a:solidFill>
                    <a:srgbClr val="FF0000"/>
                  </a:solidFill>
                  <a:latin typeface="Calibri"/>
                  <a:cs typeface="Calibri"/>
                </a:rPr>
                <a:t>P</a:t>
              </a:r>
              <a:r>
                <a:rPr lang="en-US" i="1" dirty="0" smtClean="0">
                  <a:latin typeface="Calibri"/>
                  <a:cs typeface="Calibri"/>
                </a:rPr>
                <a:t>,</a:t>
              </a:r>
              <a:r>
                <a:rPr lang="en-US" i="1" dirty="0" smtClean="0">
                  <a:solidFill>
                    <a:srgbClr val="0000FF"/>
                  </a:solidFill>
                  <a:latin typeface="Calibri"/>
                  <a:cs typeface="Calibri"/>
                </a:rPr>
                <a:t>Q</a:t>
              </a:r>
              <a:r>
                <a:rPr lang="en-US" i="1" dirty="0" smtClean="0">
                  <a:latin typeface="Calibri"/>
                  <a:cs typeface="Calibri"/>
                </a:rPr>
                <a:t>)</a:t>
              </a:r>
            </a:p>
            <a:p>
              <a:pPr eaLnBrk="1" hangingPunct="1"/>
              <a:r>
                <a:rPr lang="en-US" dirty="0" smtClean="0">
                  <a:latin typeface="Calibri"/>
                  <a:cs typeface="Calibri"/>
                </a:rPr>
                <a:t>increases by 1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182338" name="Freeform 48"/>
            <p:cNvSpPr>
              <a:spLocks noChangeArrowheads="1"/>
            </p:cNvSpPr>
            <p:nvPr/>
          </p:nvSpPr>
          <p:spPr bwMode="auto">
            <a:xfrm>
              <a:off x="4264025" y="1976437"/>
              <a:ext cx="228600" cy="228600"/>
            </a:xfrm>
            <a:custGeom>
              <a:avLst/>
              <a:gdLst>
                <a:gd name="T0" fmla="*/ 2147483647 w 780"/>
                <a:gd name="T1" fmla="*/ 0 h 907"/>
                <a:gd name="T2" fmla="*/ 2147483647 w 780"/>
                <a:gd name="T3" fmla="*/ 2147483647 h 907"/>
                <a:gd name="T4" fmla="*/ 2147483647 w 780"/>
                <a:gd name="T5" fmla="*/ 2147483647 h 907"/>
                <a:gd name="T6" fmla="*/ 2147483647 w 780"/>
                <a:gd name="T7" fmla="*/ 2147483647 h 907"/>
                <a:gd name="T8" fmla="*/ 2147483647 w 780"/>
                <a:gd name="T9" fmla="*/ 2147483647 h 907"/>
                <a:gd name="T10" fmla="*/ 2147483647 w 780"/>
                <a:gd name="T11" fmla="*/ 2147483647 h 907"/>
                <a:gd name="T12" fmla="*/ 2147483647 w 780"/>
                <a:gd name="T13" fmla="*/ 2147483647 h 907"/>
                <a:gd name="T14" fmla="*/ 2147483647 w 780"/>
                <a:gd name="T15" fmla="*/ 2147483647 h 907"/>
                <a:gd name="T16" fmla="*/ 0 w 780"/>
                <a:gd name="T17" fmla="*/ 2147483647 h 907"/>
                <a:gd name="T18" fmla="*/ 2147483647 w 780"/>
                <a:gd name="T19" fmla="*/ 2147483647 h 907"/>
                <a:gd name="T20" fmla="*/ 0 w 780"/>
                <a:gd name="T21" fmla="*/ 2147483647 h 907"/>
                <a:gd name="T22" fmla="*/ 2147483647 w 780"/>
                <a:gd name="T23" fmla="*/ 2147483647 h 907"/>
                <a:gd name="T24" fmla="*/ 2147483647 w 780"/>
                <a:gd name="T25" fmla="*/ 0 h 90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80"/>
                <a:gd name="T40" fmla="*/ 0 h 907"/>
                <a:gd name="T41" fmla="*/ 780 w 780"/>
                <a:gd name="T42" fmla="*/ 907 h 90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80" h="907">
                  <a:moveTo>
                    <a:pt x="390" y="0"/>
                  </a:moveTo>
                  <a:lnTo>
                    <a:pt x="492" y="276"/>
                  </a:lnTo>
                  <a:lnTo>
                    <a:pt x="780" y="228"/>
                  </a:lnTo>
                  <a:lnTo>
                    <a:pt x="594" y="457"/>
                  </a:lnTo>
                  <a:lnTo>
                    <a:pt x="780" y="679"/>
                  </a:lnTo>
                  <a:lnTo>
                    <a:pt x="492" y="631"/>
                  </a:lnTo>
                  <a:lnTo>
                    <a:pt x="390" y="907"/>
                  </a:lnTo>
                  <a:lnTo>
                    <a:pt x="288" y="631"/>
                  </a:lnTo>
                  <a:lnTo>
                    <a:pt x="0" y="679"/>
                  </a:lnTo>
                  <a:lnTo>
                    <a:pt x="186" y="457"/>
                  </a:lnTo>
                  <a:lnTo>
                    <a:pt x="0" y="228"/>
                  </a:lnTo>
                  <a:lnTo>
                    <a:pt x="288" y="276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FFFF00"/>
            </a:solidFill>
            <a:ln w="360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339" name="Freeform 48"/>
            <p:cNvSpPr>
              <a:spLocks noChangeArrowheads="1"/>
            </p:cNvSpPr>
            <p:nvPr/>
          </p:nvSpPr>
          <p:spPr bwMode="auto">
            <a:xfrm>
              <a:off x="2638425" y="2011362"/>
              <a:ext cx="228600" cy="228600"/>
            </a:xfrm>
            <a:custGeom>
              <a:avLst/>
              <a:gdLst>
                <a:gd name="T0" fmla="*/ 2147483647 w 780"/>
                <a:gd name="T1" fmla="*/ 0 h 907"/>
                <a:gd name="T2" fmla="*/ 2147483647 w 780"/>
                <a:gd name="T3" fmla="*/ 2147483647 h 907"/>
                <a:gd name="T4" fmla="*/ 2147483647 w 780"/>
                <a:gd name="T5" fmla="*/ 2147483647 h 907"/>
                <a:gd name="T6" fmla="*/ 2147483647 w 780"/>
                <a:gd name="T7" fmla="*/ 2147483647 h 907"/>
                <a:gd name="T8" fmla="*/ 2147483647 w 780"/>
                <a:gd name="T9" fmla="*/ 2147483647 h 907"/>
                <a:gd name="T10" fmla="*/ 2147483647 w 780"/>
                <a:gd name="T11" fmla="*/ 2147483647 h 907"/>
                <a:gd name="T12" fmla="*/ 2147483647 w 780"/>
                <a:gd name="T13" fmla="*/ 2147483647 h 907"/>
                <a:gd name="T14" fmla="*/ 2147483647 w 780"/>
                <a:gd name="T15" fmla="*/ 2147483647 h 907"/>
                <a:gd name="T16" fmla="*/ 0 w 780"/>
                <a:gd name="T17" fmla="*/ 2147483647 h 907"/>
                <a:gd name="T18" fmla="*/ 2147483647 w 780"/>
                <a:gd name="T19" fmla="*/ 2147483647 h 907"/>
                <a:gd name="T20" fmla="*/ 0 w 780"/>
                <a:gd name="T21" fmla="*/ 2147483647 h 907"/>
                <a:gd name="T22" fmla="*/ 2147483647 w 780"/>
                <a:gd name="T23" fmla="*/ 2147483647 h 907"/>
                <a:gd name="T24" fmla="*/ 2147483647 w 780"/>
                <a:gd name="T25" fmla="*/ 0 h 90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80"/>
                <a:gd name="T40" fmla="*/ 0 h 907"/>
                <a:gd name="T41" fmla="*/ 780 w 780"/>
                <a:gd name="T42" fmla="*/ 907 h 90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80" h="907">
                  <a:moveTo>
                    <a:pt x="390" y="0"/>
                  </a:moveTo>
                  <a:lnTo>
                    <a:pt x="492" y="276"/>
                  </a:lnTo>
                  <a:lnTo>
                    <a:pt x="780" y="228"/>
                  </a:lnTo>
                  <a:lnTo>
                    <a:pt x="594" y="457"/>
                  </a:lnTo>
                  <a:lnTo>
                    <a:pt x="780" y="679"/>
                  </a:lnTo>
                  <a:lnTo>
                    <a:pt x="492" y="631"/>
                  </a:lnTo>
                  <a:lnTo>
                    <a:pt x="390" y="907"/>
                  </a:lnTo>
                  <a:lnTo>
                    <a:pt x="288" y="631"/>
                  </a:lnTo>
                  <a:lnTo>
                    <a:pt x="0" y="679"/>
                  </a:lnTo>
                  <a:lnTo>
                    <a:pt x="186" y="457"/>
                  </a:lnTo>
                  <a:lnTo>
                    <a:pt x="0" y="228"/>
                  </a:lnTo>
                  <a:lnTo>
                    <a:pt x="288" y="276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FFFF00"/>
            </a:solidFill>
            <a:ln w="360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82340" name="Freeform 48"/>
          <p:cNvSpPr>
            <a:spLocks noChangeArrowheads="1"/>
          </p:cNvSpPr>
          <p:nvPr/>
        </p:nvSpPr>
        <p:spPr bwMode="auto">
          <a:xfrm>
            <a:off x="1852613" y="2019300"/>
            <a:ext cx="228600" cy="228600"/>
          </a:xfrm>
          <a:custGeom>
            <a:avLst/>
            <a:gdLst>
              <a:gd name="T0" fmla="*/ 2147483647 w 780"/>
              <a:gd name="T1" fmla="*/ 0 h 907"/>
              <a:gd name="T2" fmla="*/ 2147483647 w 780"/>
              <a:gd name="T3" fmla="*/ 2147483647 h 907"/>
              <a:gd name="T4" fmla="*/ 2147483647 w 780"/>
              <a:gd name="T5" fmla="*/ 2147483647 h 907"/>
              <a:gd name="T6" fmla="*/ 2147483647 w 780"/>
              <a:gd name="T7" fmla="*/ 2147483647 h 907"/>
              <a:gd name="T8" fmla="*/ 2147483647 w 780"/>
              <a:gd name="T9" fmla="*/ 2147483647 h 907"/>
              <a:gd name="T10" fmla="*/ 2147483647 w 780"/>
              <a:gd name="T11" fmla="*/ 2147483647 h 907"/>
              <a:gd name="T12" fmla="*/ 2147483647 w 780"/>
              <a:gd name="T13" fmla="*/ 2147483647 h 907"/>
              <a:gd name="T14" fmla="*/ 2147483647 w 780"/>
              <a:gd name="T15" fmla="*/ 2147483647 h 907"/>
              <a:gd name="T16" fmla="*/ 0 w 780"/>
              <a:gd name="T17" fmla="*/ 2147483647 h 907"/>
              <a:gd name="T18" fmla="*/ 2147483647 w 780"/>
              <a:gd name="T19" fmla="*/ 2147483647 h 907"/>
              <a:gd name="T20" fmla="*/ 0 w 780"/>
              <a:gd name="T21" fmla="*/ 2147483647 h 907"/>
              <a:gd name="T22" fmla="*/ 2147483647 w 780"/>
              <a:gd name="T23" fmla="*/ 2147483647 h 907"/>
              <a:gd name="T24" fmla="*/ 2147483647 w 780"/>
              <a:gd name="T25" fmla="*/ 0 h 90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780"/>
              <a:gd name="T40" fmla="*/ 0 h 907"/>
              <a:gd name="T41" fmla="*/ 780 w 780"/>
              <a:gd name="T42" fmla="*/ 907 h 90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780" h="907">
                <a:moveTo>
                  <a:pt x="390" y="0"/>
                </a:moveTo>
                <a:lnTo>
                  <a:pt x="492" y="276"/>
                </a:lnTo>
                <a:lnTo>
                  <a:pt x="780" y="228"/>
                </a:lnTo>
                <a:lnTo>
                  <a:pt x="594" y="457"/>
                </a:lnTo>
                <a:lnTo>
                  <a:pt x="780" y="679"/>
                </a:lnTo>
                <a:lnTo>
                  <a:pt x="492" y="631"/>
                </a:lnTo>
                <a:lnTo>
                  <a:pt x="390" y="907"/>
                </a:lnTo>
                <a:lnTo>
                  <a:pt x="288" y="631"/>
                </a:lnTo>
                <a:lnTo>
                  <a:pt x="0" y="679"/>
                </a:lnTo>
                <a:lnTo>
                  <a:pt x="186" y="457"/>
                </a:lnTo>
                <a:lnTo>
                  <a:pt x="0" y="228"/>
                </a:lnTo>
                <a:lnTo>
                  <a:pt x="288" y="276"/>
                </a:lnTo>
                <a:lnTo>
                  <a:pt x="390" y="0"/>
                </a:lnTo>
                <a:close/>
              </a:path>
            </a:pathLst>
          </a:custGeom>
          <a:solidFill>
            <a:srgbClr val="FFFF00"/>
          </a:solidFill>
          <a:ln w="360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5375275" y="1295400"/>
            <a:ext cx="3579813" cy="4721225"/>
            <a:chOff x="5375275" y="1295400"/>
            <a:chExt cx="3579813" cy="4721225"/>
          </a:xfrm>
        </p:grpSpPr>
        <p:cxnSp>
          <p:nvCxnSpPr>
            <p:cNvPr id="111" name="Straight Connector 110"/>
            <p:cNvCxnSpPr/>
            <p:nvPr/>
          </p:nvCxnSpPr>
          <p:spPr>
            <a:xfrm>
              <a:off x="6945313" y="5491162"/>
              <a:ext cx="441325" cy="0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Arrow Connector 247"/>
            <p:cNvCxnSpPr/>
            <p:nvPr/>
          </p:nvCxnSpPr>
          <p:spPr>
            <a:xfrm flipH="1">
              <a:off x="7169150" y="3132137"/>
              <a:ext cx="0" cy="974725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2318" name="Group 1"/>
            <p:cNvGrpSpPr>
              <a:grpSpLocks/>
            </p:cNvGrpSpPr>
            <p:nvPr/>
          </p:nvGrpSpPr>
          <p:grpSpPr bwMode="auto">
            <a:xfrm>
              <a:off x="5375275" y="1295400"/>
              <a:ext cx="1628775" cy="1576387"/>
              <a:chOff x="5636446" y="738347"/>
              <a:chExt cx="1627858" cy="1577290"/>
            </a:xfrm>
          </p:grpSpPr>
          <p:sp>
            <p:nvSpPr>
              <p:cNvPr id="182349" name="Freeform 37"/>
              <p:cNvSpPr>
                <a:spLocks/>
              </p:cNvSpPr>
              <p:nvPr/>
            </p:nvSpPr>
            <p:spPr bwMode="auto">
              <a:xfrm>
                <a:off x="6102409" y="738347"/>
                <a:ext cx="645364" cy="74650"/>
              </a:xfrm>
              <a:custGeom>
                <a:avLst/>
                <a:gdLst>
                  <a:gd name="T0" fmla="*/ 2147483647 w 2604"/>
                  <a:gd name="T1" fmla="*/ 2147483647 h 305"/>
                  <a:gd name="T2" fmla="*/ 2147483647 w 2604"/>
                  <a:gd name="T3" fmla="*/ 2147483647 h 305"/>
                  <a:gd name="T4" fmla="*/ 2147483647 w 2604"/>
                  <a:gd name="T5" fmla="*/ 2147483647 h 305"/>
                  <a:gd name="T6" fmla="*/ 2147483647 w 2604"/>
                  <a:gd name="T7" fmla="*/ 2147483647 h 305"/>
                  <a:gd name="T8" fmla="*/ 2147483647 w 2604"/>
                  <a:gd name="T9" fmla="*/ 2147483647 h 305"/>
                  <a:gd name="T10" fmla="*/ 2147483647 w 2604"/>
                  <a:gd name="T11" fmla="*/ 2147483647 h 305"/>
                  <a:gd name="T12" fmla="*/ 2147483647 w 2604"/>
                  <a:gd name="T13" fmla="*/ 2147483647 h 305"/>
                  <a:gd name="T14" fmla="*/ 2147483647 w 2604"/>
                  <a:gd name="T15" fmla="*/ 0 h 305"/>
                  <a:gd name="T16" fmla="*/ 2147483647 w 2604"/>
                  <a:gd name="T17" fmla="*/ 2147483647 h 305"/>
                  <a:gd name="T18" fmla="*/ 2147483647 w 2604"/>
                  <a:gd name="T19" fmla="*/ 2147483647 h 305"/>
                  <a:gd name="T20" fmla="*/ 2147483647 w 2604"/>
                  <a:gd name="T21" fmla="*/ 2147483647 h 305"/>
                  <a:gd name="T22" fmla="*/ 2147483647 w 2604"/>
                  <a:gd name="T23" fmla="*/ 2147483647 h 305"/>
                  <a:gd name="T24" fmla="*/ 2147483647 w 2604"/>
                  <a:gd name="T25" fmla="*/ 2147483647 h 305"/>
                  <a:gd name="T26" fmla="*/ 2147483647 w 2604"/>
                  <a:gd name="T27" fmla="*/ 2147483647 h 305"/>
                  <a:gd name="T28" fmla="*/ 2147483647 w 2604"/>
                  <a:gd name="T29" fmla="*/ 2147483647 h 305"/>
                  <a:gd name="T30" fmla="*/ 0 w 2604"/>
                  <a:gd name="T31" fmla="*/ 2147483647 h 305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604"/>
                  <a:gd name="T49" fmla="*/ 0 h 305"/>
                  <a:gd name="T50" fmla="*/ 2604 w 2604"/>
                  <a:gd name="T51" fmla="*/ 305 h 305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604" h="305">
                    <a:moveTo>
                      <a:pt x="2603" y="219"/>
                    </a:moveTo>
                    <a:lnTo>
                      <a:pt x="2435" y="160"/>
                    </a:lnTo>
                    <a:lnTo>
                      <a:pt x="2264" y="111"/>
                    </a:lnTo>
                    <a:lnTo>
                      <a:pt x="2090" y="70"/>
                    </a:lnTo>
                    <a:lnTo>
                      <a:pt x="1915" y="39"/>
                    </a:lnTo>
                    <a:lnTo>
                      <a:pt x="1738" y="16"/>
                    </a:lnTo>
                    <a:lnTo>
                      <a:pt x="1560" y="4"/>
                    </a:lnTo>
                    <a:lnTo>
                      <a:pt x="1382" y="0"/>
                    </a:lnTo>
                    <a:lnTo>
                      <a:pt x="1203" y="6"/>
                    </a:lnTo>
                    <a:lnTo>
                      <a:pt x="1025" y="21"/>
                    </a:lnTo>
                    <a:lnTo>
                      <a:pt x="849" y="46"/>
                    </a:lnTo>
                    <a:lnTo>
                      <a:pt x="674" y="79"/>
                    </a:lnTo>
                    <a:lnTo>
                      <a:pt x="501" y="122"/>
                    </a:lnTo>
                    <a:lnTo>
                      <a:pt x="330" y="174"/>
                    </a:lnTo>
                    <a:lnTo>
                      <a:pt x="163" y="235"/>
                    </a:lnTo>
                    <a:lnTo>
                      <a:pt x="0" y="304"/>
                    </a:lnTo>
                  </a:path>
                </a:pathLst>
              </a:custGeom>
              <a:noFill/>
              <a:ln w="36720">
                <a:solidFill>
                  <a:srgbClr val="FF0000"/>
                </a:solidFill>
                <a:prstDash val="solid"/>
                <a:round/>
                <a:headEnd type="non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350" name="Freeform 38"/>
              <p:cNvSpPr>
                <a:spLocks/>
              </p:cNvSpPr>
              <p:nvPr/>
            </p:nvSpPr>
            <p:spPr bwMode="auto">
              <a:xfrm>
                <a:off x="7199286" y="1216350"/>
                <a:ext cx="65018" cy="547838"/>
              </a:xfrm>
              <a:custGeom>
                <a:avLst/>
                <a:gdLst>
                  <a:gd name="T0" fmla="*/ 2147483647 w 266"/>
                  <a:gd name="T1" fmla="*/ 2147483647 h 2212"/>
                  <a:gd name="T2" fmla="*/ 2147483647 w 266"/>
                  <a:gd name="T3" fmla="*/ 2147483647 h 2212"/>
                  <a:gd name="T4" fmla="*/ 2147483647 w 266"/>
                  <a:gd name="T5" fmla="*/ 2147483647 h 2212"/>
                  <a:gd name="T6" fmla="*/ 2147483647 w 266"/>
                  <a:gd name="T7" fmla="*/ 2147483647 h 2212"/>
                  <a:gd name="T8" fmla="*/ 2147483647 w 266"/>
                  <a:gd name="T9" fmla="*/ 2147483647 h 2212"/>
                  <a:gd name="T10" fmla="*/ 2147483647 w 266"/>
                  <a:gd name="T11" fmla="*/ 2147483647 h 2212"/>
                  <a:gd name="T12" fmla="*/ 2147483647 w 266"/>
                  <a:gd name="T13" fmla="*/ 2147483647 h 2212"/>
                  <a:gd name="T14" fmla="*/ 2147483647 w 266"/>
                  <a:gd name="T15" fmla="*/ 2147483647 h 2212"/>
                  <a:gd name="T16" fmla="*/ 2147483647 w 266"/>
                  <a:gd name="T17" fmla="*/ 2147483647 h 2212"/>
                  <a:gd name="T18" fmla="*/ 2147483647 w 266"/>
                  <a:gd name="T19" fmla="*/ 2147483647 h 2212"/>
                  <a:gd name="T20" fmla="*/ 2147483647 w 266"/>
                  <a:gd name="T21" fmla="*/ 2147483647 h 2212"/>
                  <a:gd name="T22" fmla="*/ 2147483647 w 266"/>
                  <a:gd name="T23" fmla="*/ 2147483647 h 2212"/>
                  <a:gd name="T24" fmla="*/ 2147483647 w 266"/>
                  <a:gd name="T25" fmla="*/ 2147483647 h 2212"/>
                  <a:gd name="T26" fmla="*/ 2147483647 w 266"/>
                  <a:gd name="T27" fmla="*/ 2147483647 h 2212"/>
                  <a:gd name="T28" fmla="*/ 2147483647 w 266"/>
                  <a:gd name="T29" fmla="*/ 2147483647 h 2212"/>
                  <a:gd name="T30" fmla="*/ 0 w 266"/>
                  <a:gd name="T31" fmla="*/ 0 h 2212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66"/>
                  <a:gd name="T49" fmla="*/ 0 h 2212"/>
                  <a:gd name="T50" fmla="*/ 266 w 266"/>
                  <a:gd name="T51" fmla="*/ 2212 h 2212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66" h="2212">
                    <a:moveTo>
                      <a:pt x="113" y="2211"/>
                    </a:moveTo>
                    <a:lnTo>
                      <a:pt x="157" y="2066"/>
                    </a:lnTo>
                    <a:lnTo>
                      <a:pt x="193" y="1920"/>
                    </a:lnTo>
                    <a:lnTo>
                      <a:pt x="222" y="1772"/>
                    </a:lnTo>
                    <a:lnTo>
                      <a:pt x="244" y="1622"/>
                    </a:lnTo>
                    <a:lnTo>
                      <a:pt x="258" y="1472"/>
                    </a:lnTo>
                    <a:lnTo>
                      <a:pt x="265" y="1322"/>
                    </a:lnTo>
                    <a:lnTo>
                      <a:pt x="265" y="1171"/>
                    </a:lnTo>
                    <a:lnTo>
                      <a:pt x="257" y="1020"/>
                    </a:lnTo>
                    <a:lnTo>
                      <a:pt x="242" y="870"/>
                    </a:lnTo>
                    <a:lnTo>
                      <a:pt x="220" y="721"/>
                    </a:lnTo>
                    <a:lnTo>
                      <a:pt x="190" y="573"/>
                    </a:lnTo>
                    <a:lnTo>
                      <a:pt x="153" y="427"/>
                    </a:lnTo>
                    <a:lnTo>
                      <a:pt x="109" y="282"/>
                    </a:lnTo>
                    <a:lnTo>
                      <a:pt x="58" y="139"/>
                    </a:lnTo>
                    <a:lnTo>
                      <a:pt x="0" y="0"/>
                    </a:lnTo>
                  </a:path>
                </a:pathLst>
              </a:custGeom>
              <a:noFill/>
              <a:ln w="36720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351" name="Freeform 39"/>
              <p:cNvSpPr>
                <a:spLocks/>
              </p:cNvSpPr>
              <p:nvPr/>
            </p:nvSpPr>
            <p:spPr bwMode="auto">
              <a:xfrm>
                <a:off x="6145754" y="2237374"/>
                <a:ext cx="654996" cy="78263"/>
              </a:xfrm>
              <a:custGeom>
                <a:avLst/>
                <a:gdLst>
                  <a:gd name="T0" fmla="*/ 0 w 2646"/>
                  <a:gd name="T1" fmla="*/ 2147483647 h 312"/>
                  <a:gd name="T2" fmla="*/ 2147483647 w 2646"/>
                  <a:gd name="T3" fmla="*/ 2147483647 h 312"/>
                  <a:gd name="T4" fmla="*/ 2147483647 w 2646"/>
                  <a:gd name="T5" fmla="*/ 2147483647 h 312"/>
                  <a:gd name="T6" fmla="*/ 2147483647 w 2646"/>
                  <a:gd name="T7" fmla="*/ 2147483647 h 312"/>
                  <a:gd name="T8" fmla="*/ 2147483647 w 2646"/>
                  <a:gd name="T9" fmla="*/ 2147483647 h 312"/>
                  <a:gd name="T10" fmla="*/ 2147483647 w 2646"/>
                  <a:gd name="T11" fmla="*/ 2147483647 h 312"/>
                  <a:gd name="T12" fmla="*/ 2147483647 w 2646"/>
                  <a:gd name="T13" fmla="*/ 2147483647 h 312"/>
                  <a:gd name="T14" fmla="*/ 2147483647 w 2646"/>
                  <a:gd name="T15" fmla="*/ 2147483647 h 312"/>
                  <a:gd name="T16" fmla="*/ 2147483647 w 2646"/>
                  <a:gd name="T17" fmla="*/ 2147483647 h 312"/>
                  <a:gd name="T18" fmla="*/ 2147483647 w 2646"/>
                  <a:gd name="T19" fmla="*/ 2147483647 h 312"/>
                  <a:gd name="T20" fmla="*/ 2147483647 w 2646"/>
                  <a:gd name="T21" fmla="*/ 2147483647 h 312"/>
                  <a:gd name="T22" fmla="*/ 2147483647 w 2646"/>
                  <a:gd name="T23" fmla="*/ 2147483647 h 312"/>
                  <a:gd name="T24" fmla="*/ 2147483647 w 2646"/>
                  <a:gd name="T25" fmla="*/ 2147483647 h 312"/>
                  <a:gd name="T26" fmla="*/ 2147483647 w 2646"/>
                  <a:gd name="T27" fmla="*/ 2147483647 h 312"/>
                  <a:gd name="T28" fmla="*/ 2147483647 w 2646"/>
                  <a:gd name="T29" fmla="*/ 2147483647 h 312"/>
                  <a:gd name="T30" fmla="*/ 2147483647 w 2646"/>
                  <a:gd name="T31" fmla="*/ 0 h 312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646"/>
                  <a:gd name="T49" fmla="*/ 0 h 312"/>
                  <a:gd name="T50" fmla="*/ 2646 w 2646"/>
                  <a:gd name="T51" fmla="*/ 312 h 312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646" h="312">
                    <a:moveTo>
                      <a:pt x="0" y="81"/>
                    </a:moveTo>
                    <a:lnTo>
                      <a:pt x="170" y="142"/>
                    </a:lnTo>
                    <a:lnTo>
                      <a:pt x="343" y="194"/>
                    </a:lnTo>
                    <a:lnTo>
                      <a:pt x="520" y="237"/>
                    </a:lnTo>
                    <a:lnTo>
                      <a:pt x="698" y="270"/>
                    </a:lnTo>
                    <a:lnTo>
                      <a:pt x="878" y="293"/>
                    </a:lnTo>
                    <a:lnTo>
                      <a:pt x="1059" y="307"/>
                    </a:lnTo>
                    <a:lnTo>
                      <a:pt x="1240" y="311"/>
                    </a:lnTo>
                    <a:lnTo>
                      <a:pt x="1422" y="305"/>
                    </a:lnTo>
                    <a:lnTo>
                      <a:pt x="1603" y="290"/>
                    </a:lnTo>
                    <a:lnTo>
                      <a:pt x="1782" y="265"/>
                    </a:lnTo>
                    <a:lnTo>
                      <a:pt x="1960" y="231"/>
                    </a:lnTo>
                    <a:lnTo>
                      <a:pt x="2136" y="187"/>
                    </a:lnTo>
                    <a:lnTo>
                      <a:pt x="2309" y="134"/>
                    </a:lnTo>
                    <a:lnTo>
                      <a:pt x="2479" y="71"/>
                    </a:lnTo>
                    <a:lnTo>
                      <a:pt x="2645" y="0"/>
                    </a:lnTo>
                  </a:path>
                </a:pathLst>
              </a:custGeom>
              <a:noFill/>
              <a:ln w="36720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352" name="Freeform 41"/>
              <p:cNvSpPr>
                <a:spLocks/>
              </p:cNvSpPr>
              <p:nvPr/>
            </p:nvSpPr>
            <p:spPr bwMode="auto">
              <a:xfrm>
                <a:off x="5636446" y="1238023"/>
                <a:ext cx="55386" cy="571919"/>
              </a:xfrm>
              <a:custGeom>
                <a:avLst/>
                <a:gdLst>
                  <a:gd name="T0" fmla="*/ 2147483647 w 226"/>
                  <a:gd name="T1" fmla="*/ 0 h 2308"/>
                  <a:gd name="T2" fmla="*/ 2147483647 w 226"/>
                  <a:gd name="T3" fmla="*/ 2147483647 h 2308"/>
                  <a:gd name="T4" fmla="*/ 2147483647 w 226"/>
                  <a:gd name="T5" fmla="*/ 2147483647 h 2308"/>
                  <a:gd name="T6" fmla="*/ 2147483647 w 226"/>
                  <a:gd name="T7" fmla="*/ 2147483647 h 2308"/>
                  <a:gd name="T8" fmla="*/ 2147483647 w 226"/>
                  <a:gd name="T9" fmla="*/ 2147483647 h 2308"/>
                  <a:gd name="T10" fmla="*/ 2147483647 w 226"/>
                  <a:gd name="T11" fmla="*/ 2147483647 h 2308"/>
                  <a:gd name="T12" fmla="*/ 2147483647 w 226"/>
                  <a:gd name="T13" fmla="*/ 2147483647 h 2308"/>
                  <a:gd name="T14" fmla="*/ 0 w 226"/>
                  <a:gd name="T15" fmla="*/ 2147483647 h 2308"/>
                  <a:gd name="T16" fmla="*/ 0 w 226"/>
                  <a:gd name="T17" fmla="*/ 2147483647 h 2308"/>
                  <a:gd name="T18" fmla="*/ 2147483647 w 226"/>
                  <a:gd name="T19" fmla="*/ 2147483647 h 2308"/>
                  <a:gd name="T20" fmla="*/ 2147483647 w 226"/>
                  <a:gd name="T21" fmla="*/ 2147483647 h 2308"/>
                  <a:gd name="T22" fmla="*/ 2147483647 w 226"/>
                  <a:gd name="T23" fmla="*/ 2147483647 h 2308"/>
                  <a:gd name="T24" fmla="*/ 2147483647 w 226"/>
                  <a:gd name="T25" fmla="*/ 2147483647 h 2308"/>
                  <a:gd name="T26" fmla="*/ 2147483647 w 226"/>
                  <a:gd name="T27" fmla="*/ 2147483647 h 2308"/>
                  <a:gd name="T28" fmla="*/ 2147483647 w 226"/>
                  <a:gd name="T29" fmla="*/ 2147483647 h 2308"/>
                  <a:gd name="T30" fmla="*/ 2147483647 w 226"/>
                  <a:gd name="T31" fmla="*/ 2147483647 h 230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26"/>
                  <a:gd name="T49" fmla="*/ 0 h 2308"/>
                  <a:gd name="T50" fmla="*/ 226 w 226"/>
                  <a:gd name="T51" fmla="*/ 2308 h 2308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26" h="2308">
                    <a:moveTo>
                      <a:pt x="225" y="0"/>
                    </a:moveTo>
                    <a:lnTo>
                      <a:pt x="170" y="148"/>
                    </a:lnTo>
                    <a:lnTo>
                      <a:pt x="122" y="299"/>
                    </a:lnTo>
                    <a:lnTo>
                      <a:pt x="82" y="451"/>
                    </a:lnTo>
                    <a:lnTo>
                      <a:pt x="49" y="605"/>
                    </a:lnTo>
                    <a:lnTo>
                      <a:pt x="25" y="761"/>
                    </a:lnTo>
                    <a:lnTo>
                      <a:pt x="9" y="917"/>
                    </a:lnTo>
                    <a:lnTo>
                      <a:pt x="0" y="1075"/>
                    </a:lnTo>
                    <a:lnTo>
                      <a:pt x="0" y="1232"/>
                    </a:lnTo>
                    <a:lnTo>
                      <a:pt x="8" y="1389"/>
                    </a:lnTo>
                    <a:lnTo>
                      <a:pt x="23" y="1546"/>
                    </a:lnTo>
                    <a:lnTo>
                      <a:pt x="47" y="1701"/>
                    </a:lnTo>
                    <a:lnTo>
                      <a:pt x="79" y="1856"/>
                    </a:lnTo>
                    <a:lnTo>
                      <a:pt x="118" y="2008"/>
                    </a:lnTo>
                    <a:lnTo>
                      <a:pt x="166" y="2159"/>
                    </a:lnTo>
                    <a:lnTo>
                      <a:pt x="221" y="2307"/>
                    </a:lnTo>
                  </a:path>
                </a:pathLst>
              </a:custGeom>
              <a:noFill/>
              <a:ln w="36720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353" name="Freeform 40"/>
              <p:cNvSpPr>
                <a:spLocks/>
              </p:cNvSpPr>
              <p:nvPr/>
            </p:nvSpPr>
            <p:spPr bwMode="auto">
              <a:xfrm>
                <a:off x="5691833" y="1790399"/>
                <a:ext cx="457534" cy="467444"/>
              </a:xfrm>
              <a:custGeom>
                <a:avLst/>
                <a:gdLst>
                  <a:gd name="T0" fmla="*/ 0 w 1754"/>
                  <a:gd name="T1" fmla="*/ 0 h 1586"/>
                  <a:gd name="T2" fmla="*/ 2147483647 w 1754"/>
                  <a:gd name="T3" fmla="*/ 2147483647 h 1586"/>
                  <a:gd name="T4" fmla="*/ 2147483647 w 1754"/>
                  <a:gd name="T5" fmla="*/ 2147483647 h 1586"/>
                  <a:gd name="T6" fmla="*/ 2147483647 w 1754"/>
                  <a:gd name="T7" fmla="*/ 2147483647 h 1586"/>
                  <a:gd name="T8" fmla="*/ 2147483647 w 1754"/>
                  <a:gd name="T9" fmla="*/ 2147483647 h 1586"/>
                  <a:gd name="T10" fmla="*/ 2147483647 w 1754"/>
                  <a:gd name="T11" fmla="*/ 2147483647 h 1586"/>
                  <a:gd name="T12" fmla="*/ 2147483647 w 1754"/>
                  <a:gd name="T13" fmla="*/ 2147483647 h 1586"/>
                  <a:gd name="T14" fmla="*/ 2147483647 w 1754"/>
                  <a:gd name="T15" fmla="*/ 2147483647 h 1586"/>
                  <a:gd name="T16" fmla="*/ 2147483647 w 1754"/>
                  <a:gd name="T17" fmla="*/ 2147483647 h 1586"/>
                  <a:gd name="T18" fmla="*/ 2147483647 w 1754"/>
                  <a:gd name="T19" fmla="*/ 2147483647 h 1586"/>
                  <a:gd name="T20" fmla="*/ 2147483647 w 1754"/>
                  <a:gd name="T21" fmla="*/ 2147483647 h 1586"/>
                  <a:gd name="T22" fmla="*/ 2147483647 w 1754"/>
                  <a:gd name="T23" fmla="*/ 2147483647 h 1586"/>
                  <a:gd name="T24" fmla="*/ 2147483647 w 1754"/>
                  <a:gd name="T25" fmla="*/ 2147483647 h 1586"/>
                  <a:gd name="T26" fmla="*/ 2147483647 w 1754"/>
                  <a:gd name="T27" fmla="*/ 2147483647 h 1586"/>
                  <a:gd name="T28" fmla="*/ 2147483647 w 1754"/>
                  <a:gd name="T29" fmla="*/ 2147483647 h 1586"/>
                  <a:gd name="T30" fmla="*/ 2147483647 w 1754"/>
                  <a:gd name="T31" fmla="*/ 2147483647 h 158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754"/>
                  <a:gd name="T49" fmla="*/ 0 h 1586"/>
                  <a:gd name="T50" fmla="*/ 1754 w 1754"/>
                  <a:gd name="T51" fmla="*/ 1586 h 158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754" h="1586">
                    <a:moveTo>
                      <a:pt x="0" y="0"/>
                    </a:moveTo>
                    <a:lnTo>
                      <a:pt x="75" y="141"/>
                    </a:lnTo>
                    <a:lnTo>
                      <a:pt x="156" y="278"/>
                    </a:lnTo>
                    <a:lnTo>
                      <a:pt x="244" y="412"/>
                    </a:lnTo>
                    <a:lnTo>
                      <a:pt x="339" y="540"/>
                    </a:lnTo>
                    <a:lnTo>
                      <a:pt x="441" y="665"/>
                    </a:lnTo>
                    <a:lnTo>
                      <a:pt x="549" y="784"/>
                    </a:lnTo>
                    <a:lnTo>
                      <a:pt x="663" y="897"/>
                    </a:lnTo>
                    <a:lnTo>
                      <a:pt x="782" y="1006"/>
                    </a:lnTo>
                    <a:lnTo>
                      <a:pt x="907" y="1108"/>
                    </a:lnTo>
                    <a:lnTo>
                      <a:pt x="1037" y="1204"/>
                    </a:lnTo>
                    <a:lnTo>
                      <a:pt x="1172" y="1294"/>
                    </a:lnTo>
                    <a:lnTo>
                      <a:pt x="1312" y="1377"/>
                    </a:lnTo>
                    <a:lnTo>
                      <a:pt x="1455" y="1453"/>
                    </a:lnTo>
                    <a:lnTo>
                      <a:pt x="1602" y="1522"/>
                    </a:lnTo>
                    <a:lnTo>
                      <a:pt x="1753" y="1585"/>
                    </a:lnTo>
                  </a:path>
                </a:pathLst>
              </a:custGeom>
              <a:noFill/>
              <a:ln w="36720">
                <a:solidFill>
                  <a:srgbClr val="0000FF"/>
                </a:solidFill>
                <a:round/>
                <a:headEnd type="oval" w="med" len="med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354" name="Freeform 31"/>
              <p:cNvSpPr>
                <a:spLocks/>
              </p:cNvSpPr>
              <p:nvPr/>
            </p:nvSpPr>
            <p:spPr bwMode="auto">
              <a:xfrm>
                <a:off x="6797138" y="811793"/>
                <a:ext cx="408169" cy="420210"/>
              </a:xfrm>
              <a:custGeom>
                <a:avLst/>
                <a:gdLst>
                  <a:gd name="T0" fmla="*/ 2147483647 w 1649"/>
                  <a:gd name="T1" fmla="*/ 2147483647 h 1692"/>
                  <a:gd name="T2" fmla="*/ 2147483647 w 1649"/>
                  <a:gd name="T3" fmla="*/ 2147483647 h 1692"/>
                  <a:gd name="T4" fmla="*/ 2147483647 w 1649"/>
                  <a:gd name="T5" fmla="*/ 2147483647 h 1692"/>
                  <a:gd name="T6" fmla="*/ 2147483647 w 1649"/>
                  <a:gd name="T7" fmla="*/ 2147483647 h 1692"/>
                  <a:gd name="T8" fmla="*/ 2147483647 w 1649"/>
                  <a:gd name="T9" fmla="*/ 2147483647 h 1692"/>
                  <a:gd name="T10" fmla="*/ 2147483647 w 1649"/>
                  <a:gd name="T11" fmla="*/ 2147483647 h 1692"/>
                  <a:gd name="T12" fmla="*/ 2147483647 w 1649"/>
                  <a:gd name="T13" fmla="*/ 2147483647 h 1692"/>
                  <a:gd name="T14" fmla="*/ 2147483647 w 1649"/>
                  <a:gd name="T15" fmla="*/ 2147483647 h 1692"/>
                  <a:gd name="T16" fmla="*/ 2147483647 w 1649"/>
                  <a:gd name="T17" fmla="*/ 2147483647 h 1692"/>
                  <a:gd name="T18" fmla="*/ 2147483647 w 1649"/>
                  <a:gd name="T19" fmla="*/ 2147483647 h 1692"/>
                  <a:gd name="T20" fmla="*/ 2147483647 w 1649"/>
                  <a:gd name="T21" fmla="*/ 2147483647 h 1692"/>
                  <a:gd name="T22" fmla="*/ 2147483647 w 1649"/>
                  <a:gd name="T23" fmla="*/ 2147483647 h 1692"/>
                  <a:gd name="T24" fmla="*/ 2147483647 w 1649"/>
                  <a:gd name="T25" fmla="*/ 2147483647 h 1692"/>
                  <a:gd name="T26" fmla="*/ 2147483647 w 1649"/>
                  <a:gd name="T27" fmla="*/ 2147483647 h 1692"/>
                  <a:gd name="T28" fmla="*/ 2147483647 w 1649"/>
                  <a:gd name="T29" fmla="*/ 2147483647 h 1692"/>
                  <a:gd name="T30" fmla="*/ 0 w 1649"/>
                  <a:gd name="T31" fmla="*/ 0 h 1692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649"/>
                  <a:gd name="T49" fmla="*/ 0 h 1692"/>
                  <a:gd name="T50" fmla="*/ 1649 w 1649"/>
                  <a:gd name="T51" fmla="*/ 1692 h 1692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649" h="1692">
                    <a:moveTo>
                      <a:pt x="1648" y="1691"/>
                    </a:moveTo>
                    <a:lnTo>
                      <a:pt x="1583" y="1545"/>
                    </a:lnTo>
                    <a:lnTo>
                      <a:pt x="1511" y="1403"/>
                    </a:lnTo>
                    <a:lnTo>
                      <a:pt x="1432" y="1264"/>
                    </a:lnTo>
                    <a:lnTo>
                      <a:pt x="1345" y="1130"/>
                    </a:lnTo>
                    <a:lnTo>
                      <a:pt x="1251" y="999"/>
                    </a:lnTo>
                    <a:lnTo>
                      <a:pt x="1151" y="874"/>
                    </a:lnTo>
                    <a:lnTo>
                      <a:pt x="1045" y="753"/>
                    </a:lnTo>
                    <a:lnTo>
                      <a:pt x="932" y="638"/>
                    </a:lnTo>
                    <a:lnTo>
                      <a:pt x="814" y="528"/>
                    </a:lnTo>
                    <a:lnTo>
                      <a:pt x="690" y="424"/>
                    </a:lnTo>
                    <a:lnTo>
                      <a:pt x="561" y="326"/>
                    </a:lnTo>
                    <a:lnTo>
                      <a:pt x="428" y="235"/>
                    </a:lnTo>
                    <a:lnTo>
                      <a:pt x="289" y="150"/>
                    </a:lnTo>
                    <a:lnTo>
                      <a:pt x="147" y="72"/>
                    </a:lnTo>
                    <a:lnTo>
                      <a:pt x="0" y="0"/>
                    </a:lnTo>
                  </a:path>
                </a:pathLst>
              </a:custGeom>
              <a:noFill/>
              <a:ln w="36720">
                <a:solidFill>
                  <a:srgbClr val="0000FF"/>
                </a:solidFill>
                <a:round/>
                <a:headEnd type="oval" w="med" len="med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355" name="Freeform 32"/>
              <p:cNvSpPr>
                <a:spLocks/>
              </p:cNvSpPr>
              <p:nvPr/>
            </p:nvSpPr>
            <p:spPr bwMode="auto">
              <a:xfrm>
                <a:off x="5690628" y="811793"/>
                <a:ext cx="411781" cy="426230"/>
              </a:xfrm>
              <a:custGeom>
                <a:avLst/>
                <a:gdLst>
                  <a:gd name="T0" fmla="*/ 2147483647 w 1661"/>
                  <a:gd name="T1" fmla="*/ 0 h 1719"/>
                  <a:gd name="T2" fmla="*/ 2147483647 w 1661"/>
                  <a:gd name="T3" fmla="*/ 2147483647 h 1719"/>
                  <a:gd name="T4" fmla="*/ 2147483647 w 1661"/>
                  <a:gd name="T5" fmla="*/ 2147483647 h 1719"/>
                  <a:gd name="T6" fmla="*/ 2147483647 w 1661"/>
                  <a:gd name="T7" fmla="*/ 2147483647 h 1719"/>
                  <a:gd name="T8" fmla="*/ 2147483647 w 1661"/>
                  <a:gd name="T9" fmla="*/ 2147483647 h 1719"/>
                  <a:gd name="T10" fmla="*/ 2147483647 w 1661"/>
                  <a:gd name="T11" fmla="*/ 2147483647 h 1719"/>
                  <a:gd name="T12" fmla="*/ 2147483647 w 1661"/>
                  <a:gd name="T13" fmla="*/ 2147483647 h 1719"/>
                  <a:gd name="T14" fmla="*/ 2147483647 w 1661"/>
                  <a:gd name="T15" fmla="*/ 2147483647 h 1719"/>
                  <a:gd name="T16" fmla="*/ 2147483647 w 1661"/>
                  <a:gd name="T17" fmla="*/ 2147483647 h 1719"/>
                  <a:gd name="T18" fmla="*/ 2147483647 w 1661"/>
                  <a:gd name="T19" fmla="*/ 2147483647 h 1719"/>
                  <a:gd name="T20" fmla="*/ 2147483647 w 1661"/>
                  <a:gd name="T21" fmla="*/ 2147483647 h 1719"/>
                  <a:gd name="T22" fmla="*/ 2147483647 w 1661"/>
                  <a:gd name="T23" fmla="*/ 2147483647 h 1719"/>
                  <a:gd name="T24" fmla="*/ 2147483647 w 1661"/>
                  <a:gd name="T25" fmla="*/ 2147483647 h 1719"/>
                  <a:gd name="T26" fmla="*/ 2147483647 w 1661"/>
                  <a:gd name="T27" fmla="*/ 2147483647 h 1719"/>
                  <a:gd name="T28" fmla="*/ 2147483647 w 1661"/>
                  <a:gd name="T29" fmla="*/ 2147483647 h 1719"/>
                  <a:gd name="T30" fmla="*/ 0 w 1661"/>
                  <a:gd name="T31" fmla="*/ 2147483647 h 171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661"/>
                  <a:gd name="T49" fmla="*/ 0 h 1719"/>
                  <a:gd name="T50" fmla="*/ 1661 w 1661"/>
                  <a:gd name="T51" fmla="*/ 1719 h 1719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661" h="1719">
                    <a:moveTo>
                      <a:pt x="1660" y="0"/>
                    </a:moveTo>
                    <a:lnTo>
                      <a:pt x="1512" y="72"/>
                    </a:lnTo>
                    <a:lnTo>
                      <a:pt x="1367" y="152"/>
                    </a:lnTo>
                    <a:lnTo>
                      <a:pt x="1227" y="238"/>
                    </a:lnTo>
                    <a:lnTo>
                      <a:pt x="1092" y="331"/>
                    </a:lnTo>
                    <a:lnTo>
                      <a:pt x="962" y="430"/>
                    </a:lnTo>
                    <a:lnTo>
                      <a:pt x="837" y="536"/>
                    </a:lnTo>
                    <a:lnTo>
                      <a:pt x="717" y="648"/>
                    </a:lnTo>
                    <a:lnTo>
                      <a:pt x="604" y="765"/>
                    </a:lnTo>
                    <a:lnTo>
                      <a:pt x="497" y="888"/>
                    </a:lnTo>
                    <a:lnTo>
                      <a:pt x="396" y="1015"/>
                    </a:lnTo>
                    <a:lnTo>
                      <a:pt x="303" y="1148"/>
                    </a:lnTo>
                    <a:lnTo>
                      <a:pt x="216" y="1285"/>
                    </a:lnTo>
                    <a:lnTo>
                      <a:pt x="137" y="1426"/>
                    </a:lnTo>
                    <a:lnTo>
                      <a:pt x="65" y="1570"/>
                    </a:lnTo>
                    <a:lnTo>
                      <a:pt x="0" y="1718"/>
                    </a:lnTo>
                  </a:path>
                </a:pathLst>
              </a:custGeom>
              <a:noFill/>
              <a:ln w="36720">
                <a:solidFill>
                  <a:srgbClr val="0000FF"/>
                </a:solidFill>
                <a:round/>
                <a:headEnd type="oval" w="med" len="med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356" name="Freeform 33"/>
              <p:cNvSpPr>
                <a:spLocks/>
              </p:cNvSpPr>
              <p:nvPr/>
            </p:nvSpPr>
            <p:spPr bwMode="auto">
              <a:xfrm>
                <a:off x="6870584" y="1770207"/>
                <a:ext cx="353987" cy="429842"/>
              </a:xfrm>
              <a:custGeom>
                <a:avLst/>
                <a:gdLst>
                  <a:gd name="T0" fmla="*/ 0 w 1427"/>
                  <a:gd name="T1" fmla="*/ 2147483647 h 1737"/>
                  <a:gd name="T2" fmla="*/ 2147483647 w 1427"/>
                  <a:gd name="T3" fmla="*/ 2147483647 h 1737"/>
                  <a:gd name="T4" fmla="*/ 2147483647 w 1427"/>
                  <a:gd name="T5" fmla="*/ 2147483647 h 1737"/>
                  <a:gd name="T6" fmla="*/ 2147483647 w 1427"/>
                  <a:gd name="T7" fmla="*/ 2147483647 h 1737"/>
                  <a:gd name="T8" fmla="*/ 2147483647 w 1427"/>
                  <a:gd name="T9" fmla="*/ 2147483647 h 1737"/>
                  <a:gd name="T10" fmla="*/ 2147483647 w 1427"/>
                  <a:gd name="T11" fmla="*/ 2147483647 h 1737"/>
                  <a:gd name="T12" fmla="*/ 2147483647 w 1427"/>
                  <a:gd name="T13" fmla="*/ 2147483647 h 1737"/>
                  <a:gd name="T14" fmla="*/ 2147483647 w 1427"/>
                  <a:gd name="T15" fmla="*/ 2147483647 h 1737"/>
                  <a:gd name="T16" fmla="*/ 2147483647 w 1427"/>
                  <a:gd name="T17" fmla="*/ 2147483647 h 1737"/>
                  <a:gd name="T18" fmla="*/ 2147483647 w 1427"/>
                  <a:gd name="T19" fmla="*/ 2147483647 h 1737"/>
                  <a:gd name="T20" fmla="*/ 2147483647 w 1427"/>
                  <a:gd name="T21" fmla="*/ 2147483647 h 1737"/>
                  <a:gd name="T22" fmla="*/ 2147483647 w 1427"/>
                  <a:gd name="T23" fmla="*/ 2147483647 h 1737"/>
                  <a:gd name="T24" fmla="*/ 2147483647 w 1427"/>
                  <a:gd name="T25" fmla="*/ 2147483647 h 1737"/>
                  <a:gd name="T26" fmla="*/ 2147483647 w 1427"/>
                  <a:gd name="T27" fmla="*/ 2147483647 h 1737"/>
                  <a:gd name="T28" fmla="*/ 2147483647 w 1427"/>
                  <a:gd name="T29" fmla="*/ 2147483647 h 1737"/>
                  <a:gd name="T30" fmla="*/ 2147483647 w 1427"/>
                  <a:gd name="T31" fmla="*/ 0 h 173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427"/>
                  <a:gd name="T49" fmla="*/ 0 h 1737"/>
                  <a:gd name="T50" fmla="*/ 1427 w 1427"/>
                  <a:gd name="T51" fmla="*/ 1737 h 1737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427" h="1737">
                    <a:moveTo>
                      <a:pt x="0" y="1736"/>
                    </a:moveTo>
                    <a:lnTo>
                      <a:pt x="132" y="1655"/>
                    </a:lnTo>
                    <a:lnTo>
                      <a:pt x="259" y="1568"/>
                    </a:lnTo>
                    <a:lnTo>
                      <a:pt x="382" y="1475"/>
                    </a:lnTo>
                    <a:lnTo>
                      <a:pt x="501" y="1377"/>
                    </a:lnTo>
                    <a:lnTo>
                      <a:pt x="614" y="1273"/>
                    </a:lnTo>
                    <a:lnTo>
                      <a:pt x="722" y="1164"/>
                    </a:lnTo>
                    <a:lnTo>
                      <a:pt x="825" y="1050"/>
                    </a:lnTo>
                    <a:lnTo>
                      <a:pt x="922" y="932"/>
                    </a:lnTo>
                    <a:lnTo>
                      <a:pt x="1013" y="810"/>
                    </a:lnTo>
                    <a:lnTo>
                      <a:pt x="1098" y="683"/>
                    </a:lnTo>
                    <a:lnTo>
                      <a:pt x="1177" y="553"/>
                    </a:lnTo>
                    <a:lnTo>
                      <a:pt x="1249" y="419"/>
                    </a:lnTo>
                    <a:lnTo>
                      <a:pt x="1315" y="282"/>
                    </a:lnTo>
                    <a:lnTo>
                      <a:pt x="1374" y="142"/>
                    </a:lnTo>
                    <a:lnTo>
                      <a:pt x="1426" y="0"/>
                    </a:lnTo>
                  </a:path>
                </a:pathLst>
              </a:custGeom>
              <a:noFill/>
              <a:ln w="36720">
                <a:solidFill>
                  <a:srgbClr val="0000FF"/>
                </a:solidFill>
                <a:round/>
                <a:headEnd type="oval" w="med" len="med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2319" name="Group 80"/>
            <p:cNvGrpSpPr>
              <a:grpSpLocks/>
            </p:cNvGrpSpPr>
            <p:nvPr/>
          </p:nvGrpSpPr>
          <p:grpSpPr bwMode="auto">
            <a:xfrm>
              <a:off x="7327900" y="1295400"/>
              <a:ext cx="1627188" cy="1576387"/>
              <a:chOff x="5636446" y="738347"/>
              <a:chExt cx="1627858" cy="1577290"/>
            </a:xfrm>
          </p:grpSpPr>
          <p:sp>
            <p:nvSpPr>
              <p:cNvPr id="182341" name="Freeform 37"/>
              <p:cNvSpPr>
                <a:spLocks/>
              </p:cNvSpPr>
              <p:nvPr/>
            </p:nvSpPr>
            <p:spPr bwMode="auto">
              <a:xfrm>
                <a:off x="6102409" y="738347"/>
                <a:ext cx="645364" cy="74650"/>
              </a:xfrm>
              <a:custGeom>
                <a:avLst/>
                <a:gdLst>
                  <a:gd name="T0" fmla="*/ 2147483647 w 2604"/>
                  <a:gd name="T1" fmla="*/ 2147483647 h 305"/>
                  <a:gd name="T2" fmla="*/ 2147483647 w 2604"/>
                  <a:gd name="T3" fmla="*/ 2147483647 h 305"/>
                  <a:gd name="T4" fmla="*/ 2147483647 w 2604"/>
                  <a:gd name="T5" fmla="*/ 2147483647 h 305"/>
                  <a:gd name="T6" fmla="*/ 2147483647 w 2604"/>
                  <a:gd name="T7" fmla="*/ 2147483647 h 305"/>
                  <a:gd name="T8" fmla="*/ 2147483647 w 2604"/>
                  <a:gd name="T9" fmla="*/ 2147483647 h 305"/>
                  <a:gd name="T10" fmla="*/ 2147483647 w 2604"/>
                  <a:gd name="T11" fmla="*/ 2147483647 h 305"/>
                  <a:gd name="T12" fmla="*/ 2147483647 w 2604"/>
                  <a:gd name="T13" fmla="*/ 2147483647 h 305"/>
                  <a:gd name="T14" fmla="*/ 2147483647 w 2604"/>
                  <a:gd name="T15" fmla="*/ 0 h 305"/>
                  <a:gd name="T16" fmla="*/ 2147483647 w 2604"/>
                  <a:gd name="T17" fmla="*/ 2147483647 h 305"/>
                  <a:gd name="T18" fmla="*/ 2147483647 w 2604"/>
                  <a:gd name="T19" fmla="*/ 2147483647 h 305"/>
                  <a:gd name="T20" fmla="*/ 2147483647 w 2604"/>
                  <a:gd name="T21" fmla="*/ 2147483647 h 305"/>
                  <a:gd name="T22" fmla="*/ 2147483647 w 2604"/>
                  <a:gd name="T23" fmla="*/ 2147483647 h 305"/>
                  <a:gd name="T24" fmla="*/ 2147483647 w 2604"/>
                  <a:gd name="T25" fmla="*/ 2147483647 h 305"/>
                  <a:gd name="T26" fmla="*/ 2147483647 w 2604"/>
                  <a:gd name="T27" fmla="*/ 2147483647 h 305"/>
                  <a:gd name="T28" fmla="*/ 2147483647 w 2604"/>
                  <a:gd name="T29" fmla="*/ 2147483647 h 305"/>
                  <a:gd name="T30" fmla="*/ 0 w 2604"/>
                  <a:gd name="T31" fmla="*/ 2147483647 h 305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604"/>
                  <a:gd name="T49" fmla="*/ 0 h 305"/>
                  <a:gd name="T50" fmla="*/ 2604 w 2604"/>
                  <a:gd name="T51" fmla="*/ 305 h 305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604" h="305">
                    <a:moveTo>
                      <a:pt x="2603" y="219"/>
                    </a:moveTo>
                    <a:lnTo>
                      <a:pt x="2435" y="160"/>
                    </a:lnTo>
                    <a:lnTo>
                      <a:pt x="2264" y="111"/>
                    </a:lnTo>
                    <a:lnTo>
                      <a:pt x="2090" y="70"/>
                    </a:lnTo>
                    <a:lnTo>
                      <a:pt x="1915" y="39"/>
                    </a:lnTo>
                    <a:lnTo>
                      <a:pt x="1738" y="16"/>
                    </a:lnTo>
                    <a:lnTo>
                      <a:pt x="1560" y="4"/>
                    </a:lnTo>
                    <a:lnTo>
                      <a:pt x="1382" y="0"/>
                    </a:lnTo>
                    <a:lnTo>
                      <a:pt x="1203" y="6"/>
                    </a:lnTo>
                    <a:lnTo>
                      <a:pt x="1025" y="21"/>
                    </a:lnTo>
                    <a:lnTo>
                      <a:pt x="849" y="46"/>
                    </a:lnTo>
                    <a:lnTo>
                      <a:pt x="674" y="79"/>
                    </a:lnTo>
                    <a:lnTo>
                      <a:pt x="501" y="122"/>
                    </a:lnTo>
                    <a:lnTo>
                      <a:pt x="330" y="174"/>
                    </a:lnTo>
                    <a:lnTo>
                      <a:pt x="163" y="235"/>
                    </a:lnTo>
                    <a:lnTo>
                      <a:pt x="0" y="304"/>
                    </a:lnTo>
                  </a:path>
                </a:pathLst>
              </a:custGeom>
              <a:noFill/>
              <a:ln w="36720">
                <a:solidFill>
                  <a:srgbClr val="FF0000"/>
                </a:solidFill>
                <a:prstDash val="solid"/>
                <a:round/>
                <a:headEnd type="non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342" name="Freeform 38"/>
              <p:cNvSpPr>
                <a:spLocks/>
              </p:cNvSpPr>
              <p:nvPr/>
            </p:nvSpPr>
            <p:spPr bwMode="auto">
              <a:xfrm>
                <a:off x="7199286" y="1216350"/>
                <a:ext cx="65018" cy="547838"/>
              </a:xfrm>
              <a:custGeom>
                <a:avLst/>
                <a:gdLst>
                  <a:gd name="T0" fmla="*/ 2147483647 w 266"/>
                  <a:gd name="T1" fmla="*/ 2147483647 h 2212"/>
                  <a:gd name="T2" fmla="*/ 2147483647 w 266"/>
                  <a:gd name="T3" fmla="*/ 2147483647 h 2212"/>
                  <a:gd name="T4" fmla="*/ 2147483647 w 266"/>
                  <a:gd name="T5" fmla="*/ 2147483647 h 2212"/>
                  <a:gd name="T6" fmla="*/ 2147483647 w 266"/>
                  <a:gd name="T7" fmla="*/ 2147483647 h 2212"/>
                  <a:gd name="T8" fmla="*/ 2147483647 w 266"/>
                  <a:gd name="T9" fmla="*/ 2147483647 h 2212"/>
                  <a:gd name="T10" fmla="*/ 2147483647 w 266"/>
                  <a:gd name="T11" fmla="*/ 2147483647 h 2212"/>
                  <a:gd name="T12" fmla="*/ 2147483647 w 266"/>
                  <a:gd name="T13" fmla="*/ 2147483647 h 2212"/>
                  <a:gd name="T14" fmla="*/ 2147483647 w 266"/>
                  <a:gd name="T15" fmla="*/ 2147483647 h 2212"/>
                  <a:gd name="T16" fmla="*/ 2147483647 w 266"/>
                  <a:gd name="T17" fmla="*/ 2147483647 h 2212"/>
                  <a:gd name="T18" fmla="*/ 2147483647 w 266"/>
                  <a:gd name="T19" fmla="*/ 2147483647 h 2212"/>
                  <a:gd name="T20" fmla="*/ 2147483647 w 266"/>
                  <a:gd name="T21" fmla="*/ 2147483647 h 2212"/>
                  <a:gd name="T22" fmla="*/ 2147483647 w 266"/>
                  <a:gd name="T23" fmla="*/ 2147483647 h 2212"/>
                  <a:gd name="T24" fmla="*/ 2147483647 w 266"/>
                  <a:gd name="T25" fmla="*/ 2147483647 h 2212"/>
                  <a:gd name="T26" fmla="*/ 2147483647 w 266"/>
                  <a:gd name="T27" fmla="*/ 2147483647 h 2212"/>
                  <a:gd name="T28" fmla="*/ 2147483647 w 266"/>
                  <a:gd name="T29" fmla="*/ 2147483647 h 2212"/>
                  <a:gd name="T30" fmla="*/ 0 w 266"/>
                  <a:gd name="T31" fmla="*/ 0 h 2212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66"/>
                  <a:gd name="T49" fmla="*/ 0 h 2212"/>
                  <a:gd name="T50" fmla="*/ 266 w 266"/>
                  <a:gd name="T51" fmla="*/ 2212 h 2212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66" h="2212">
                    <a:moveTo>
                      <a:pt x="113" y="2211"/>
                    </a:moveTo>
                    <a:lnTo>
                      <a:pt x="157" y="2066"/>
                    </a:lnTo>
                    <a:lnTo>
                      <a:pt x="193" y="1920"/>
                    </a:lnTo>
                    <a:lnTo>
                      <a:pt x="222" y="1772"/>
                    </a:lnTo>
                    <a:lnTo>
                      <a:pt x="244" y="1622"/>
                    </a:lnTo>
                    <a:lnTo>
                      <a:pt x="258" y="1472"/>
                    </a:lnTo>
                    <a:lnTo>
                      <a:pt x="265" y="1322"/>
                    </a:lnTo>
                    <a:lnTo>
                      <a:pt x="265" y="1171"/>
                    </a:lnTo>
                    <a:lnTo>
                      <a:pt x="257" y="1020"/>
                    </a:lnTo>
                    <a:lnTo>
                      <a:pt x="242" y="870"/>
                    </a:lnTo>
                    <a:lnTo>
                      <a:pt x="220" y="721"/>
                    </a:lnTo>
                    <a:lnTo>
                      <a:pt x="190" y="573"/>
                    </a:lnTo>
                    <a:lnTo>
                      <a:pt x="153" y="427"/>
                    </a:lnTo>
                    <a:lnTo>
                      <a:pt x="109" y="282"/>
                    </a:lnTo>
                    <a:lnTo>
                      <a:pt x="58" y="139"/>
                    </a:lnTo>
                    <a:lnTo>
                      <a:pt x="0" y="0"/>
                    </a:lnTo>
                  </a:path>
                </a:pathLst>
              </a:custGeom>
              <a:noFill/>
              <a:ln w="36720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343" name="Freeform 39"/>
              <p:cNvSpPr>
                <a:spLocks/>
              </p:cNvSpPr>
              <p:nvPr/>
            </p:nvSpPr>
            <p:spPr bwMode="auto">
              <a:xfrm>
                <a:off x="6145754" y="2237374"/>
                <a:ext cx="654996" cy="78263"/>
              </a:xfrm>
              <a:custGeom>
                <a:avLst/>
                <a:gdLst>
                  <a:gd name="T0" fmla="*/ 0 w 2646"/>
                  <a:gd name="T1" fmla="*/ 2147483647 h 312"/>
                  <a:gd name="T2" fmla="*/ 2147483647 w 2646"/>
                  <a:gd name="T3" fmla="*/ 2147483647 h 312"/>
                  <a:gd name="T4" fmla="*/ 2147483647 w 2646"/>
                  <a:gd name="T5" fmla="*/ 2147483647 h 312"/>
                  <a:gd name="T6" fmla="*/ 2147483647 w 2646"/>
                  <a:gd name="T7" fmla="*/ 2147483647 h 312"/>
                  <a:gd name="T8" fmla="*/ 2147483647 w 2646"/>
                  <a:gd name="T9" fmla="*/ 2147483647 h 312"/>
                  <a:gd name="T10" fmla="*/ 2147483647 w 2646"/>
                  <a:gd name="T11" fmla="*/ 2147483647 h 312"/>
                  <a:gd name="T12" fmla="*/ 2147483647 w 2646"/>
                  <a:gd name="T13" fmla="*/ 2147483647 h 312"/>
                  <a:gd name="T14" fmla="*/ 2147483647 w 2646"/>
                  <a:gd name="T15" fmla="*/ 2147483647 h 312"/>
                  <a:gd name="T16" fmla="*/ 2147483647 w 2646"/>
                  <a:gd name="T17" fmla="*/ 2147483647 h 312"/>
                  <a:gd name="T18" fmla="*/ 2147483647 w 2646"/>
                  <a:gd name="T19" fmla="*/ 2147483647 h 312"/>
                  <a:gd name="T20" fmla="*/ 2147483647 w 2646"/>
                  <a:gd name="T21" fmla="*/ 2147483647 h 312"/>
                  <a:gd name="T22" fmla="*/ 2147483647 w 2646"/>
                  <a:gd name="T23" fmla="*/ 2147483647 h 312"/>
                  <a:gd name="T24" fmla="*/ 2147483647 w 2646"/>
                  <a:gd name="T25" fmla="*/ 2147483647 h 312"/>
                  <a:gd name="T26" fmla="*/ 2147483647 w 2646"/>
                  <a:gd name="T27" fmla="*/ 2147483647 h 312"/>
                  <a:gd name="T28" fmla="*/ 2147483647 w 2646"/>
                  <a:gd name="T29" fmla="*/ 2147483647 h 312"/>
                  <a:gd name="T30" fmla="*/ 2147483647 w 2646"/>
                  <a:gd name="T31" fmla="*/ 0 h 312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646"/>
                  <a:gd name="T49" fmla="*/ 0 h 312"/>
                  <a:gd name="T50" fmla="*/ 2646 w 2646"/>
                  <a:gd name="T51" fmla="*/ 312 h 312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646" h="312">
                    <a:moveTo>
                      <a:pt x="0" y="81"/>
                    </a:moveTo>
                    <a:lnTo>
                      <a:pt x="170" y="142"/>
                    </a:lnTo>
                    <a:lnTo>
                      <a:pt x="343" y="194"/>
                    </a:lnTo>
                    <a:lnTo>
                      <a:pt x="520" y="237"/>
                    </a:lnTo>
                    <a:lnTo>
                      <a:pt x="698" y="270"/>
                    </a:lnTo>
                    <a:lnTo>
                      <a:pt x="878" y="293"/>
                    </a:lnTo>
                    <a:lnTo>
                      <a:pt x="1059" y="307"/>
                    </a:lnTo>
                    <a:lnTo>
                      <a:pt x="1240" y="311"/>
                    </a:lnTo>
                    <a:lnTo>
                      <a:pt x="1422" y="305"/>
                    </a:lnTo>
                    <a:lnTo>
                      <a:pt x="1603" y="290"/>
                    </a:lnTo>
                    <a:lnTo>
                      <a:pt x="1782" y="265"/>
                    </a:lnTo>
                    <a:lnTo>
                      <a:pt x="1960" y="231"/>
                    </a:lnTo>
                    <a:lnTo>
                      <a:pt x="2136" y="187"/>
                    </a:lnTo>
                    <a:lnTo>
                      <a:pt x="2309" y="134"/>
                    </a:lnTo>
                    <a:lnTo>
                      <a:pt x="2479" y="71"/>
                    </a:lnTo>
                    <a:lnTo>
                      <a:pt x="2645" y="0"/>
                    </a:lnTo>
                  </a:path>
                </a:pathLst>
              </a:custGeom>
              <a:noFill/>
              <a:ln w="36720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344" name="Freeform 41"/>
              <p:cNvSpPr>
                <a:spLocks/>
              </p:cNvSpPr>
              <p:nvPr/>
            </p:nvSpPr>
            <p:spPr bwMode="auto">
              <a:xfrm>
                <a:off x="5636446" y="1238023"/>
                <a:ext cx="55386" cy="571919"/>
              </a:xfrm>
              <a:custGeom>
                <a:avLst/>
                <a:gdLst>
                  <a:gd name="T0" fmla="*/ 2147483647 w 226"/>
                  <a:gd name="T1" fmla="*/ 0 h 2308"/>
                  <a:gd name="T2" fmla="*/ 2147483647 w 226"/>
                  <a:gd name="T3" fmla="*/ 2147483647 h 2308"/>
                  <a:gd name="T4" fmla="*/ 2147483647 w 226"/>
                  <a:gd name="T5" fmla="*/ 2147483647 h 2308"/>
                  <a:gd name="T6" fmla="*/ 2147483647 w 226"/>
                  <a:gd name="T7" fmla="*/ 2147483647 h 2308"/>
                  <a:gd name="T8" fmla="*/ 2147483647 w 226"/>
                  <a:gd name="T9" fmla="*/ 2147483647 h 2308"/>
                  <a:gd name="T10" fmla="*/ 2147483647 w 226"/>
                  <a:gd name="T11" fmla="*/ 2147483647 h 2308"/>
                  <a:gd name="T12" fmla="*/ 2147483647 w 226"/>
                  <a:gd name="T13" fmla="*/ 2147483647 h 2308"/>
                  <a:gd name="T14" fmla="*/ 0 w 226"/>
                  <a:gd name="T15" fmla="*/ 2147483647 h 2308"/>
                  <a:gd name="T16" fmla="*/ 0 w 226"/>
                  <a:gd name="T17" fmla="*/ 2147483647 h 2308"/>
                  <a:gd name="T18" fmla="*/ 2147483647 w 226"/>
                  <a:gd name="T19" fmla="*/ 2147483647 h 2308"/>
                  <a:gd name="T20" fmla="*/ 2147483647 w 226"/>
                  <a:gd name="T21" fmla="*/ 2147483647 h 2308"/>
                  <a:gd name="T22" fmla="*/ 2147483647 w 226"/>
                  <a:gd name="T23" fmla="*/ 2147483647 h 2308"/>
                  <a:gd name="T24" fmla="*/ 2147483647 w 226"/>
                  <a:gd name="T25" fmla="*/ 2147483647 h 2308"/>
                  <a:gd name="T26" fmla="*/ 2147483647 w 226"/>
                  <a:gd name="T27" fmla="*/ 2147483647 h 2308"/>
                  <a:gd name="T28" fmla="*/ 2147483647 w 226"/>
                  <a:gd name="T29" fmla="*/ 2147483647 h 2308"/>
                  <a:gd name="T30" fmla="*/ 2147483647 w 226"/>
                  <a:gd name="T31" fmla="*/ 2147483647 h 230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26"/>
                  <a:gd name="T49" fmla="*/ 0 h 2308"/>
                  <a:gd name="T50" fmla="*/ 226 w 226"/>
                  <a:gd name="T51" fmla="*/ 2308 h 2308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26" h="2308">
                    <a:moveTo>
                      <a:pt x="225" y="0"/>
                    </a:moveTo>
                    <a:lnTo>
                      <a:pt x="170" y="148"/>
                    </a:lnTo>
                    <a:lnTo>
                      <a:pt x="122" y="299"/>
                    </a:lnTo>
                    <a:lnTo>
                      <a:pt x="82" y="451"/>
                    </a:lnTo>
                    <a:lnTo>
                      <a:pt x="49" y="605"/>
                    </a:lnTo>
                    <a:lnTo>
                      <a:pt x="25" y="761"/>
                    </a:lnTo>
                    <a:lnTo>
                      <a:pt x="9" y="917"/>
                    </a:lnTo>
                    <a:lnTo>
                      <a:pt x="0" y="1075"/>
                    </a:lnTo>
                    <a:lnTo>
                      <a:pt x="0" y="1232"/>
                    </a:lnTo>
                    <a:lnTo>
                      <a:pt x="8" y="1389"/>
                    </a:lnTo>
                    <a:lnTo>
                      <a:pt x="23" y="1546"/>
                    </a:lnTo>
                    <a:lnTo>
                      <a:pt x="47" y="1701"/>
                    </a:lnTo>
                    <a:lnTo>
                      <a:pt x="79" y="1856"/>
                    </a:lnTo>
                    <a:lnTo>
                      <a:pt x="118" y="2008"/>
                    </a:lnTo>
                    <a:lnTo>
                      <a:pt x="166" y="2159"/>
                    </a:lnTo>
                    <a:lnTo>
                      <a:pt x="221" y="2307"/>
                    </a:lnTo>
                  </a:path>
                </a:pathLst>
              </a:custGeom>
              <a:noFill/>
              <a:ln w="36720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345" name="Freeform 40"/>
              <p:cNvSpPr>
                <a:spLocks/>
              </p:cNvSpPr>
              <p:nvPr/>
            </p:nvSpPr>
            <p:spPr bwMode="auto">
              <a:xfrm>
                <a:off x="5691833" y="1790399"/>
                <a:ext cx="457534" cy="467444"/>
              </a:xfrm>
              <a:custGeom>
                <a:avLst/>
                <a:gdLst>
                  <a:gd name="T0" fmla="*/ 0 w 1754"/>
                  <a:gd name="T1" fmla="*/ 0 h 1586"/>
                  <a:gd name="T2" fmla="*/ 2147483647 w 1754"/>
                  <a:gd name="T3" fmla="*/ 2147483647 h 1586"/>
                  <a:gd name="T4" fmla="*/ 2147483647 w 1754"/>
                  <a:gd name="T5" fmla="*/ 2147483647 h 1586"/>
                  <a:gd name="T6" fmla="*/ 2147483647 w 1754"/>
                  <a:gd name="T7" fmla="*/ 2147483647 h 1586"/>
                  <a:gd name="T8" fmla="*/ 2147483647 w 1754"/>
                  <a:gd name="T9" fmla="*/ 2147483647 h 1586"/>
                  <a:gd name="T10" fmla="*/ 2147483647 w 1754"/>
                  <a:gd name="T11" fmla="*/ 2147483647 h 1586"/>
                  <a:gd name="T12" fmla="*/ 2147483647 w 1754"/>
                  <a:gd name="T13" fmla="*/ 2147483647 h 1586"/>
                  <a:gd name="T14" fmla="*/ 2147483647 w 1754"/>
                  <a:gd name="T15" fmla="*/ 2147483647 h 1586"/>
                  <a:gd name="T16" fmla="*/ 2147483647 w 1754"/>
                  <a:gd name="T17" fmla="*/ 2147483647 h 1586"/>
                  <a:gd name="T18" fmla="*/ 2147483647 w 1754"/>
                  <a:gd name="T19" fmla="*/ 2147483647 h 1586"/>
                  <a:gd name="T20" fmla="*/ 2147483647 w 1754"/>
                  <a:gd name="T21" fmla="*/ 2147483647 h 1586"/>
                  <a:gd name="T22" fmla="*/ 2147483647 w 1754"/>
                  <a:gd name="T23" fmla="*/ 2147483647 h 1586"/>
                  <a:gd name="T24" fmla="*/ 2147483647 w 1754"/>
                  <a:gd name="T25" fmla="*/ 2147483647 h 1586"/>
                  <a:gd name="T26" fmla="*/ 2147483647 w 1754"/>
                  <a:gd name="T27" fmla="*/ 2147483647 h 1586"/>
                  <a:gd name="T28" fmla="*/ 2147483647 w 1754"/>
                  <a:gd name="T29" fmla="*/ 2147483647 h 1586"/>
                  <a:gd name="T30" fmla="*/ 2147483647 w 1754"/>
                  <a:gd name="T31" fmla="*/ 2147483647 h 158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754"/>
                  <a:gd name="T49" fmla="*/ 0 h 1586"/>
                  <a:gd name="T50" fmla="*/ 1754 w 1754"/>
                  <a:gd name="T51" fmla="*/ 1586 h 158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754" h="1586">
                    <a:moveTo>
                      <a:pt x="0" y="0"/>
                    </a:moveTo>
                    <a:lnTo>
                      <a:pt x="75" y="141"/>
                    </a:lnTo>
                    <a:lnTo>
                      <a:pt x="156" y="278"/>
                    </a:lnTo>
                    <a:lnTo>
                      <a:pt x="244" y="412"/>
                    </a:lnTo>
                    <a:lnTo>
                      <a:pt x="339" y="540"/>
                    </a:lnTo>
                    <a:lnTo>
                      <a:pt x="441" y="665"/>
                    </a:lnTo>
                    <a:lnTo>
                      <a:pt x="549" y="784"/>
                    </a:lnTo>
                    <a:lnTo>
                      <a:pt x="663" y="897"/>
                    </a:lnTo>
                    <a:lnTo>
                      <a:pt x="782" y="1006"/>
                    </a:lnTo>
                    <a:lnTo>
                      <a:pt x="907" y="1108"/>
                    </a:lnTo>
                    <a:lnTo>
                      <a:pt x="1037" y="1204"/>
                    </a:lnTo>
                    <a:lnTo>
                      <a:pt x="1172" y="1294"/>
                    </a:lnTo>
                    <a:lnTo>
                      <a:pt x="1312" y="1377"/>
                    </a:lnTo>
                    <a:lnTo>
                      <a:pt x="1455" y="1453"/>
                    </a:lnTo>
                    <a:lnTo>
                      <a:pt x="1602" y="1522"/>
                    </a:lnTo>
                    <a:lnTo>
                      <a:pt x="1753" y="1585"/>
                    </a:lnTo>
                  </a:path>
                </a:pathLst>
              </a:custGeom>
              <a:noFill/>
              <a:ln w="36720">
                <a:solidFill>
                  <a:srgbClr val="0000FF"/>
                </a:solidFill>
                <a:round/>
                <a:headEnd type="oval" w="med" len="med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346" name="Freeform 31"/>
              <p:cNvSpPr>
                <a:spLocks/>
              </p:cNvSpPr>
              <p:nvPr/>
            </p:nvSpPr>
            <p:spPr bwMode="auto">
              <a:xfrm>
                <a:off x="6797138" y="811793"/>
                <a:ext cx="408169" cy="420210"/>
              </a:xfrm>
              <a:custGeom>
                <a:avLst/>
                <a:gdLst>
                  <a:gd name="T0" fmla="*/ 2147483647 w 1649"/>
                  <a:gd name="T1" fmla="*/ 2147483647 h 1692"/>
                  <a:gd name="T2" fmla="*/ 2147483647 w 1649"/>
                  <a:gd name="T3" fmla="*/ 2147483647 h 1692"/>
                  <a:gd name="T4" fmla="*/ 2147483647 w 1649"/>
                  <a:gd name="T5" fmla="*/ 2147483647 h 1692"/>
                  <a:gd name="T6" fmla="*/ 2147483647 w 1649"/>
                  <a:gd name="T7" fmla="*/ 2147483647 h 1692"/>
                  <a:gd name="T8" fmla="*/ 2147483647 w 1649"/>
                  <a:gd name="T9" fmla="*/ 2147483647 h 1692"/>
                  <a:gd name="T10" fmla="*/ 2147483647 w 1649"/>
                  <a:gd name="T11" fmla="*/ 2147483647 h 1692"/>
                  <a:gd name="T12" fmla="*/ 2147483647 w 1649"/>
                  <a:gd name="T13" fmla="*/ 2147483647 h 1692"/>
                  <a:gd name="T14" fmla="*/ 2147483647 w 1649"/>
                  <a:gd name="T15" fmla="*/ 2147483647 h 1692"/>
                  <a:gd name="T16" fmla="*/ 2147483647 w 1649"/>
                  <a:gd name="T17" fmla="*/ 2147483647 h 1692"/>
                  <a:gd name="T18" fmla="*/ 2147483647 w 1649"/>
                  <a:gd name="T19" fmla="*/ 2147483647 h 1692"/>
                  <a:gd name="T20" fmla="*/ 2147483647 w 1649"/>
                  <a:gd name="T21" fmla="*/ 2147483647 h 1692"/>
                  <a:gd name="T22" fmla="*/ 2147483647 w 1649"/>
                  <a:gd name="T23" fmla="*/ 2147483647 h 1692"/>
                  <a:gd name="T24" fmla="*/ 2147483647 w 1649"/>
                  <a:gd name="T25" fmla="*/ 2147483647 h 1692"/>
                  <a:gd name="T26" fmla="*/ 2147483647 w 1649"/>
                  <a:gd name="T27" fmla="*/ 2147483647 h 1692"/>
                  <a:gd name="T28" fmla="*/ 2147483647 w 1649"/>
                  <a:gd name="T29" fmla="*/ 2147483647 h 1692"/>
                  <a:gd name="T30" fmla="*/ 0 w 1649"/>
                  <a:gd name="T31" fmla="*/ 0 h 1692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649"/>
                  <a:gd name="T49" fmla="*/ 0 h 1692"/>
                  <a:gd name="T50" fmla="*/ 1649 w 1649"/>
                  <a:gd name="T51" fmla="*/ 1692 h 1692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649" h="1692">
                    <a:moveTo>
                      <a:pt x="1648" y="1691"/>
                    </a:moveTo>
                    <a:lnTo>
                      <a:pt x="1583" y="1545"/>
                    </a:lnTo>
                    <a:lnTo>
                      <a:pt x="1511" y="1403"/>
                    </a:lnTo>
                    <a:lnTo>
                      <a:pt x="1432" y="1264"/>
                    </a:lnTo>
                    <a:lnTo>
                      <a:pt x="1345" y="1130"/>
                    </a:lnTo>
                    <a:lnTo>
                      <a:pt x="1251" y="999"/>
                    </a:lnTo>
                    <a:lnTo>
                      <a:pt x="1151" y="874"/>
                    </a:lnTo>
                    <a:lnTo>
                      <a:pt x="1045" y="753"/>
                    </a:lnTo>
                    <a:lnTo>
                      <a:pt x="932" y="638"/>
                    </a:lnTo>
                    <a:lnTo>
                      <a:pt x="814" y="528"/>
                    </a:lnTo>
                    <a:lnTo>
                      <a:pt x="690" y="424"/>
                    </a:lnTo>
                    <a:lnTo>
                      <a:pt x="561" y="326"/>
                    </a:lnTo>
                    <a:lnTo>
                      <a:pt x="428" y="235"/>
                    </a:lnTo>
                    <a:lnTo>
                      <a:pt x="289" y="150"/>
                    </a:lnTo>
                    <a:lnTo>
                      <a:pt x="147" y="72"/>
                    </a:lnTo>
                    <a:lnTo>
                      <a:pt x="0" y="0"/>
                    </a:lnTo>
                  </a:path>
                </a:pathLst>
              </a:custGeom>
              <a:noFill/>
              <a:ln w="36720">
                <a:solidFill>
                  <a:srgbClr val="0000FF"/>
                </a:solidFill>
                <a:round/>
                <a:headEnd type="oval" w="med" len="med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347" name="Freeform 32"/>
              <p:cNvSpPr>
                <a:spLocks/>
              </p:cNvSpPr>
              <p:nvPr/>
            </p:nvSpPr>
            <p:spPr bwMode="auto">
              <a:xfrm>
                <a:off x="5690628" y="811793"/>
                <a:ext cx="411781" cy="426230"/>
              </a:xfrm>
              <a:custGeom>
                <a:avLst/>
                <a:gdLst>
                  <a:gd name="T0" fmla="*/ 2147483647 w 1661"/>
                  <a:gd name="T1" fmla="*/ 0 h 1719"/>
                  <a:gd name="T2" fmla="*/ 2147483647 w 1661"/>
                  <a:gd name="T3" fmla="*/ 2147483647 h 1719"/>
                  <a:gd name="T4" fmla="*/ 2147483647 w 1661"/>
                  <a:gd name="T5" fmla="*/ 2147483647 h 1719"/>
                  <a:gd name="T6" fmla="*/ 2147483647 w 1661"/>
                  <a:gd name="T7" fmla="*/ 2147483647 h 1719"/>
                  <a:gd name="T8" fmla="*/ 2147483647 w 1661"/>
                  <a:gd name="T9" fmla="*/ 2147483647 h 1719"/>
                  <a:gd name="T10" fmla="*/ 2147483647 w 1661"/>
                  <a:gd name="T11" fmla="*/ 2147483647 h 1719"/>
                  <a:gd name="T12" fmla="*/ 2147483647 w 1661"/>
                  <a:gd name="T13" fmla="*/ 2147483647 h 1719"/>
                  <a:gd name="T14" fmla="*/ 2147483647 w 1661"/>
                  <a:gd name="T15" fmla="*/ 2147483647 h 1719"/>
                  <a:gd name="T16" fmla="*/ 2147483647 w 1661"/>
                  <a:gd name="T17" fmla="*/ 2147483647 h 1719"/>
                  <a:gd name="T18" fmla="*/ 2147483647 w 1661"/>
                  <a:gd name="T19" fmla="*/ 2147483647 h 1719"/>
                  <a:gd name="T20" fmla="*/ 2147483647 w 1661"/>
                  <a:gd name="T21" fmla="*/ 2147483647 h 1719"/>
                  <a:gd name="T22" fmla="*/ 2147483647 w 1661"/>
                  <a:gd name="T23" fmla="*/ 2147483647 h 1719"/>
                  <a:gd name="T24" fmla="*/ 2147483647 w 1661"/>
                  <a:gd name="T25" fmla="*/ 2147483647 h 1719"/>
                  <a:gd name="T26" fmla="*/ 2147483647 w 1661"/>
                  <a:gd name="T27" fmla="*/ 2147483647 h 1719"/>
                  <a:gd name="T28" fmla="*/ 2147483647 w 1661"/>
                  <a:gd name="T29" fmla="*/ 2147483647 h 1719"/>
                  <a:gd name="T30" fmla="*/ 0 w 1661"/>
                  <a:gd name="T31" fmla="*/ 2147483647 h 171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661"/>
                  <a:gd name="T49" fmla="*/ 0 h 1719"/>
                  <a:gd name="T50" fmla="*/ 1661 w 1661"/>
                  <a:gd name="T51" fmla="*/ 1719 h 1719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661" h="1719">
                    <a:moveTo>
                      <a:pt x="1660" y="0"/>
                    </a:moveTo>
                    <a:lnTo>
                      <a:pt x="1512" y="72"/>
                    </a:lnTo>
                    <a:lnTo>
                      <a:pt x="1367" y="152"/>
                    </a:lnTo>
                    <a:lnTo>
                      <a:pt x="1227" y="238"/>
                    </a:lnTo>
                    <a:lnTo>
                      <a:pt x="1092" y="331"/>
                    </a:lnTo>
                    <a:lnTo>
                      <a:pt x="962" y="430"/>
                    </a:lnTo>
                    <a:lnTo>
                      <a:pt x="837" y="536"/>
                    </a:lnTo>
                    <a:lnTo>
                      <a:pt x="717" y="648"/>
                    </a:lnTo>
                    <a:lnTo>
                      <a:pt x="604" y="765"/>
                    </a:lnTo>
                    <a:lnTo>
                      <a:pt x="497" y="888"/>
                    </a:lnTo>
                    <a:lnTo>
                      <a:pt x="396" y="1015"/>
                    </a:lnTo>
                    <a:lnTo>
                      <a:pt x="303" y="1148"/>
                    </a:lnTo>
                    <a:lnTo>
                      <a:pt x="216" y="1285"/>
                    </a:lnTo>
                    <a:lnTo>
                      <a:pt x="137" y="1426"/>
                    </a:lnTo>
                    <a:lnTo>
                      <a:pt x="65" y="1570"/>
                    </a:lnTo>
                    <a:lnTo>
                      <a:pt x="0" y="1718"/>
                    </a:lnTo>
                  </a:path>
                </a:pathLst>
              </a:custGeom>
              <a:noFill/>
              <a:ln w="36720">
                <a:solidFill>
                  <a:srgbClr val="0000FF"/>
                </a:solidFill>
                <a:round/>
                <a:headEnd type="oval" w="med" len="med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348" name="Freeform 33"/>
              <p:cNvSpPr>
                <a:spLocks/>
              </p:cNvSpPr>
              <p:nvPr/>
            </p:nvSpPr>
            <p:spPr bwMode="auto">
              <a:xfrm>
                <a:off x="6870584" y="1770207"/>
                <a:ext cx="353987" cy="429842"/>
              </a:xfrm>
              <a:custGeom>
                <a:avLst/>
                <a:gdLst>
                  <a:gd name="T0" fmla="*/ 0 w 1427"/>
                  <a:gd name="T1" fmla="*/ 2147483647 h 1737"/>
                  <a:gd name="T2" fmla="*/ 2147483647 w 1427"/>
                  <a:gd name="T3" fmla="*/ 2147483647 h 1737"/>
                  <a:gd name="T4" fmla="*/ 2147483647 w 1427"/>
                  <a:gd name="T5" fmla="*/ 2147483647 h 1737"/>
                  <a:gd name="T6" fmla="*/ 2147483647 w 1427"/>
                  <a:gd name="T7" fmla="*/ 2147483647 h 1737"/>
                  <a:gd name="T8" fmla="*/ 2147483647 w 1427"/>
                  <a:gd name="T9" fmla="*/ 2147483647 h 1737"/>
                  <a:gd name="T10" fmla="*/ 2147483647 w 1427"/>
                  <a:gd name="T11" fmla="*/ 2147483647 h 1737"/>
                  <a:gd name="T12" fmla="*/ 2147483647 w 1427"/>
                  <a:gd name="T13" fmla="*/ 2147483647 h 1737"/>
                  <a:gd name="T14" fmla="*/ 2147483647 w 1427"/>
                  <a:gd name="T15" fmla="*/ 2147483647 h 1737"/>
                  <a:gd name="T16" fmla="*/ 2147483647 w 1427"/>
                  <a:gd name="T17" fmla="*/ 2147483647 h 1737"/>
                  <a:gd name="T18" fmla="*/ 2147483647 w 1427"/>
                  <a:gd name="T19" fmla="*/ 2147483647 h 1737"/>
                  <a:gd name="T20" fmla="*/ 2147483647 w 1427"/>
                  <a:gd name="T21" fmla="*/ 2147483647 h 1737"/>
                  <a:gd name="T22" fmla="*/ 2147483647 w 1427"/>
                  <a:gd name="T23" fmla="*/ 2147483647 h 1737"/>
                  <a:gd name="T24" fmla="*/ 2147483647 w 1427"/>
                  <a:gd name="T25" fmla="*/ 2147483647 h 1737"/>
                  <a:gd name="T26" fmla="*/ 2147483647 w 1427"/>
                  <a:gd name="T27" fmla="*/ 2147483647 h 1737"/>
                  <a:gd name="T28" fmla="*/ 2147483647 w 1427"/>
                  <a:gd name="T29" fmla="*/ 2147483647 h 1737"/>
                  <a:gd name="T30" fmla="*/ 2147483647 w 1427"/>
                  <a:gd name="T31" fmla="*/ 0 h 173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427"/>
                  <a:gd name="T49" fmla="*/ 0 h 1737"/>
                  <a:gd name="T50" fmla="*/ 1427 w 1427"/>
                  <a:gd name="T51" fmla="*/ 1737 h 1737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427" h="1737">
                    <a:moveTo>
                      <a:pt x="0" y="1736"/>
                    </a:moveTo>
                    <a:lnTo>
                      <a:pt x="132" y="1655"/>
                    </a:lnTo>
                    <a:lnTo>
                      <a:pt x="259" y="1568"/>
                    </a:lnTo>
                    <a:lnTo>
                      <a:pt x="382" y="1475"/>
                    </a:lnTo>
                    <a:lnTo>
                      <a:pt x="501" y="1377"/>
                    </a:lnTo>
                    <a:lnTo>
                      <a:pt x="614" y="1273"/>
                    </a:lnTo>
                    <a:lnTo>
                      <a:pt x="722" y="1164"/>
                    </a:lnTo>
                    <a:lnTo>
                      <a:pt x="825" y="1050"/>
                    </a:lnTo>
                    <a:lnTo>
                      <a:pt x="922" y="932"/>
                    </a:lnTo>
                    <a:lnTo>
                      <a:pt x="1013" y="810"/>
                    </a:lnTo>
                    <a:lnTo>
                      <a:pt x="1098" y="683"/>
                    </a:lnTo>
                    <a:lnTo>
                      <a:pt x="1177" y="553"/>
                    </a:lnTo>
                    <a:lnTo>
                      <a:pt x="1249" y="419"/>
                    </a:lnTo>
                    <a:lnTo>
                      <a:pt x="1315" y="282"/>
                    </a:lnTo>
                    <a:lnTo>
                      <a:pt x="1374" y="142"/>
                    </a:lnTo>
                    <a:lnTo>
                      <a:pt x="1426" y="0"/>
                    </a:lnTo>
                  </a:path>
                </a:pathLst>
              </a:custGeom>
              <a:noFill/>
              <a:ln w="36720">
                <a:solidFill>
                  <a:srgbClr val="0000FF"/>
                </a:solidFill>
                <a:round/>
                <a:headEnd type="oval" w="med" len="med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2320" name="Freeform 37"/>
            <p:cNvSpPr>
              <a:spLocks/>
            </p:cNvSpPr>
            <p:nvPr/>
          </p:nvSpPr>
          <p:spPr bwMode="auto">
            <a:xfrm>
              <a:off x="5842000" y="4440237"/>
              <a:ext cx="646113" cy="74613"/>
            </a:xfrm>
            <a:custGeom>
              <a:avLst/>
              <a:gdLst>
                <a:gd name="T0" fmla="*/ 2147483647 w 2604"/>
                <a:gd name="T1" fmla="*/ 2147483647 h 305"/>
                <a:gd name="T2" fmla="*/ 2147483647 w 2604"/>
                <a:gd name="T3" fmla="*/ 2147483647 h 305"/>
                <a:gd name="T4" fmla="*/ 2147483647 w 2604"/>
                <a:gd name="T5" fmla="*/ 2147483647 h 305"/>
                <a:gd name="T6" fmla="*/ 2147483647 w 2604"/>
                <a:gd name="T7" fmla="*/ 2147483647 h 305"/>
                <a:gd name="T8" fmla="*/ 2147483647 w 2604"/>
                <a:gd name="T9" fmla="*/ 2147483647 h 305"/>
                <a:gd name="T10" fmla="*/ 2147483647 w 2604"/>
                <a:gd name="T11" fmla="*/ 2147483647 h 305"/>
                <a:gd name="T12" fmla="*/ 2147483647 w 2604"/>
                <a:gd name="T13" fmla="*/ 2147483647 h 305"/>
                <a:gd name="T14" fmla="*/ 2147483647 w 2604"/>
                <a:gd name="T15" fmla="*/ 0 h 305"/>
                <a:gd name="T16" fmla="*/ 2147483647 w 2604"/>
                <a:gd name="T17" fmla="*/ 2147483647 h 305"/>
                <a:gd name="T18" fmla="*/ 2147483647 w 2604"/>
                <a:gd name="T19" fmla="*/ 2147483647 h 305"/>
                <a:gd name="T20" fmla="*/ 2147483647 w 2604"/>
                <a:gd name="T21" fmla="*/ 2147483647 h 305"/>
                <a:gd name="T22" fmla="*/ 2147483647 w 2604"/>
                <a:gd name="T23" fmla="*/ 2147483647 h 305"/>
                <a:gd name="T24" fmla="*/ 2147483647 w 2604"/>
                <a:gd name="T25" fmla="*/ 2147483647 h 305"/>
                <a:gd name="T26" fmla="*/ 2147483647 w 2604"/>
                <a:gd name="T27" fmla="*/ 2147483647 h 305"/>
                <a:gd name="T28" fmla="*/ 2147483647 w 2604"/>
                <a:gd name="T29" fmla="*/ 2147483647 h 305"/>
                <a:gd name="T30" fmla="*/ 0 w 2604"/>
                <a:gd name="T31" fmla="*/ 2147483647 h 30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604"/>
                <a:gd name="T49" fmla="*/ 0 h 305"/>
                <a:gd name="T50" fmla="*/ 2604 w 2604"/>
                <a:gd name="T51" fmla="*/ 305 h 30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604" h="305">
                  <a:moveTo>
                    <a:pt x="2603" y="219"/>
                  </a:moveTo>
                  <a:lnTo>
                    <a:pt x="2435" y="160"/>
                  </a:lnTo>
                  <a:lnTo>
                    <a:pt x="2264" y="111"/>
                  </a:lnTo>
                  <a:lnTo>
                    <a:pt x="2090" y="70"/>
                  </a:lnTo>
                  <a:lnTo>
                    <a:pt x="1915" y="39"/>
                  </a:lnTo>
                  <a:lnTo>
                    <a:pt x="1738" y="16"/>
                  </a:lnTo>
                  <a:lnTo>
                    <a:pt x="1560" y="4"/>
                  </a:lnTo>
                  <a:lnTo>
                    <a:pt x="1382" y="0"/>
                  </a:lnTo>
                  <a:lnTo>
                    <a:pt x="1203" y="6"/>
                  </a:lnTo>
                  <a:lnTo>
                    <a:pt x="1025" y="21"/>
                  </a:lnTo>
                  <a:lnTo>
                    <a:pt x="849" y="46"/>
                  </a:lnTo>
                  <a:lnTo>
                    <a:pt x="674" y="79"/>
                  </a:lnTo>
                  <a:lnTo>
                    <a:pt x="501" y="122"/>
                  </a:lnTo>
                  <a:lnTo>
                    <a:pt x="330" y="174"/>
                  </a:lnTo>
                  <a:lnTo>
                    <a:pt x="163" y="235"/>
                  </a:lnTo>
                  <a:lnTo>
                    <a:pt x="0" y="304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prstDash val="solid"/>
              <a:round/>
              <a:headEnd type="non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321" name="Freeform 39"/>
            <p:cNvSpPr>
              <a:spLocks/>
            </p:cNvSpPr>
            <p:nvPr/>
          </p:nvSpPr>
          <p:spPr bwMode="auto">
            <a:xfrm>
              <a:off x="5884863" y="5938837"/>
              <a:ext cx="655637" cy="77788"/>
            </a:xfrm>
            <a:custGeom>
              <a:avLst/>
              <a:gdLst>
                <a:gd name="T0" fmla="*/ 0 w 2646"/>
                <a:gd name="T1" fmla="*/ 2147483647 h 312"/>
                <a:gd name="T2" fmla="*/ 2147483647 w 2646"/>
                <a:gd name="T3" fmla="*/ 2147483647 h 312"/>
                <a:gd name="T4" fmla="*/ 2147483647 w 2646"/>
                <a:gd name="T5" fmla="*/ 2147483647 h 312"/>
                <a:gd name="T6" fmla="*/ 2147483647 w 2646"/>
                <a:gd name="T7" fmla="*/ 2147483647 h 312"/>
                <a:gd name="T8" fmla="*/ 2147483647 w 2646"/>
                <a:gd name="T9" fmla="*/ 2147483647 h 312"/>
                <a:gd name="T10" fmla="*/ 2147483647 w 2646"/>
                <a:gd name="T11" fmla="*/ 2147483647 h 312"/>
                <a:gd name="T12" fmla="*/ 2147483647 w 2646"/>
                <a:gd name="T13" fmla="*/ 2147483647 h 312"/>
                <a:gd name="T14" fmla="*/ 2147483647 w 2646"/>
                <a:gd name="T15" fmla="*/ 2147483647 h 312"/>
                <a:gd name="T16" fmla="*/ 2147483647 w 2646"/>
                <a:gd name="T17" fmla="*/ 2147483647 h 312"/>
                <a:gd name="T18" fmla="*/ 2147483647 w 2646"/>
                <a:gd name="T19" fmla="*/ 2147483647 h 312"/>
                <a:gd name="T20" fmla="*/ 2147483647 w 2646"/>
                <a:gd name="T21" fmla="*/ 2147483647 h 312"/>
                <a:gd name="T22" fmla="*/ 2147483647 w 2646"/>
                <a:gd name="T23" fmla="*/ 2147483647 h 312"/>
                <a:gd name="T24" fmla="*/ 2147483647 w 2646"/>
                <a:gd name="T25" fmla="*/ 2147483647 h 312"/>
                <a:gd name="T26" fmla="*/ 2147483647 w 2646"/>
                <a:gd name="T27" fmla="*/ 2147483647 h 312"/>
                <a:gd name="T28" fmla="*/ 2147483647 w 2646"/>
                <a:gd name="T29" fmla="*/ 2147483647 h 312"/>
                <a:gd name="T30" fmla="*/ 2147483647 w 2646"/>
                <a:gd name="T31" fmla="*/ 0 h 31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646"/>
                <a:gd name="T49" fmla="*/ 0 h 312"/>
                <a:gd name="T50" fmla="*/ 2646 w 2646"/>
                <a:gd name="T51" fmla="*/ 312 h 31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646" h="312">
                  <a:moveTo>
                    <a:pt x="0" y="81"/>
                  </a:moveTo>
                  <a:lnTo>
                    <a:pt x="170" y="142"/>
                  </a:lnTo>
                  <a:lnTo>
                    <a:pt x="343" y="194"/>
                  </a:lnTo>
                  <a:lnTo>
                    <a:pt x="520" y="237"/>
                  </a:lnTo>
                  <a:lnTo>
                    <a:pt x="698" y="270"/>
                  </a:lnTo>
                  <a:lnTo>
                    <a:pt x="878" y="293"/>
                  </a:lnTo>
                  <a:lnTo>
                    <a:pt x="1059" y="307"/>
                  </a:lnTo>
                  <a:lnTo>
                    <a:pt x="1240" y="311"/>
                  </a:lnTo>
                  <a:lnTo>
                    <a:pt x="1422" y="305"/>
                  </a:lnTo>
                  <a:lnTo>
                    <a:pt x="1603" y="290"/>
                  </a:lnTo>
                  <a:lnTo>
                    <a:pt x="1782" y="265"/>
                  </a:lnTo>
                  <a:lnTo>
                    <a:pt x="1960" y="231"/>
                  </a:lnTo>
                  <a:lnTo>
                    <a:pt x="2136" y="187"/>
                  </a:lnTo>
                  <a:lnTo>
                    <a:pt x="2309" y="134"/>
                  </a:lnTo>
                  <a:lnTo>
                    <a:pt x="2479" y="71"/>
                  </a:lnTo>
                  <a:lnTo>
                    <a:pt x="2645" y="0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322" name="Freeform 41"/>
            <p:cNvSpPr>
              <a:spLocks/>
            </p:cNvSpPr>
            <p:nvPr/>
          </p:nvSpPr>
          <p:spPr bwMode="auto">
            <a:xfrm>
              <a:off x="5375275" y="4938712"/>
              <a:ext cx="55563" cy="573088"/>
            </a:xfrm>
            <a:custGeom>
              <a:avLst/>
              <a:gdLst>
                <a:gd name="T0" fmla="*/ 2147483647 w 226"/>
                <a:gd name="T1" fmla="*/ 0 h 2308"/>
                <a:gd name="T2" fmla="*/ 2147483647 w 226"/>
                <a:gd name="T3" fmla="*/ 2147483647 h 2308"/>
                <a:gd name="T4" fmla="*/ 2147483647 w 226"/>
                <a:gd name="T5" fmla="*/ 2147483647 h 2308"/>
                <a:gd name="T6" fmla="*/ 2147483647 w 226"/>
                <a:gd name="T7" fmla="*/ 2147483647 h 2308"/>
                <a:gd name="T8" fmla="*/ 2147483647 w 226"/>
                <a:gd name="T9" fmla="*/ 2147483647 h 2308"/>
                <a:gd name="T10" fmla="*/ 2147483647 w 226"/>
                <a:gd name="T11" fmla="*/ 2147483647 h 2308"/>
                <a:gd name="T12" fmla="*/ 2147483647 w 226"/>
                <a:gd name="T13" fmla="*/ 2147483647 h 2308"/>
                <a:gd name="T14" fmla="*/ 0 w 226"/>
                <a:gd name="T15" fmla="*/ 2147483647 h 2308"/>
                <a:gd name="T16" fmla="*/ 0 w 226"/>
                <a:gd name="T17" fmla="*/ 2147483647 h 2308"/>
                <a:gd name="T18" fmla="*/ 2147483647 w 226"/>
                <a:gd name="T19" fmla="*/ 2147483647 h 2308"/>
                <a:gd name="T20" fmla="*/ 2147483647 w 226"/>
                <a:gd name="T21" fmla="*/ 2147483647 h 2308"/>
                <a:gd name="T22" fmla="*/ 2147483647 w 226"/>
                <a:gd name="T23" fmla="*/ 2147483647 h 2308"/>
                <a:gd name="T24" fmla="*/ 2147483647 w 226"/>
                <a:gd name="T25" fmla="*/ 2147483647 h 2308"/>
                <a:gd name="T26" fmla="*/ 2147483647 w 226"/>
                <a:gd name="T27" fmla="*/ 2147483647 h 2308"/>
                <a:gd name="T28" fmla="*/ 2147483647 w 226"/>
                <a:gd name="T29" fmla="*/ 2147483647 h 2308"/>
                <a:gd name="T30" fmla="*/ 2147483647 w 226"/>
                <a:gd name="T31" fmla="*/ 2147483647 h 230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26"/>
                <a:gd name="T49" fmla="*/ 0 h 2308"/>
                <a:gd name="T50" fmla="*/ 226 w 226"/>
                <a:gd name="T51" fmla="*/ 2308 h 230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26" h="2308">
                  <a:moveTo>
                    <a:pt x="225" y="0"/>
                  </a:moveTo>
                  <a:lnTo>
                    <a:pt x="170" y="148"/>
                  </a:lnTo>
                  <a:lnTo>
                    <a:pt x="122" y="299"/>
                  </a:lnTo>
                  <a:lnTo>
                    <a:pt x="82" y="451"/>
                  </a:lnTo>
                  <a:lnTo>
                    <a:pt x="49" y="605"/>
                  </a:lnTo>
                  <a:lnTo>
                    <a:pt x="25" y="761"/>
                  </a:lnTo>
                  <a:lnTo>
                    <a:pt x="9" y="917"/>
                  </a:lnTo>
                  <a:lnTo>
                    <a:pt x="0" y="1075"/>
                  </a:lnTo>
                  <a:lnTo>
                    <a:pt x="0" y="1232"/>
                  </a:lnTo>
                  <a:lnTo>
                    <a:pt x="8" y="1389"/>
                  </a:lnTo>
                  <a:lnTo>
                    <a:pt x="23" y="1546"/>
                  </a:lnTo>
                  <a:lnTo>
                    <a:pt x="47" y="1701"/>
                  </a:lnTo>
                  <a:lnTo>
                    <a:pt x="79" y="1856"/>
                  </a:lnTo>
                  <a:lnTo>
                    <a:pt x="118" y="2008"/>
                  </a:lnTo>
                  <a:lnTo>
                    <a:pt x="166" y="2159"/>
                  </a:lnTo>
                  <a:lnTo>
                    <a:pt x="221" y="2307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323" name="Freeform 40"/>
            <p:cNvSpPr>
              <a:spLocks/>
            </p:cNvSpPr>
            <p:nvPr/>
          </p:nvSpPr>
          <p:spPr bwMode="auto">
            <a:xfrm>
              <a:off x="5430838" y="5491162"/>
              <a:ext cx="458787" cy="468313"/>
            </a:xfrm>
            <a:custGeom>
              <a:avLst/>
              <a:gdLst>
                <a:gd name="T0" fmla="*/ 0 w 1754"/>
                <a:gd name="T1" fmla="*/ 0 h 1586"/>
                <a:gd name="T2" fmla="*/ 2147483647 w 1754"/>
                <a:gd name="T3" fmla="*/ 2147483647 h 1586"/>
                <a:gd name="T4" fmla="*/ 2147483647 w 1754"/>
                <a:gd name="T5" fmla="*/ 2147483647 h 1586"/>
                <a:gd name="T6" fmla="*/ 2147483647 w 1754"/>
                <a:gd name="T7" fmla="*/ 2147483647 h 1586"/>
                <a:gd name="T8" fmla="*/ 2147483647 w 1754"/>
                <a:gd name="T9" fmla="*/ 2147483647 h 1586"/>
                <a:gd name="T10" fmla="*/ 2147483647 w 1754"/>
                <a:gd name="T11" fmla="*/ 2147483647 h 1586"/>
                <a:gd name="T12" fmla="*/ 2147483647 w 1754"/>
                <a:gd name="T13" fmla="*/ 2147483647 h 1586"/>
                <a:gd name="T14" fmla="*/ 2147483647 w 1754"/>
                <a:gd name="T15" fmla="*/ 2147483647 h 1586"/>
                <a:gd name="T16" fmla="*/ 2147483647 w 1754"/>
                <a:gd name="T17" fmla="*/ 2147483647 h 1586"/>
                <a:gd name="T18" fmla="*/ 2147483647 w 1754"/>
                <a:gd name="T19" fmla="*/ 2147483647 h 1586"/>
                <a:gd name="T20" fmla="*/ 2147483647 w 1754"/>
                <a:gd name="T21" fmla="*/ 2147483647 h 1586"/>
                <a:gd name="T22" fmla="*/ 2147483647 w 1754"/>
                <a:gd name="T23" fmla="*/ 2147483647 h 1586"/>
                <a:gd name="T24" fmla="*/ 2147483647 w 1754"/>
                <a:gd name="T25" fmla="*/ 2147483647 h 1586"/>
                <a:gd name="T26" fmla="*/ 2147483647 w 1754"/>
                <a:gd name="T27" fmla="*/ 2147483647 h 1586"/>
                <a:gd name="T28" fmla="*/ 2147483647 w 1754"/>
                <a:gd name="T29" fmla="*/ 2147483647 h 1586"/>
                <a:gd name="T30" fmla="*/ 2147483647 w 1754"/>
                <a:gd name="T31" fmla="*/ 2147483647 h 158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754"/>
                <a:gd name="T49" fmla="*/ 0 h 1586"/>
                <a:gd name="T50" fmla="*/ 1754 w 1754"/>
                <a:gd name="T51" fmla="*/ 1586 h 158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754" h="1586">
                  <a:moveTo>
                    <a:pt x="0" y="0"/>
                  </a:moveTo>
                  <a:lnTo>
                    <a:pt x="75" y="141"/>
                  </a:lnTo>
                  <a:lnTo>
                    <a:pt x="156" y="278"/>
                  </a:lnTo>
                  <a:lnTo>
                    <a:pt x="244" y="412"/>
                  </a:lnTo>
                  <a:lnTo>
                    <a:pt x="339" y="540"/>
                  </a:lnTo>
                  <a:lnTo>
                    <a:pt x="441" y="665"/>
                  </a:lnTo>
                  <a:lnTo>
                    <a:pt x="549" y="784"/>
                  </a:lnTo>
                  <a:lnTo>
                    <a:pt x="663" y="897"/>
                  </a:lnTo>
                  <a:lnTo>
                    <a:pt x="782" y="1006"/>
                  </a:lnTo>
                  <a:lnTo>
                    <a:pt x="907" y="1108"/>
                  </a:lnTo>
                  <a:lnTo>
                    <a:pt x="1037" y="1204"/>
                  </a:lnTo>
                  <a:lnTo>
                    <a:pt x="1172" y="1294"/>
                  </a:lnTo>
                  <a:lnTo>
                    <a:pt x="1312" y="1377"/>
                  </a:lnTo>
                  <a:lnTo>
                    <a:pt x="1455" y="1453"/>
                  </a:lnTo>
                  <a:lnTo>
                    <a:pt x="1602" y="1522"/>
                  </a:lnTo>
                  <a:lnTo>
                    <a:pt x="1753" y="1585"/>
                  </a:lnTo>
                </a:path>
              </a:pathLst>
            </a:custGeom>
            <a:noFill/>
            <a:ln w="36720">
              <a:solidFill>
                <a:srgbClr val="0000FF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324" name="Freeform 32"/>
            <p:cNvSpPr>
              <a:spLocks/>
            </p:cNvSpPr>
            <p:nvPr/>
          </p:nvSpPr>
          <p:spPr bwMode="auto">
            <a:xfrm>
              <a:off x="5430838" y="4513262"/>
              <a:ext cx="411162" cy="425450"/>
            </a:xfrm>
            <a:custGeom>
              <a:avLst/>
              <a:gdLst>
                <a:gd name="T0" fmla="*/ 2147483647 w 1661"/>
                <a:gd name="T1" fmla="*/ 0 h 1719"/>
                <a:gd name="T2" fmla="*/ 2147483647 w 1661"/>
                <a:gd name="T3" fmla="*/ 2147483647 h 1719"/>
                <a:gd name="T4" fmla="*/ 2147483647 w 1661"/>
                <a:gd name="T5" fmla="*/ 2147483647 h 1719"/>
                <a:gd name="T6" fmla="*/ 2147483647 w 1661"/>
                <a:gd name="T7" fmla="*/ 2147483647 h 1719"/>
                <a:gd name="T8" fmla="*/ 2147483647 w 1661"/>
                <a:gd name="T9" fmla="*/ 2147483647 h 1719"/>
                <a:gd name="T10" fmla="*/ 2147483647 w 1661"/>
                <a:gd name="T11" fmla="*/ 2147483647 h 1719"/>
                <a:gd name="T12" fmla="*/ 2147483647 w 1661"/>
                <a:gd name="T13" fmla="*/ 2147483647 h 1719"/>
                <a:gd name="T14" fmla="*/ 2147483647 w 1661"/>
                <a:gd name="T15" fmla="*/ 2147483647 h 1719"/>
                <a:gd name="T16" fmla="*/ 2147483647 w 1661"/>
                <a:gd name="T17" fmla="*/ 2147483647 h 1719"/>
                <a:gd name="T18" fmla="*/ 2147483647 w 1661"/>
                <a:gd name="T19" fmla="*/ 2147483647 h 1719"/>
                <a:gd name="T20" fmla="*/ 2147483647 w 1661"/>
                <a:gd name="T21" fmla="*/ 2147483647 h 1719"/>
                <a:gd name="T22" fmla="*/ 2147483647 w 1661"/>
                <a:gd name="T23" fmla="*/ 2147483647 h 1719"/>
                <a:gd name="T24" fmla="*/ 2147483647 w 1661"/>
                <a:gd name="T25" fmla="*/ 2147483647 h 1719"/>
                <a:gd name="T26" fmla="*/ 2147483647 w 1661"/>
                <a:gd name="T27" fmla="*/ 2147483647 h 1719"/>
                <a:gd name="T28" fmla="*/ 2147483647 w 1661"/>
                <a:gd name="T29" fmla="*/ 2147483647 h 1719"/>
                <a:gd name="T30" fmla="*/ 0 w 1661"/>
                <a:gd name="T31" fmla="*/ 2147483647 h 171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61"/>
                <a:gd name="T49" fmla="*/ 0 h 1719"/>
                <a:gd name="T50" fmla="*/ 1661 w 1661"/>
                <a:gd name="T51" fmla="*/ 1719 h 171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61" h="1719">
                  <a:moveTo>
                    <a:pt x="1660" y="0"/>
                  </a:moveTo>
                  <a:lnTo>
                    <a:pt x="1512" y="72"/>
                  </a:lnTo>
                  <a:lnTo>
                    <a:pt x="1367" y="152"/>
                  </a:lnTo>
                  <a:lnTo>
                    <a:pt x="1227" y="238"/>
                  </a:lnTo>
                  <a:lnTo>
                    <a:pt x="1092" y="331"/>
                  </a:lnTo>
                  <a:lnTo>
                    <a:pt x="962" y="430"/>
                  </a:lnTo>
                  <a:lnTo>
                    <a:pt x="837" y="536"/>
                  </a:lnTo>
                  <a:lnTo>
                    <a:pt x="717" y="648"/>
                  </a:lnTo>
                  <a:lnTo>
                    <a:pt x="604" y="765"/>
                  </a:lnTo>
                  <a:lnTo>
                    <a:pt x="497" y="888"/>
                  </a:lnTo>
                  <a:lnTo>
                    <a:pt x="396" y="1015"/>
                  </a:lnTo>
                  <a:lnTo>
                    <a:pt x="303" y="1148"/>
                  </a:lnTo>
                  <a:lnTo>
                    <a:pt x="216" y="1285"/>
                  </a:lnTo>
                  <a:lnTo>
                    <a:pt x="137" y="1426"/>
                  </a:lnTo>
                  <a:lnTo>
                    <a:pt x="65" y="1570"/>
                  </a:lnTo>
                  <a:lnTo>
                    <a:pt x="0" y="1718"/>
                  </a:lnTo>
                </a:path>
              </a:pathLst>
            </a:custGeom>
            <a:noFill/>
            <a:ln w="36720">
              <a:solidFill>
                <a:srgbClr val="0000FF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325" name="Freeform 33"/>
            <p:cNvSpPr>
              <a:spLocks/>
            </p:cNvSpPr>
            <p:nvPr/>
          </p:nvSpPr>
          <p:spPr bwMode="auto">
            <a:xfrm>
              <a:off x="6610350" y="5472112"/>
              <a:ext cx="354013" cy="428625"/>
            </a:xfrm>
            <a:custGeom>
              <a:avLst/>
              <a:gdLst>
                <a:gd name="T0" fmla="*/ 0 w 1427"/>
                <a:gd name="T1" fmla="*/ 2147483647 h 1737"/>
                <a:gd name="T2" fmla="*/ 2147483647 w 1427"/>
                <a:gd name="T3" fmla="*/ 2147483647 h 1737"/>
                <a:gd name="T4" fmla="*/ 2147483647 w 1427"/>
                <a:gd name="T5" fmla="*/ 2147483647 h 1737"/>
                <a:gd name="T6" fmla="*/ 2147483647 w 1427"/>
                <a:gd name="T7" fmla="*/ 2147483647 h 1737"/>
                <a:gd name="T8" fmla="*/ 2147483647 w 1427"/>
                <a:gd name="T9" fmla="*/ 2147483647 h 1737"/>
                <a:gd name="T10" fmla="*/ 2147483647 w 1427"/>
                <a:gd name="T11" fmla="*/ 2147483647 h 1737"/>
                <a:gd name="T12" fmla="*/ 2147483647 w 1427"/>
                <a:gd name="T13" fmla="*/ 2147483647 h 1737"/>
                <a:gd name="T14" fmla="*/ 2147483647 w 1427"/>
                <a:gd name="T15" fmla="*/ 2147483647 h 1737"/>
                <a:gd name="T16" fmla="*/ 2147483647 w 1427"/>
                <a:gd name="T17" fmla="*/ 2147483647 h 1737"/>
                <a:gd name="T18" fmla="*/ 2147483647 w 1427"/>
                <a:gd name="T19" fmla="*/ 2147483647 h 1737"/>
                <a:gd name="T20" fmla="*/ 2147483647 w 1427"/>
                <a:gd name="T21" fmla="*/ 2147483647 h 1737"/>
                <a:gd name="T22" fmla="*/ 2147483647 w 1427"/>
                <a:gd name="T23" fmla="*/ 2147483647 h 1737"/>
                <a:gd name="T24" fmla="*/ 2147483647 w 1427"/>
                <a:gd name="T25" fmla="*/ 2147483647 h 1737"/>
                <a:gd name="T26" fmla="*/ 2147483647 w 1427"/>
                <a:gd name="T27" fmla="*/ 2147483647 h 1737"/>
                <a:gd name="T28" fmla="*/ 2147483647 w 1427"/>
                <a:gd name="T29" fmla="*/ 2147483647 h 1737"/>
                <a:gd name="T30" fmla="*/ 2147483647 w 1427"/>
                <a:gd name="T31" fmla="*/ 0 h 173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427"/>
                <a:gd name="T49" fmla="*/ 0 h 1737"/>
                <a:gd name="T50" fmla="*/ 1427 w 1427"/>
                <a:gd name="T51" fmla="*/ 1737 h 173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427" h="1737">
                  <a:moveTo>
                    <a:pt x="0" y="1736"/>
                  </a:moveTo>
                  <a:lnTo>
                    <a:pt x="132" y="1655"/>
                  </a:lnTo>
                  <a:lnTo>
                    <a:pt x="259" y="1568"/>
                  </a:lnTo>
                  <a:lnTo>
                    <a:pt x="382" y="1475"/>
                  </a:lnTo>
                  <a:lnTo>
                    <a:pt x="501" y="1377"/>
                  </a:lnTo>
                  <a:lnTo>
                    <a:pt x="614" y="1273"/>
                  </a:lnTo>
                  <a:lnTo>
                    <a:pt x="722" y="1164"/>
                  </a:lnTo>
                  <a:lnTo>
                    <a:pt x="825" y="1050"/>
                  </a:lnTo>
                  <a:lnTo>
                    <a:pt x="922" y="932"/>
                  </a:lnTo>
                  <a:lnTo>
                    <a:pt x="1013" y="810"/>
                  </a:lnTo>
                  <a:lnTo>
                    <a:pt x="1098" y="683"/>
                  </a:lnTo>
                  <a:lnTo>
                    <a:pt x="1177" y="553"/>
                  </a:lnTo>
                  <a:lnTo>
                    <a:pt x="1249" y="419"/>
                  </a:lnTo>
                  <a:lnTo>
                    <a:pt x="1315" y="282"/>
                  </a:lnTo>
                  <a:lnTo>
                    <a:pt x="1374" y="142"/>
                  </a:lnTo>
                  <a:lnTo>
                    <a:pt x="1426" y="0"/>
                  </a:lnTo>
                </a:path>
              </a:pathLst>
            </a:custGeom>
            <a:noFill/>
            <a:ln w="36720">
              <a:solidFill>
                <a:srgbClr val="0000FF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326" name="Freeform 37"/>
            <p:cNvSpPr>
              <a:spLocks/>
            </p:cNvSpPr>
            <p:nvPr/>
          </p:nvSpPr>
          <p:spPr bwMode="auto">
            <a:xfrm>
              <a:off x="7793038" y="4440237"/>
              <a:ext cx="646112" cy="74613"/>
            </a:xfrm>
            <a:custGeom>
              <a:avLst/>
              <a:gdLst>
                <a:gd name="T0" fmla="*/ 2147483647 w 2604"/>
                <a:gd name="T1" fmla="*/ 2147483647 h 305"/>
                <a:gd name="T2" fmla="*/ 2147483647 w 2604"/>
                <a:gd name="T3" fmla="*/ 2147483647 h 305"/>
                <a:gd name="T4" fmla="*/ 2147483647 w 2604"/>
                <a:gd name="T5" fmla="*/ 2147483647 h 305"/>
                <a:gd name="T6" fmla="*/ 2147483647 w 2604"/>
                <a:gd name="T7" fmla="*/ 2147483647 h 305"/>
                <a:gd name="T8" fmla="*/ 2147483647 w 2604"/>
                <a:gd name="T9" fmla="*/ 2147483647 h 305"/>
                <a:gd name="T10" fmla="*/ 2147483647 w 2604"/>
                <a:gd name="T11" fmla="*/ 2147483647 h 305"/>
                <a:gd name="T12" fmla="*/ 2147483647 w 2604"/>
                <a:gd name="T13" fmla="*/ 2147483647 h 305"/>
                <a:gd name="T14" fmla="*/ 2147483647 w 2604"/>
                <a:gd name="T15" fmla="*/ 0 h 305"/>
                <a:gd name="T16" fmla="*/ 2147483647 w 2604"/>
                <a:gd name="T17" fmla="*/ 2147483647 h 305"/>
                <a:gd name="T18" fmla="*/ 2147483647 w 2604"/>
                <a:gd name="T19" fmla="*/ 2147483647 h 305"/>
                <a:gd name="T20" fmla="*/ 2147483647 w 2604"/>
                <a:gd name="T21" fmla="*/ 2147483647 h 305"/>
                <a:gd name="T22" fmla="*/ 2147483647 w 2604"/>
                <a:gd name="T23" fmla="*/ 2147483647 h 305"/>
                <a:gd name="T24" fmla="*/ 2147483647 w 2604"/>
                <a:gd name="T25" fmla="*/ 2147483647 h 305"/>
                <a:gd name="T26" fmla="*/ 2147483647 w 2604"/>
                <a:gd name="T27" fmla="*/ 2147483647 h 305"/>
                <a:gd name="T28" fmla="*/ 2147483647 w 2604"/>
                <a:gd name="T29" fmla="*/ 2147483647 h 305"/>
                <a:gd name="T30" fmla="*/ 0 w 2604"/>
                <a:gd name="T31" fmla="*/ 2147483647 h 30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604"/>
                <a:gd name="T49" fmla="*/ 0 h 305"/>
                <a:gd name="T50" fmla="*/ 2604 w 2604"/>
                <a:gd name="T51" fmla="*/ 305 h 30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604" h="305">
                  <a:moveTo>
                    <a:pt x="2603" y="219"/>
                  </a:moveTo>
                  <a:lnTo>
                    <a:pt x="2435" y="160"/>
                  </a:lnTo>
                  <a:lnTo>
                    <a:pt x="2264" y="111"/>
                  </a:lnTo>
                  <a:lnTo>
                    <a:pt x="2090" y="70"/>
                  </a:lnTo>
                  <a:lnTo>
                    <a:pt x="1915" y="39"/>
                  </a:lnTo>
                  <a:lnTo>
                    <a:pt x="1738" y="16"/>
                  </a:lnTo>
                  <a:lnTo>
                    <a:pt x="1560" y="4"/>
                  </a:lnTo>
                  <a:lnTo>
                    <a:pt x="1382" y="0"/>
                  </a:lnTo>
                  <a:lnTo>
                    <a:pt x="1203" y="6"/>
                  </a:lnTo>
                  <a:lnTo>
                    <a:pt x="1025" y="21"/>
                  </a:lnTo>
                  <a:lnTo>
                    <a:pt x="849" y="46"/>
                  </a:lnTo>
                  <a:lnTo>
                    <a:pt x="674" y="79"/>
                  </a:lnTo>
                  <a:lnTo>
                    <a:pt x="501" y="122"/>
                  </a:lnTo>
                  <a:lnTo>
                    <a:pt x="330" y="174"/>
                  </a:lnTo>
                  <a:lnTo>
                    <a:pt x="163" y="235"/>
                  </a:lnTo>
                  <a:lnTo>
                    <a:pt x="0" y="304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prstDash val="solid"/>
              <a:round/>
              <a:headEnd type="non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327" name="Freeform 38"/>
            <p:cNvSpPr>
              <a:spLocks/>
            </p:cNvSpPr>
            <p:nvPr/>
          </p:nvSpPr>
          <p:spPr bwMode="auto">
            <a:xfrm>
              <a:off x="8890000" y="4918075"/>
              <a:ext cx="65088" cy="547687"/>
            </a:xfrm>
            <a:custGeom>
              <a:avLst/>
              <a:gdLst>
                <a:gd name="T0" fmla="*/ 2147483647 w 266"/>
                <a:gd name="T1" fmla="*/ 2147483647 h 2212"/>
                <a:gd name="T2" fmla="*/ 2147483647 w 266"/>
                <a:gd name="T3" fmla="*/ 2147483647 h 2212"/>
                <a:gd name="T4" fmla="*/ 2147483647 w 266"/>
                <a:gd name="T5" fmla="*/ 2147483647 h 2212"/>
                <a:gd name="T6" fmla="*/ 2147483647 w 266"/>
                <a:gd name="T7" fmla="*/ 2147483647 h 2212"/>
                <a:gd name="T8" fmla="*/ 2147483647 w 266"/>
                <a:gd name="T9" fmla="*/ 2147483647 h 2212"/>
                <a:gd name="T10" fmla="*/ 2147483647 w 266"/>
                <a:gd name="T11" fmla="*/ 2147483647 h 2212"/>
                <a:gd name="T12" fmla="*/ 2147483647 w 266"/>
                <a:gd name="T13" fmla="*/ 2147483647 h 2212"/>
                <a:gd name="T14" fmla="*/ 2147483647 w 266"/>
                <a:gd name="T15" fmla="*/ 2147483647 h 2212"/>
                <a:gd name="T16" fmla="*/ 2147483647 w 266"/>
                <a:gd name="T17" fmla="*/ 2147483647 h 2212"/>
                <a:gd name="T18" fmla="*/ 2147483647 w 266"/>
                <a:gd name="T19" fmla="*/ 2147483647 h 2212"/>
                <a:gd name="T20" fmla="*/ 2147483647 w 266"/>
                <a:gd name="T21" fmla="*/ 2147483647 h 2212"/>
                <a:gd name="T22" fmla="*/ 2147483647 w 266"/>
                <a:gd name="T23" fmla="*/ 2147483647 h 2212"/>
                <a:gd name="T24" fmla="*/ 2147483647 w 266"/>
                <a:gd name="T25" fmla="*/ 2147483647 h 2212"/>
                <a:gd name="T26" fmla="*/ 2147483647 w 266"/>
                <a:gd name="T27" fmla="*/ 2147483647 h 2212"/>
                <a:gd name="T28" fmla="*/ 2147483647 w 266"/>
                <a:gd name="T29" fmla="*/ 2147483647 h 2212"/>
                <a:gd name="T30" fmla="*/ 0 w 266"/>
                <a:gd name="T31" fmla="*/ 0 h 221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66"/>
                <a:gd name="T49" fmla="*/ 0 h 2212"/>
                <a:gd name="T50" fmla="*/ 266 w 266"/>
                <a:gd name="T51" fmla="*/ 2212 h 221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66" h="2212">
                  <a:moveTo>
                    <a:pt x="113" y="2211"/>
                  </a:moveTo>
                  <a:lnTo>
                    <a:pt x="157" y="2066"/>
                  </a:lnTo>
                  <a:lnTo>
                    <a:pt x="193" y="1920"/>
                  </a:lnTo>
                  <a:lnTo>
                    <a:pt x="222" y="1772"/>
                  </a:lnTo>
                  <a:lnTo>
                    <a:pt x="244" y="1622"/>
                  </a:lnTo>
                  <a:lnTo>
                    <a:pt x="258" y="1472"/>
                  </a:lnTo>
                  <a:lnTo>
                    <a:pt x="265" y="1322"/>
                  </a:lnTo>
                  <a:lnTo>
                    <a:pt x="265" y="1171"/>
                  </a:lnTo>
                  <a:lnTo>
                    <a:pt x="257" y="1020"/>
                  </a:lnTo>
                  <a:lnTo>
                    <a:pt x="242" y="870"/>
                  </a:lnTo>
                  <a:lnTo>
                    <a:pt x="220" y="721"/>
                  </a:lnTo>
                  <a:lnTo>
                    <a:pt x="190" y="573"/>
                  </a:lnTo>
                  <a:lnTo>
                    <a:pt x="153" y="427"/>
                  </a:lnTo>
                  <a:lnTo>
                    <a:pt x="109" y="282"/>
                  </a:lnTo>
                  <a:lnTo>
                    <a:pt x="58" y="139"/>
                  </a:lnTo>
                  <a:lnTo>
                    <a:pt x="0" y="0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328" name="Freeform 39"/>
            <p:cNvSpPr>
              <a:spLocks/>
            </p:cNvSpPr>
            <p:nvPr/>
          </p:nvSpPr>
          <p:spPr bwMode="auto">
            <a:xfrm>
              <a:off x="7837488" y="5938837"/>
              <a:ext cx="654050" cy="77788"/>
            </a:xfrm>
            <a:custGeom>
              <a:avLst/>
              <a:gdLst>
                <a:gd name="T0" fmla="*/ 0 w 2646"/>
                <a:gd name="T1" fmla="*/ 2147483647 h 312"/>
                <a:gd name="T2" fmla="*/ 2147483647 w 2646"/>
                <a:gd name="T3" fmla="*/ 2147483647 h 312"/>
                <a:gd name="T4" fmla="*/ 2147483647 w 2646"/>
                <a:gd name="T5" fmla="*/ 2147483647 h 312"/>
                <a:gd name="T6" fmla="*/ 2147483647 w 2646"/>
                <a:gd name="T7" fmla="*/ 2147483647 h 312"/>
                <a:gd name="T8" fmla="*/ 2147483647 w 2646"/>
                <a:gd name="T9" fmla="*/ 2147483647 h 312"/>
                <a:gd name="T10" fmla="*/ 2147483647 w 2646"/>
                <a:gd name="T11" fmla="*/ 2147483647 h 312"/>
                <a:gd name="T12" fmla="*/ 2147483647 w 2646"/>
                <a:gd name="T13" fmla="*/ 2147483647 h 312"/>
                <a:gd name="T14" fmla="*/ 2147483647 w 2646"/>
                <a:gd name="T15" fmla="*/ 2147483647 h 312"/>
                <a:gd name="T16" fmla="*/ 2147483647 w 2646"/>
                <a:gd name="T17" fmla="*/ 2147483647 h 312"/>
                <a:gd name="T18" fmla="*/ 2147483647 w 2646"/>
                <a:gd name="T19" fmla="*/ 2147483647 h 312"/>
                <a:gd name="T20" fmla="*/ 2147483647 w 2646"/>
                <a:gd name="T21" fmla="*/ 2147483647 h 312"/>
                <a:gd name="T22" fmla="*/ 2147483647 w 2646"/>
                <a:gd name="T23" fmla="*/ 2147483647 h 312"/>
                <a:gd name="T24" fmla="*/ 2147483647 w 2646"/>
                <a:gd name="T25" fmla="*/ 2147483647 h 312"/>
                <a:gd name="T26" fmla="*/ 2147483647 w 2646"/>
                <a:gd name="T27" fmla="*/ 2147483647 h 312"/>
                <a:gd name="T28" fmla="*/ 2147483647 w 2646"/>
                <a:gd name="T29" fmla="*/ 2147483647 h 312"/>
                <a:gd name="T30" fmla="*/ 2147483647 w 2646"/>
                <a:gd name="T31" fmla="*/ 0 h 31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646"/>
                <a:gd name="T49" fmla="*/ 0 h 312"/>
                <a:gd name="T50" fmla="*/ 2646 w 2646"/>
                <a:gd name="T51" fmla="*/ 312 h 31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646" h="312">
                  <a:moveTo>
                    <a:pt x="0" y="81"/>
                  </a:moveTo>
                  <a:lnTo>
                    <a:pt x="170" y="142"/>
                  </a:lnTo>
                  <a:lnTo>
                    <a:pt x="343" y="194"/>
                  </a:lnTo>
                  <a:lnTo>
                    <a:pt x="520" y="237"/>
                  </a:lnTo>
                  <a:lnTo>
                    <a:pt x="698" y="270"/>
                  </a:lnTo>
                  <a:lnTo>
                    <a:pt x="878" y="293"/>
                  </a:lnTo>
                  <a:lnTo>
                    <a:pt x="1059" y="307"/>
                  </a:lnTo>
                  <a:lnTo>
                    <a:pt x="1240" y="311"/>
                  </a:lnTo>
                  <a:lnTo>
                    <a:pt x="1422" y="305"/>
                  </a:lnTo>
                  <a:lnTo>
                    <a:pt x="1603" y="290"/>
                  </a:lnTo>
                  <a:lnTo>
                    <a:pt x="1782" y="265"/>
                  </a:lnTo>
                  <a:lnTo>
                    <a:pt x="1960" y="231"/>
                  </a:lnTo>
                  <a:lnTo>
                    <a:pt x="2136" y="187"/>
                  </a:lnTo>
                  <a:lnTo>
                    <a:pt x="2309" y="134"/>
                  </a:lnTo>
                  <a:lnTo>
                    <a:pt x="2479" y="71"/>
                  </a:lnTo>
                  <a:lnTo>
                    <a:pt x="2645" y="0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329" name="Freeform 40"/>
            <p:cNvSpPr>
              <a:spLocks/>
            </p:cNvSpPr>
            <p:nvPr/>
          </p:nvSpPr>
          <p:spPr bwMode="auto">
            <a:xfrm>
              <a:off x="7383463" y="5491162"/>
              <a:ext cx="457200" cy="468313"/>
            </a:xfrm>
            <a:custGeom>
              <a:avLst/>
              <a:gdLst>
                <a:gd name="T0" fmla="*/ 0 w 1754"/>
                <a:gd name="T1" fmla="*/ 0 h 1586"/>
                <a:gd name="T2" fmla="*/ 2147483647 w 1754"/>
                <a:gd name="T3" fmla="*/ 2147483647 h 1586"/>
                <a:gd name="T4" fmla="*/ 2147483647 w 1754"/>
                <a:gd name="T5" fmla="*/ 2147483647 h 1586"/>
                <a:gd name="T6" fmla="*/ 2147483647 w 1754"/>
                <a:gd name="T7" fmla="*/ 2147483647 h 1586"/>
                <a:gd name="T8" fmla="*/ 2147483647 w 1754"/>
                <a:gd name="T9" fmla="*/ 2147483647 h 1586"/>
                <a:gd name="T10" fmla="*/ 2147483647 w 1754"/>
                <a:gd name="T11" fmla="*/ 2147483647 h 1586"/>
                <a:gd name="T12" fmla="*/ 2147483647 w 1754"/>
                <a:gd name="T13" fmla="*/ 2147483647 h 1586"/>
                <a:gd name="T14" fmla="*/ 2147483647 w 1754"/>
                <a:gd name="T15" fmla="*/ 2147483647 h 1586"/>
                <a:gd name="T16" fmla="*/ 2147483647 w 1754"/>
                <a:gd name="T17" fmla="*/ 2147483647 h 1586"/>
                <a:gd name="T18" fmla="*/ 2147483647 w 1754"/>
                <a:gd name="T19" fmla="*/ 2147483647 h 1586"/>
                <a:gd name="T20" fmla="*/ 2147483647 w 1754"/>
                <a:gd name="T21" fmla="*/ 2147483647 h 1586"/>
                <a:gd name="T22" fmla="*/ 2147483647 w 1754"/>
                <a:gd name="T23" fmla="*/ 2147483647 h 1586"/>
                <a:gd name="T24" fmla="*/ 2147483647 w 1754"/>
                <a:gd name="T25" fmla="*/ 2147483647 h 1586"/>
                <a:gd name="T26" fmla="*/ 2147483647 w 1754"/>
                <a:gd name="T27" fmla="*/ 2147483647 h 1586"/>
                <a:gd name="T28" fmla="*/ 2147483647 w 1754"/>
                <a:gd name="T29" fmla="*/ 2147483647 h 1586"/>
                <a:gd name="T30" fmla="*/ 2147483647 w 1754"/>
                <a:gd name="T31" fmla="*/ 2147483647 h 158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754"/>
                <a:gd name="T49" fmla="*/ 0 h 1586"/>
                <a:gd name="T50" fmla="*/ 1754 w 1754"/>
                <a:gd name="T51" fmla="*/ 1586 h 158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754" h="1586">
                  <a:moveTo>
                    <a:pt x="0" y="0"/>
                  </a:moveTo>
                  <a:lnTo>
                    <a:pt x="75" y="141"/>
                  </a:lnTo>
                  <a:lnTo>
                    <a:pt x="156" y="278"/>
                  </a:lnTo>
                  <a:lnTo>
                    <a:pt x="244" y="412"/>
                  </a:lnTo>
                  <a:lnTo>
                    <a:pt x="339" y="540"/>
                  </a:lnTo>
                  <a:lnTo>
                    <a:pt x="441" y="665"/>
                  </a:lnTo>
                  <a:lnTo>
                    <a:pt x="549" y="784"/>
                  </a:lnTo>
                  <a:lnTo>
                    <a:pt x="663" y="897"/>
                  </a:lnTo>
                  <a:lnTo>
                    <a:pt x="782" y="1006"/>
                  </a:lnTo>
                  <a:lnTo>
                    <a:pt x="907" y="1108"/>
                  </a:lnTo>
                  <a:lnTo>
                    <a:pt x="1037" y="1204"/>
                  </a:lnTo>
                  <a:lnTo>
                    <a:pt x="1172" y="1294"/>
                  </a:lnTo>
                  <a:lnTo>
                    <a:pt x="1312" y="1377"/>
                  </a:lnTo>
                  <a:lnTo>
                    <a:pt x="1455" y="1453"/>
                  </a:lnTo>
                  <a:lnTo>
                    <a:pt x="1602" y="1522"/>
                  </a:lnTo>
                  <a:lnTo>
                    <a:pt x="1753" y="1585"/>
                  </a:lnTo>
                </a:path>
              </a:pathLst>
            </a:custGeom>
            <a:noFill/>
            <a:ln w="36720">
              <a:solidFill>
                <a:srgbClr val="0000FF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330" name="Freeform 31"/>
            <p:cNvSpPr>
              <a:spLocks/>
            </p:cNvSpPr>
            <p:nvPr/>
          </p:nvSpPr>
          <p:spPr bwMode="auto">
            <a:xfrm>
              <a:off x="8488363" y="4513262"/>
              <a:ext cx="407987" cy="420688"/>
            </a:xfrm>
            <a:custGeom>
              <a:avLst/>
              <a:gdLst>
                <a:gd name="T0" fmla="*/ 2147483647 w 1649"/>
                <a:gd name="T1" fmla="*/ 2147483647 h 1692"/>
                <a:gd name="T2" fmla="*/ 2147483647 w 1649"/>
                <a:gd name="T3" fmla="*/ 2147483647 h 1692"/>
                <a:gd name="T4" fmla="*/ 2147483647 w 1649"/>
                <a:gd name="T5" fmla="*/ 2147483647 h 1692"/>
                <a:gd name="T6" fmla="*/ 2147483647 w 1649"/>
                <a:gd name="T7" fmla="*/ 2147483647 h 1692"/>
                <a:gd name="T8" fmla="*/ 2147483647 w 1649"/>
                <a:gd name="T9" fmla="*/ 2147483647 h 1692"/>
                <a:gd name="T10" fmla="*/ 2147483647 w 1649"/>
                <a:gd name="T11" fmla="*/ 2147483647 h 1692"/>
                <a:gd name="T12" fmla="*/ 2147483647 w 1649"/>
                <a:gd name="T13" fmla="*/ 2147483647 h 1692"/>
                <a:gd name="T14" fmla="*/ 2147483647 w 1649"/>
                <a:gd name="T15" fmla="*/ 2147483647 h 1692"/>
                <a:gd name="T16" fmla="*/ 2147483647 w 1649"/>
                <a:gd name="T17" fmla="*/ 2147483647 h 1692"/>
                <a:gd name="T18" fmla="*/ 2147483647 w 1649"/>
                <a:gd name="T19" fmla="*/ 2147483647 h 1692"/>
                <a:gd name="T20" fmla="*/ 2147483647 w 1649"/>
                <a:gd name="T21" fmla="*/ 2147483647 h 1692"/>
                <a:gd name="T22" fmla="*/ 2147483647 w 1649"/>
                <a:gd name="T23" fmla="*/ 2147483647 h 1692"/>
                <a:gd name="T24" fmla="*/ 2147483647 w 1649"/>
                <a:gd name="T25" fmla="*/ 2147483647 h 1692"/>
                <a:gd name="T26" fmla="*/ 2147483647 w 1649"/>
                <a:gd name="T27" fmla="*/ 2147483647 h 1692"/>
                <a:gd name="T28" fmla="*/ 2147483647 w 1649"/>
                <a:gd name="T29" fmla="*/ 2147483647 h 1692"/>
                <a:gd name="T30" fmla="*/ 0 w 1649"/>
                <a:gd name="T31" fmla="*/ 0 h 169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49"/>
                <a:gd name="T49" fmla="*/ 0 h 1692"/>
                <a:gd name="T50" fmla="*/ 1649 w 1649"/>
                <a:gd name="T51" fmla="*/ 1692 h 169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49" h="1692">
                  <a:moveTo>
                    <a:pt x="1648" y="1691"/>
                  </a:moveTo>
                  <a:lnTo>
                    <a:pt x="1583" y="1545"/>
                  </a:lnTo>
                  <a:lnTo>
                    <a:pt x="1511" y="1403"/>
                  </a:lnTo>
                  <a:lnTo>
                    <a:pt x="1432" y="1264"/>
                  </a:lnTo>
                  <a:lnTo>
                    <a:pt x="1345" y="1130"/>
                  </a:lnTo>
                  <a:lnTo>
                    <a:pt x="1251" y="999"/>
                  </a:lnTo>
                  <a:lnTo>
                    <a:pt x="1151" y="874"/>
                  </a:lnTo>
                  <a:lnTo>
                    <a:pt x="1045" y="753"/>
                  </a:lnTo>
                  <a:lnTo>
                    <a:pt x="932" y="638"/>
                  </a:lnTo>
                  <a:lnTo>
                    <a:pt x="814" y="528"/>
                  </a:lnTo>
                  <a:lnTo>
                    <a:pt x="690" y="424"/>
                  </a:lnTo>
                  <a:lnTo>
                    <a:pt x="561" y="326"/>
                  </a:lnTo>
                  <a:lnTo>
                    <a:pt x="428" y="235"/>
                  </a:lnTo>
                  <a:lnTo>
                    <a:pt x="289" y="150"/>
                  </a:lnTo>
                  <a:lnTo>
                    <a:pt x="147" y="72"/>
                  </a:lnTo>
                  <a:lnTo>
                    <a:pt x="0" y="0"/>
                  </a:lnTo>
                </a:path>
              </a:pathLst>
            </a:custGeom>
            <a:noFill/>
            <a:ln w="36720">
              <a:solidFill>
                <a:srgbClr val="0000FF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331" name="Freeform 33"/>
            <p:cNvSpPr>
              <a:spLocks/>
            </p:cNvSpPr>
            <p:nvPr/>
          </p:nvSpPr>
          <p:spPr bwMode="auto">
            <a:xfrm>
              <a:off x="8561388" y="5472112"/>
              <a:ext cx="354012" cy="428625"/>
            </a:xfrm>
            <a:custGeom>
              <a:avLst/>
              <a:gdLst>
                <a:gd name="T0" fmla="*/ 0 w 1427"/>
                <a:gd name="T1" fmla="*/ 2147483647 h 1737"/>
                <a:gd name="T2" fmla="*/ 2147483647 w 1427"/>
                <a:gd name="T3" fmla="*/ 2147483647 h 1737"/>
                <a:gd name="T4" fmla="*/ 2147483647 w 1427"/>
                <a:gd name="T5" fmla="*/ 2147483647 h 1737"/>
                <a:gd name="T6" fmla="*/ 2147483647 w 1427"/>
                <a:gd name="T7" fmla="*/ 2147483647 h 1737"/>
                <a:gd name="T8" fmla="*/ 2147483647 w 1427"/>
                <a:gd name="T9" fmla="*/ 2147483647 h 1737"/>
                <a:gd name="T10" fmla="*/ 2147483647 w 1427"/>
                <a:gd name="T11" fmla="*/ 2147483647 h 1737"/>
                <a:gd name="T12" fmla="*/ 2147483647 w 1427"/>
                <a:gd name="T13" fmla="*/ 2147483647 h 1737"/>
                <a:gd name="T14" fmla="*/ 2147483647 w 1427"/>
                <a:gd name="T15" fmla="*/ 2147483647 h 1737"/>
                <a:gd name="T16" fmla="*/ 2147483647 w 1427"/>
                <a:gd name="T17" fmla="*/ 2147483647 h 1737"/>
                <a:gd name="T18" fmla="*/ 2147483647 w 1427"/>
                <a:gd name="T19" fmla="*/ 2147483647 h 1737"/>
                <a:gd name="T20" fmla="*/ 2147483647 w 1427"/>
                <a:gd name="T21" fmla="*/ 2147483647 h 1737"/>
                <a:gd name="T22" fmla="*/ 2147483647 w 1427"/>
                <a:gd name="T23" fmla="*/ 2147483647 h 1737"/>
                <a:gd name="T24" fmla="*/ 2147483647 w 1427"/>
                <a:gd name="T25" fmla="*/ 2147483647 h 1737"/>
                <a:gd name="T26" fmla="*/ 2147483647 w 1427"/>
                <a:gd name="T27" fmla="*/ 2147483647 h 1737"/>
                <a:gd name="T28" fmla="*/ 2147483647 w 1427"/>
                <a:gd name="T29" fmla="*/ 2147483647 h 1737"/>
                <a:gd name="T30" fmla="*/ 2147483647 w 1427"/>
                <a:gd name="T31" fmla="*/ 0 h 173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427"/>
                <a:gd name="T49" fmla="*/ 0 h 1737"/>
                <a:gd name="T50" fmla="*/ 1427 w 1427"/>
                <a:gd name="T51" fmla="*/ 1737 h 173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427" h="1737">
                  <a:moveTo>
                    <a:pt x="0" y="1736"/>
                  </a:moveTo>
                  <a:lnTo>
                    <a:pt x="132" y="1655"/>
                  </a:lnTo>
                  <a:lnTo>
                    <a:pt x="259" y="1568"/>
                  </a:lnTo>
                  <a:lnTo>
                    <a:pt x="382" y="1475"/>
                  </a:lnTo>
                  <a:lnTo>
                    <a:pt x="501" y="1377"/>
                  </a:lnTo>
                  <a:lnTo>
                    <a:pt x="614" y="1273"/>
                  </a:lnTo>
                  <a:lnTo>
                    <a:pt x="722" y="1164"/>
                  </a:lnTo>
                  <a:lnTo>
                    <a:pt x="825" y="1050"/>
                  </a:lnTo>
                  <a:lnTo>
                    <a:pt x="922" y="932"/>
                  </a:lnTo>
                  <a:lnTo>
                    <a:pt x="1013" y="810"/>
                  </a:lnTo>
                  <a:lnTo>
                    <a:pt x="1098" y="683"/>
                  </a:lnTo>
                  <a:lnTo>
                    <a:pt x="1177" y="553"/>
                  </a:lnTo>
                  <a:lnTo>
                    <a:pt x="1249" y="419"/>
                  </a:lnTo>
                  <a:lnTo>
                    <a:pt x="1315" y="282"/>
                  </a:lnTo>
                  <a:lnTo>
                    <a:pt x="1374" y="142"/>
                  </a:lnTo>
                  <a:lnTo>
                    <a:pt x="1426" y="0"/>
                  </a:lnTo>
                </a:path>
              </a:pathLst>
            </a:custGeom>
            <a:noFill/>
            <a:ln w="36720">
              <a:solidFill>
                <a:srgbClr val="0000FF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08" name="Straight Connector 107"/>
            <p:cNvCxnSpPr/>
            <p:nvPr/>
          </p:nvCxnSpPr>
          <p:spPr>
            <a:xfrm>
              <a:off x="6945313" y="4949825"/>
              <a:ext cx="438150" cy="0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2333" name="Freeform 32"/>
            <p:cNvSpPr>
              <a:spLocks/>
            </p:cNvSpPr>
            <p:nvPr/>
          </p:nvSpPr>
          <p:spPr bwMode="auto">
            <a:xfrm>
              <a:off x="7381875" y="4513262"/>
              <a:ext cx="411163" cy="425450"/>
            </a:xfrm>
            <a:custGeom>
              <a:avLst/>
              <a:gdLst>
                <a:gd name="T0" fmla="*/ 2147483647 w 1661"/>
                <a:gd name="T1" fmla="*/ 0 h 1719"/>
                <a:gd name="T2" fmla="*/ 2147483647 w 1661"/>
                <a:gd name="T3" fmla="*/ 2147483647 h 1719"/>
                <a:gd name="T4" fmla="*/ 2147483647 w 1661"/>
                <a:gd name="T5" fmla="*/ 2147483647 h 1719"/>
                <a:gd name="T6" fmla="*/ 2147483647 w 1661"/>
                <a:gd name="T7" fmla="*/ 2147483647 h 1719"/>
                <a:gd name="T8" fmla="*/ 2147483647 w 1661"/>
                <a:gd name="T9" fmla="*/ 2147483647 h 1719"/>
                <a:gd name="T10" fmla="*/ 2147483647 w 1661"/>
                <a:gd name="T11" fmla="*/ 2147483647 h 1719"/>
                <a:gd name="T12" fmla="*/ 2147483647 w 1661"/>
                <a:gd name="T13" fmla="*/ 2147483647 h 1719"/>
                <a:gd name="T14" fmla="*/ 2147483647 w 1661"/>
                <a:gd name="T15" fmla="*/ 2147483647 h 1719"/>
                <a:gd name="T16" fmla="*/ 2147483647 w 1661"/>
                <a:gd name="T17" fmla="*/ 2147483647 h 1719"/>
                <a:gd name="T18" fmla="*/ 2147483647 w 1661"/>
                <a:gd name="T19" fmla="*/ 2147483647 h 1719"/>
                <a:gd name="T20" fmla="*/ 2147483647 w 1661"/>
                <a:gd name="T21" fmla="*/ 2147483647 h 1719"/>
                <a:gd name="T22" fmla="*/ 2147483647 w 1661"/>
                <a:gd name="T23" fmla="*/ 2147483647 h 1719"/>
                <a:gd name="T24" fmla="*/ 2147483647 w 1661"/>
                <a:gd name="T25" fmla="*/ 2147483647 h 1719"/>
                <a:gd name="T26" fmla="*/ 2147483647 w 1661"/>
                <a:gd name="T27" fmla="*/ 2147483647 h 1719"/>
                <a:gd name="T28" fmla="*/ 2147483647 w 1661"/>
                <a:gd name="T29" fmla="*/ 2147483647 h 1719"/>
                <a:gd name="T30" fmla="*/ 0 w 1661"/>
                <a:gd name="T31" fmla="*/ 2147483647 h 171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61"/>
                <a:gd name="T49" fmla="*/ 0 h 1719"/>
                <a:gd name="T50" fmla="*/ 1661 w 1661"/>
                <a:gd name="T51" fmla="*/ 1719 h 171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61" h="1719">
                  <a:moveTo>
                    <a:pt x="1660" y="0"/>
                  </a:moveTo>
                  <a:lnTo>
                    <a:pt x="1512" y="72"/>
                  </a:lnTo>
                  <a:lnTo>
                    <a:pt x="1367" y="152"/>
                  </a:lnTo>
                  <a:lnTo>
                    <a:pt x="1227" y="238"/>
                  </a:lnTo>
                  <a:lnTo>
                    <a:pt x="1092" y="331"/>
                  </a:lnTo>
                  <a:lnTo>
                    <a:pt x="962" y="430"/>
                  </a:lnTo>
                  <a:lnTo>
                    <a:pt x="837" y="536"/>
                  </a:lnTo>
                  <a:lnTo>
                    <a:pt x="717" y="648"/>
                  </a:lnTo>
                  <a:lnTo>
                    <a:pt x="604" y="765"/>
                  </a:lnTo>
                  <a:lnTo>
                    <a:pt x="497" y="888"/>
                  </a:lnTo>
                  <a:lnTo>
                    <a:pt x="396" y="1015"/>
                  </a:lnTo>
                  <a:lnTo>
                    <a:pt x="303" y="1148"/>
                  </a:lnTo>
                  <a:lnTo>
                    <a:pt x="216" y="1285"/>
                  </a:lnTo>
                  <a:lnTo>
                    <a:pt x="137" y="1426"/>
                  </a:lnTo>
                  <a:lnTo>
                    <a:pt x="65" y="1570"/>
                  </a:lnTo>
                  <a:lnTo>
                    <a:pt x="0" y="1718"/>
                  </a:lnTo>
                </a:path>
              </a:pathLst>
            </a:custGeom>
            <a:noFill/>
            <a:ln w="36720">
              <a:solidFill>
                <a:srgbClr val="0000FF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334" name="Freeform 31"/>
            <p:cNvSpPr>
              <a:spLocks/>
            </p:cNvSpPr>
            <p:nvPr/>
          </p:nvSpPr>
          <p:spPr bwMode="auto">
            <a:xfrm>
              <a:off x="6537325" y="4513262"/>
              <a:ext cx="407988" cy="420688"/>
            </a:xfrm>
            <a:custGeom>
              <a:avLst/>
              <a:gdLst>
                <a:gd name="T0" fmla="*/ 2147483647 w 1649"/>
                <a:gd name="T1" fmla="*/ 2147483647 h 1692"/>
                <a:gd name="T2" fmla="*/ 2147483647 w 1649"/>
                <a:gd name="T3" fmla="*/ 2147483647 h 1692"/>
                <a:gd name="T4" fmla="*/ 2147483647 w 1649"/>
                <a:gd name="T5" fmla="*/ 2147483647 h 1692"/>
                <a:gd name="T6" fmla="*/ 2147483647 w 1649"/>
                <a:gd name="T7" fmla="*/ 2147483647 h 1692"/>
                <a:gd name="T8" fmla="*/ 2147483647 w 1649"/>
                <a:gd name="T9" fmla="*/ 2147483647 h 1692"/>
                <a:gd name="T10" fmla="*/ 2147483647 w 1649"/>
                <a:gd name="T11" fmla="*/ 2147483647 h 1692"/>
                <a:gd name="T12" fmla="*/ 2147483647 w 1649"/>
                <a:gd name="T13" fmla="*/ 2147483647 h 1692"/>
                <a:gd name="T14" fmla="*/ 2147483647 w 1649"/>
                <a:gd name="T15" fmla="*/ 2147483647 h 1692"/>
                <a:gd name="T16" fmla="*/ 2147483647 w 1649"/>
                <a:gd name="T17" fmla="*/ 2147483647 h 1692"/>
                <a:gd name="T18" fmla="*/ 2147483647 w 1649"/>
                <a:gd name="T19" fmla="*/ 2147483647 h 1692"/>
                <a:gd name="T20" fmla="*/ 2147483647 w 1649"/>
                <a:gd name="T21" fmla="*/ 2147483647 h 1692"/>
                <a:gd name="T22" fmla="*/ 2147483647 w 1649"/>
                <a:gd name="T23" fmla="*/ 2147483647 h 1692"/>
                <a:gd name="T24" fmla="*/ 2147483647 w 1649"/>
                <a:gd name="T25" fmla="*/ 2147483647 h 1692"/>
                <a:gd name="T26" fmla="*/ 2147483647 w 1649"/>
                <a:gd name="T27" fmla="*/ 2147483647 h 1692"/>
                <a:gd name="T28" fmla="*/ 2147483647 w 1649"/>
                <a:gd name="T29" fmla="*/ 2147483647 h 1692"/>
                <a:gd name="T30" fmla="*/ 0 w 1649"/>
                <a:gd name="T31" fmla="*/ 0 h 169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49"/>
                <a:gd name="T49" fmla="*/ 0 h 1692"/>
                <a:gd name="T50" fmla="*/ 1649 w 1649"/>
                <a:gd name="T51" fmla="*/ 1692 h 169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49" h="1692">
                  <a:moveTo>
                    <a:pt x="1648" y="1691"/>
                  </a:moveTo>
                  <a:lnTo>
                    <a:pt x="1583" y="1545"/>
                  </a:lnTo>
                  <a:lnTo>
                    <a:pt x="1511" y="1403"/>
                  </a:lnTo>
                  <a:lnTo>
                    <a:pt x="1432" y="1264"/>
                  </a:lnTo>
                  <a:lnTo>
                    <a:pt x="1345" y="1130"/>
                  </a:lnTo>
                  <a:lnTo>
                    <a:pt x="1251" y="999"/>
                  </a:lnTo>
                  <a:lnTo>
                    <a:pt x="1151" y="874"/>
                  </a:lnTo>
                  <a:lnTo>
                    <a:pt x="1045" y="753"/>
                  </a:lnTo>
                  <a:lnTo>
                    <a:pt x="932" y="638"/>
                  </a:lnTo>
                  <a:lnTo>
                    <a:pt x="814" y="528"/>
                  </a:lnTo>
                  <a:lnTo>
                    <a:pt x="690" y="424"/>
                  </a:lnTo>
                  <a:lnTo>
                    <a:pt x="561" y="326"/>
                  </a:lnTo>
                  <a:lnTo>
                    <a:pt x="428" y="235"/>
                  </a:lnTo>
                  <a:lnTo>
                    <a:pt x="289" y="150"/>
                  </a:lnTo>
                  <a:lnTo>
                    <a:pt x="147" y="72"/>
                  </a:lnTo>
                  <a:lnTo>
                    <a:pt x="0" y="0"/>
                  </a:lnTo>
                </a:path>
              </a:pathLst>
            </a:custGeom>
            <a:noFill/>
            <a:ln w="36720">
              <a:solidFill>
                <a:srgbClr val="0000FF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336" name="Freeform 48"/>
            <p:cNvSpPr>
              <a:spLocks noChangeArrowheads="1"/>
            </p:cNvSpPr>
            <p:nvPr/>
          </p:nvSpPr>
          <p:spPr bwMode="auto">
            <a:xfrm>
              <a:off x="7207250" y="1954212"/>
              <a:ext cx="228600" cy="228600"/>
            </a:xfrm>
            <a:custGeom>
              <a:avLst/>
              <a:gdLst>
                <a:gd name="T0" fmla="*/ 2147483647 w 780"/>
                <a:gd name="T1" fmla="*/ 0 h 907"/>
                <a:gd name="T2" fmla="*/ 2147483647 w 780"/>
                <a:gd name="T3" fmla="*/ 2147483647 h 907"/>
                <a:gd name="T4" fmla="*/ 2147483647 w 780"/>
                <a:gd name="T5" fmla="*/ 2147483647 h 907"/>
                <a:gd name="T6" fmla="*/ 2147483647 w 780"/>
                <a:gd name="T7" fmla="*/ 2147483647 h 907"/>
                <a:gd name="T8" fmla="*/ 2147483647 w 780"/>
                <a:gd name="T9" fmla="*/ 2147483647 h 907"/>
                <a:gd name="T10" fmla="*/ 2147483647 w 780"/>
                <a:gd name="T11" fmla="*/ 2147483647 h 907"/>
                <a:gd name="T12" fmla="*/ 2147483647 w 780"/>
                <a:gd name="T13" fmla="*/ 2147483647 h 907"/>
                <a:gd name="T14" fmla="*/ 2147483647 w 780"/>
                <a:gd name="T15" fmla="*/ 2147483647 h 907"/>
                <a:gd name="T16" fmla="*/ 0 w 780"/>
                <a:gd name="T17" fmla="*/ 2147483647 h 907"/>
                <a:gd name="T18" fmla="*/ 2147483647 w 780"/>
                <a:gd name="T19" fmla="*/ 2147483647 h 907"/>
                <a:gd name="T20" fmla="*/ 0 w 780"/>
                <a:gd name="T21" fmla="*/ 2147483647 h 907"/>
                <a:gd name="T22" fmla="*/ 2147483647 w 780"/>
                <a:gd name="T23" fmla="*/ 2147483647 h 907"/>
                <a:gd name="T24" fmla="*/ 2147483647 w 780"/>
                <a:gd name="T25" fmla="*/ 0 h 90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80"/>
                <a:gd name="T40" fmla="*/ 0 h 907"/>
                <a:gd name="T41" fmla="*/ 780 w 780"/>
                <a:gd name="T42" fmla="*/ 907 h 90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80" h="907">
                  <a:moveTo>
                    <a:pt x="390" y="0"/>
                  </a:moveTo>
                  <a:lnTo>
                    <a:pt x="492" y="276"/>
                  </a:lnTo>
                  <a:lnTo>
                    <a:pt x="780" y="228"/>
                  </a:lnTo>
                  <a:lnTo>
                    <a:pt x="594" y="457"/>
                  </a:lnTo>
                  <a:lnTo>
                    <a:pt x="780" y="679"/>
                  </a:lnTo>
                  <a:lnTo>
                    <a:pt x="492" y="631"/>
                  </a:lnTo>
                  <a:lnTo>
                    <a:pt x="390" y="907"/>
                  </a:lnTo>
                  <a:lnTo>
                    <a:pt x="288" y="631"/>
                  </a:lnTo>
                  <a:lnTo>
                    <a:pt x="0" y="679"/>
                  </a:lnTo>
                  <a:lnTo>
                    <a:pt x="186" y="457"/>
                  </a:lnTo>
                  <a:lnTo>
                    <a:pt x="0" y="228"/>
                  </a:lnTo>
                  <a:lnTo>
                    <a:pt x="288" y="276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FFFF00"/>
            </a:solidFill>
            <a:ln w="360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337" name="Freeform 48"/>
            <p:cNvSpPr>
              <a:spLocks noChangeArrowheads="1"/>
            </p:cNvSpPr>
            <p:nvPr/>
          </p:nvSpPr>
          <p:spPr bwMode="auto">
            <a:xfrm>
              <a:off x="6889750" y="1947862"/>
              <a:ext cx="228600" cy="228600"/>
            </a:xfrm>
            <a:custGeom>
              <a:avLst/>
              <a:gdLst>
                <a:gd name="T0" fmla="*/ 2147483647 w 780"/>
                <a:gd name="T1" fmla="*/ 0 h 907"/>
                <a:gd name="T2" fmla="*/ 2147483647 w 780"/>
                <a:gd name="T3" fmla="*/ 2147483647 h 907"/>
                <a:gd name="T4" fmla="*/ 2147483647 w 780"/>
                <a:gd name="T5" fmla="*/ 2147483647 h 907"/>
                <a:gd name="T6" fmla="*/ 2147483647 w 780"/>
                <a:gd name="T7" fmla="*/ 2147483647 h 907"/>
                <a:gd name="T8" fmla="*/ 2147483647 w 780"/>
                <a:gd name="T9" fmla="*/ 2147483647 h 907"/>
                <a:gd name="T10" fmla="*/ 2147483647 w 780"/>
                <a:gd name="T11" fmla="*/ 2147483647 h 907"/>
                <a:gd name="T12" fmla="*/ 2147483647 w 780"/>
                <a:gd name="T13" fmla="*/ 2147483647 h 907"/>
                <a:gd name="T14" fmla="*/ 2147483647 w 780"/>
                <a:gd name="T15" fmla="*/ 2147483647 h 907"/>
                <a:gd name="T16" fmla="*/ 0 w 780"/>
                <a:gd name="T17" fmla="*/ 2147483647 h 907"/>
                <a:gd name="T18" fmla="*/ 2147483647 w 780"/>
                <a:gd name="T19" fmla="*/ 2147483647 h 907"/>
                <a:gd name="T20" fmla="*/ 0 w 780"/>
                <a:gd name="T21" fmla="*/ 2147483647 h 907"/>
                <a:gd name="T22" fmla="*/ 2147483647 w 780"/>
                <a:gd name="T23" fmla="*/ 2147483647 h 907"/>
                <a:gd name="T24" fmla="*/ 2147483647 w 780"/>
                <a:gd name="T25" fmla="*/ 0 h 90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80"/>
                <a:gd name="T40" fmla="*/ 0 h 907"/>
                <a:gd name="T41" fmla="*/ 780 w 780"/>
                <a:gd name="T42" fmla="*/ 907 h 90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80" h="907">
                  <a:moveTo>
                    <a:pt x="390" y="0"/>
                  </a:moveTo>
                  <a:lnTo>
                    <a:pt x="492" y="276"/>
                  </a:lnTo>
                  <a:lnTo>
                    <a:pt x="780" y="228"/>
                  </a:lnTo>
                  <a:lnTo>
                    <a:pt x="594" y="457"/>
                  </a:lnTo>
                  <a:lnTo>
                    <a:pt x="780" y="679"/>
                  </a:lnTo>
                  <a:lnTo>
                    <a:pt x="492" y="631"/>
                  </a:lnTo>
                  <a:lnTo>
                    <a:pt x="390" y="907"/>
                  </a:lnTo>
                  <a:lnTo>
                    <a:pt x="288" y="631"/>
                  </a:lnTo>
                  <a:lnTo>
                    <a:pt x="0" y="679"/>
                  </a:lnTo>
                  <a:lnTo>
                    <a:pt x="186" y="457"/>
                  </a:lnTo>
                  <a:lnTo>
                    <a:pt x="0" y="228"/>
                  </a:lnTo>
                  <a:lnTo>
                    <a:pt x="288" y="276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FFFF00"/>
            </a:solidFill>
            <a:ln w="360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TextBox 246"/>
            <p:cNvSpPr txBox="1">
              <a:spLocks noChangeArrowheads="1"/>
            </p:cNvSpPr>
            <p:nvPr/>
          </p:nvSpPr>
          <p:spPr bwMode="auto">
            <a:xfrm>
              <a:off x="7254875" y="2992437"/>
              <a:ext cx="1600200" cy="1200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i="1" dirty="0">
                  <a:latin typeface="Calibri"/>
                  <a:cs typeface="Calibri"/>
                </a:rPr>
                <a:t>c</a:t>
              </a:r>
              <a:r>
                <a:rPr lang="en-US" i="1" dirty="0" smtClean="0">
                  <a:latin typeface="Calibri"/>
                  <a:cs typeface="Calibri"/>
                </a:rPr>
                <a:t>ycle(</a:t>
              </a:r>
              <a:r>
                <a:rPr lang="en-US" i="1" dirty="0" smtClean="0">
                  <a:solidFill>
                    <a:srgbClr val="FF0000"/>
                  </a:solidFill>
                  <a:latin typeface="Calibri"/>
                  <a:cs typeface="Calibri"/>
                </a:rPr>
                <a:t>P</a:t>
              </a:r>
              <a:r>
                <a:rPr lang="en-US" i="1" dirty="0" smtClean="0">
                  <a:latin typeface="Calibri"/>
                  <a:cs typeface="Calibri"/>
                </a:rPr>
                <a:t>,</a:t>
              </a:r>
              <a:r>
                <a:rPr lang="en-US" i="1" dirty="0" smtClean="0">
                  <a:solidFill>
                    <a:srgbClr val="0000FF"/>
                  </a:solidFill>
                  <a:latin typeface="Calibri"/>
                  <a:cs typeface="Calibri"/>
                </a:rPr>
                <a:t>Q</a:t>
              </a:r>
              <a:r>
                <a:rPr lang="en-US" i="1" dirty="0" smtClean="0">
                  <a:latin typeface="Calibri"/>
                  <a:cs typeface="Calibri"/>
                </a:rPr>
                <a:t>)</a:t>
              </a:r>
            </a:p>
            <a:p>
              <a:pPr eaLnBrk="1" hangingPunct="1"/>
              <a:r>
                <a:rPr lang="en-US" dirty="0" smtClean="0">
                  <a:latin typeface="Calibri"/>
                  <a:cs typeface="Calibri"/>
                </a:rPr>
                <a:t>decreases by 1</a:t>
              </a:r>
              <a:endParaRPr lang="en-US" dirty="0">
                <a:latin typeface="Calibri"/>
                <a:cs typeface="Calibri"/>
              </a:endParaRPr>
            </a:p>
          </p:txBody>
        </p:sp>
      </p:grpSp>
      <p:sp>
        <p:nvSpPr>
          <p:cNvPr id="87" name="Rectangle 2"/>
          <p:cNvSpPr txBox="1">
            <a:spLocks noChangeArrowheads="1"/>
          </p:cNvSpPr>
          <p:nvPr/>
        </p:nvSpPr>
        <p:spPr>
          <a:xfrm>
            <a:off x="-25400" y="0"/>
            <a:ext cx="9144000" cy="11461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>
              <a:lnSpc>
                <a:spcPct val="102000"/>
              </a:lnSpc>
              <a:buClr>
                <a:srgbClr val="000000"/>
              </a:buClr>
              <a:buSzPct val="45000"/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3600" dirty="0" smtClean="0">
                <a:solidFill>
                  <a:srgbClr val="333333"/>
                </a:solidFill>
                <a:latin typeface="Calibri"/>
                <a:cs typeface="Calibri"/>
              </a:rPr>
              <a:t>A 2-Break May Change </a:t>
            </a:r>
            <a:r>
              <a:rPr lang="en-GB" sz="3600" i="1" dirty="0" smtClean="0">
                <a:solidFill>
                  <a:srgbClr val="333333"/>
                </a:solidFill>
                <a:latin typeface="Calibri"/>
                <a:cs typeface="Calibri"/>
              </a:rPr>
              <a:t>cycle(</a:t>
            </a:r>
            <a:r>
              <a:rPr lang="en-GB" sz="3600" i="1" dirty="0" smtClean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lang="en-GB" sz="3600" i="1" dirty="0" smtClean="0">
                <a:solidFill>
                  <a:srgbClr val="333333"/>
                </a:solidFill>
                <a:latin typeface="Calibri"/>
                <a:cs typeface="Calibri"/>
              </a:rPr>
              <a:t>,</a:t>
            </a:r>
            <a:r>
              <a:rPr lang="en-GB" sz="3600" i="1" dirty="0" smtClean="0">
                <a:solidFill>
                  <a:srgbClr val="0000FF"/>
                </a:solidFill>
                <a:latin typeface="Calibri"/>
                <a:cs typeface="Calibri"/>
              </a:rPr>
              <a:t>Q</a:t>
            </a:r>
            <a:r>
              <a:rPr lang="en-GB" sz="3600" i="1" dirty="0" smtClean="0">
                <a:solidFill>
                  <a:srgbClr val="333333"/>
                </a:solidFill>
                <a:latin typeface="Calibri"/>
                <a:cs typeface="Calibri"/>
              </a:rPr>
              <a:t>)</a:t>
            </a:r>
            <a:r>
              <a:rPr lang="en-GB" sz="3600" dirty="0" smtClean="0">
                <a:solidFill>
                  <a:srgbClr val="333333"/>
                </a:solidFill>
                <a:latin typeface="Calibri"/>
                <a:cs typeface="Calibri"/>
              </a:rPr>
              <a:t> by …</a:t>
            </a:r>
            <a:endParaRPr lang="en-GB" sz="3600" dirty="0">
              <a:solidFill>
                <a:srgbClr val="333333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522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874" name="Rectangle 2"/>
          <p:cNvSpPr>
            <a:spLocks noGrp="1" noChangeArrowheads="1"/>
          </p:cNvSpPr>
          <p:nvPr>
            <p:ph type="body"/>
          </p:nvPr>
        </p:nvSpPr>
        <p:spPr>
          <a:xfrm>
            <a:off x="457200" y="1905000"/>
            <a:ext cx="8328025" cy="3894138"/>
          </a:xfrm>
        </p:spPr>
        <p:txBody>
          <a:bodyPr lIns="0" tIns="0" rIns="0" bIns="0" anchor="t">
            <a:normAutofit fontScale="92500" lnSpcReduction="20000"/>
          </a:bodyPr>
          <a:lstStyle/>
          <a:p>
            <a:pPr marL="107950" defTabSz="457200" eaLnBrk="1" hangingPunct="1">
              <a:lnSpc>
                <a:spcPct val="93000"/>
              </a:lnSpc>
              <a:spcBef>
                <a:spcPct val="20000"/>
              </a:spcBef>
              <a:buClr>
                <a:schemeClr val="folHlink"/>
              </a:buClr>
              <a:buSzPct val="6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GB" sz="2800" dirty="0" smtClean="0">
                <a:solidFill>
                  <a:schemeClr val="tx1"/>
                </a:solidFill>
                <a:latin typeface="Calibri"/>
                <a:cs typeface="Calibri"/>
              </a:rPr>
              <a:t>A </a:t>
            </a:r>
            <a:r>
              <a:rPr lang="en-GB" sz="2800" dirty="0">
                <a:solidFill>
                  <a:schemeClr val="tx1"/>
                </a:solidFill>
                <a:latin typeface="Calibri"/>
                <a:cs typeface="Calibri"/>
              </a:rPr>
              <a:t>2</a:t>
            </a:r>
            <a:r>
              <a:rPr lang="en-GB" sz="2800" dirty="0" smtClean="0">
                <a:solidFill>
                  <a:schemeClr val="tx1"/>
                </a:solidFill>
                <a:latin typeface="Calibri"/>
                <a:cs typeface="Calibri"/>
              </a:rPr>
              <a:t>-break</a:t>
            </a:r>
            <a:r>
              <a:rPr lang="en-GB" sz="2800" dirty="0">
                <a:solidFill>
                  <a:schemeClr val="tx1"/>
                </a:solidFill>
                <a:latin typeface="Calibri"/>
                <a:cs typeface="Calibri"/>
              </a:rPr>
              <a:t>: </a:t>
            </a:r>
          </a:p>
          <a:p>
            <a:pPr marL="431800" indent="-323850" defTabSz="457200" eaLnBrk="1" hangingPunct="1">
              <a:lnSpc>
                <a:spcPct val="93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0"/>
              <a:buChar char="n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endParaRPr lang="en-GB" sz="2800" i="1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431800" indent="-323850" defTabSz="457200" eaLnBrk="1" hangingPunct="1">
              <a:lnSpc>
                <a:spcPct val="93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GB" sz="2800" i="1" dirty="0">
                <a:solidFill>
                  <a:schemeClr val="tx1"/>
                </a:solidFill>
                <a:latin typeface="Calibri"/>
                <a:cs typeface="Calibri"/>
              </a:rPr>
              <a:t>    </a:t>
            </a:r>
            <a:r>
              <a:rPr lang="en-GB" sz="2800" b="0" dirty="0">
                <a:solidFill>
                  <a:schemeClr val="tx1"/>
                </a:solidFill>
                <a:latin typeface="Calibri"/>
                <a:cs typeface="Calibri"/>
              </a:rPr>
              <a:t>adds 2 new red edges and thus </a:t>
            </a:r>
            <a:r>
              <a:rPr lang="en-GB" sz="2800" dirty="0">
                <a:solidFill>
                  <a:srgbClr val="7030A0"/>
                </a:solidFill>
                <a:latin typeface="Calibri"/>
                <a:cs typeface="Calibri"/>
              </a:rPr>
              <a:t>creates</a:t>
            </a:r>
            <a:r>
              <a:rPr lang="en-GB" sz="2800" b="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GB" sz="2800" b="0" dirty="0">
                <a:solidFill>
                  <a:schemeClr val="tx1"/>
                </a:solidFill>
                <a:latin typeface="Calibri"/>
                <a:cs typeface="Calibri"/>
              </a:rPr>
              <a:t>at most </a:t>
            </a:r>
            <a:r>
              <a:rPr lang="en-GB" sz="2800" b="1" dirty="0">
                <a:solidFill>
                  <a:srgbClr val="7030A0"/>
                </a:solidFill>
                <a:latin typeface="Calibri"/>
                <a:cs typeface="Calibri"/>
              </a:rPr>
              <a:t>2</a:t>
            </a:r>
            <a:r>
              <a:rPr lang="en-GB" sz="2800" dirty="0">
                <a:solidFill>
                  <a:srgbClr val="7030A0"/>
                </a:solidFill>
                <a:latin typeface="Calibri"/>
                <a:cs typeface="Calibri"/>
              </a:rPr>
              <a:t> new </a:t>
            </a:r>
            <a:r>
              <a:rPr lang="en-GB" sz="2800" b="0" dirty="0">
                <a:solidFill>
                  <a:schemeClr val="tx1"/>
                </a:solidFill>
                <a:latin typeface="Calibri"/>
                <a:cs typeface="Calibri"/>
              </a:rPr>
              <a:t>cycles (containing two new red edges)</a:t>
            </a:r>
          </a:p>
          <a:p>
            <a:pPr marL="431800" indent="-323850" defTabSz="457200" eaLnBrk="1" hangingPunct="1">
              <a:lnSpc>
                <a:spcPct val="93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endParaRPr lang="en-GB" sz="2800" b="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431800" indent="-323850" defTabSz="457200" eaLnBrk="1" hangingPunct="1">
              <a:lnSpc>
                <a:spcPct val="93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GB" sz="2800" b="0" dirty="0">
                <a:solidFill>
                  <a:schemeClr val="tx1"/>
                </a:solidFill>
                <a:latin typeface="Calibri"/>
                <a:cs typeface="Calibri"/>
              </a:rPr>
              <a:t>    removes 2 red edges and thus  </a:t>
            </a:r>
            <a:r>
              <a:rPr lang="en-GB" sz="2800" dirty="0">
                <a:solidFill>
                  <a:srgbClr val="0099FF"/>
                </a:solidFill>
                <a:latin typeface="Calibri"/>
                <a:cs typeface="Calibri"/>
              </a:rPr>
              <a:t>destroy</a:t>
            </a:r>
            <a:r>
              <a:rPr lang="en-GB" sz="2800" b="0" dirty="0">
                <a:solidFill>
                  <a:srgbClr val="0099FF"/>
                </a:solidFill>
                <a:latin typeface="Calibri"/>
                <a:cs typeface="Calibri"/>
              </a:rPr>
              <a:t>s</a:t>
            </a:r>
            <a:r>
              <a:rPr lang="en-GB" sz="2800" b="0" dirty="0">
                <a:solidFill>
                  <a:schemeClr val="tx1"/>
                </a:solidFill>
                <a:latin typeface="Calibri"/>
                <a:cs typeface="Calibri"/>
              </a:rPr>
              <a:t> at least </a:t>
            </a:r>
            <a:r>
              <a:rPr lang="en-GB" sz="2800" b="1" dirty="0">
                <a:solidFill>
                  <a:srgbClr val="0099FF"/>
                </a:solidFill>
                <a:latin typeface="Calibri"/>
                <a:cs typeface="Calibri"/>
              </a:rPr>
              <a:t>1</a:t>
            </a:r>
            <a:r>
              <a:rPr lang="en-GB" sz="2800" dirty="0">
                <a:solidFill>
                  <a:srgbClr val="0099FF"/>
                </a:solidFill>
                <a:latin typeface="Calibri"/>
                <a:cs typeface="Calibri"/>
              </a:rPr>
              <a:t> old </a:t>
            </a:r>
            <a:r>
              <a:rPr lang="en-GB" sz="2800" b="0" dirty="0">
                <a:solidFill>
                  <a:schemeClr val="tx1"/>
                </a:solidFill>
                <a:latin typeface="Calibri"/>
                <a:cs typeface="Calibri"/>
              </a:rPr>
              <a:t>cycle (containing two old </a:t>
            </a:r>
            <a:r>
              <a:rPr lang="en-GB" sz="2800" b="0" dirty="0" smtClean="0">
                <a:solidFill>
                  <a:schemeClr val="tx1"/>
                </a:solidFill>
                <a:latin typeface="Calibri"/>
                <a:cs typeface="Calibri"/>
              </a:rPr>
              <a:t>edges)  </a:t>
            </a:r>
            <a:endParaRPr lang="en-GB" sz="2800" b="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431800" indent="-323850" defTabSz="457200" eaLnBrk="1" hangingPunct="1">
              <a:lnSpc>
                <a:spcPct val="93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endParaRPr lang="en-GB" sz="2800" b="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431800" indent="-323850" defTabSz="457200" eaLnBrk="1" hangingPunct="1">
              <a:lnSpc>
                <a:spcPct val="93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GB" sz="2800" b="0" dirty="0">
                <a:solidFill>
                  <a:schemeClr val="tx1"/>
                </a:solidFill>
                <a:latin typeface="Calibri"/>
                <a:cs typeface="Calibri"/>
              </a:rPr>
              <a:t>              </a:t>
            </a:r>
            <a:r>
              <a:rPr lang="en-GB" sz="2800" b="0" dirty="0" smtClean="0">
                <a:solidFill>
                  <a:schemeClr val="tx1"/>
                </a:solidFill>
                <a:latin typeface="Calibri"/>
                <a:cs typeface="Calibri"/>
              </a:rPr>
              <a:t>change </a:t>
            </a:r>
            <a:r>
              <a:rPr lang="en-GB" sz="2800" b="0" dirty="0">
                <a:solidFill>
                  <a:schemeClr val="tx1"/>
                </a:solidFill>
                <a:latin typeface="Calibri"/>
                <a:cs typeface="Calibri"/>
              </a:rPr>
              <a:t>in the number of cycles  ≤ </a:t>
            </a:r>
            <a:r>
              <a:rPr lang="en-GB" sz="2800" b="1" dirty="0">
                <a:solidFill>
                  <a:srgbClr val="7030A0"/>
                </a:solidFill>
                <a:latin typeface="Calibri"/>
                <a:cs typeface="Calibri"/>
              </a:rPr>
              <a:t>2</a:t>
            </a:r>
            <a:r>
              <a:rPr lang="en-GB" sz="2800" b="1" dirty="0">
                <a:solidFill>
                  <a:schemeClr val="tx1"/>
                </a:solidFill>
                <a:latin typeface="Calibri"/>
                <a:cs typeface="Calibri"/>
              </a:rPr>
              <a:t>-</a:t>
            </a:r>
            <a:r>
              <a:rPr lang="en-GB" sz="2800" b="1" dirty="0">
                <a:solidFill>
                  <a:srgbClr val="00B0F0"/>
                </a:solidFill>
                <a:latin typeface="Calibri"/>
                <a:cs typeface="Calibri"/>
              </a:rPr>
              <a:t>1</a:t>
            </a:r>
            <a:r>
              <a:rPr lang="en-GB" sz="2800" b="1" dirty="0">
                <a:solidFill>
                  <a:schemeClr val="tx1"/>
                </a:solidFill>
                <a:latin typeface="Calibri"/>
                <a:cs typeface="Calibri"/>
              </a:rPr>
              <a:t>=1</a:t>
            </a:r>
            <a:r>
              <a:rPr lang="en-GB" sz="2800" b="0" dirty="0">
                <a:solidFill>
                  <a:schemeClr val="tx1"/>
                </a:solidFill>
                <a:latin typeface="Calibri"/>
                <a:cs typeface="Calibri"/>
              </a:rPr>
              <a:t>.</a:t>
            </a:r>
            <a:br>
              <a:rPr lang="en-GB" sz="2800" b="0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n-GB" sz="2400" i="1" dirty="0">
                <a:solidFill>
                  <a:srgbClr val="0000FF"/>
                </a:solidFill>
                <a:latin typeface="Calibri"/>
                <a:cs typeface="Calibri"/>
              </a:rPr>
              <a:t/>
            </a:r>
            <a:br>
              <a:rPr lang="en-GB" sz="2400" i="1" dirty="0">
                <a:solidFill>
                  <a:srgbClr val="0000FF"/>
                </a:solidFill>
                <a:latin typeface="Calibri"/>
                <a:cs typeface="Calibri"/>
              </a:rPr>
            </a:br>
            <a:endParaRPr lang="en-GB" sz="2400" i="1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719875" name="Rectangle 3"/>
          <p:cNvSpPr>
            <a:spLocks noGrp="1" noChangeArrowheads="1"/>
          </p:cNvSpPr>
          <p:nvPr>
            <p:ph type="title" idx="1"/>
          </p:nvPr>
        </p:nvSpPr>
        <p:spPr>
          <a:xfrm>
            <a:off x="0" y="0"/>
            <a:ext cx="9144000" cy="1146175"/>
          </a:xfrm>
        </p:spPr>
        <p:txBody>
          <a:bodyPr lIns="0" tIns="0" rIns="0" bIns="0" anchor="ctr">
            <a:normAutofit/>
          </a:bodyPr>
          <a:lstStyle/>
          <a:p>
            <a:pPr marL="0" indent="0" algn="ctr" defTabSz="457200" eaLnBrk="1" hangingPunct="1">
              <a:spcBef>
                <a:spcPct val="0"/>
              </a:spcBef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en-GB" sz="3600" dirty="0" smtClean="0">
                <a:ea typeface="+mn-ea"/>
                <a:cs typeface="+mn-cs"/>
              </a:rPr>
              <a:t>Each 2-Break Increases #Cycles by at Most 1 </a:t>
            </a:r>
          </a:p>
        </p:txBody>
      </p:sp>
    </p:spTree>
    <p:extLst>
      <p:ext uri="{BB962C8B-B14F-4D97-AF65-F5344CB8AC3E}">
        <p14:creationId xmlns:p14="http://schemas.microsoft.com/office/powerpoint/2010/main" val="32901644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98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198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Box 89"/>
          <p:cNvSpPr txBox="1"/>
          <p:nvPr/>
        </p:nvSpPr>
        <p:spPr>
          <a:xfrm>
            <a:off x="2514600" y="1219200"/>
            <a:ext cx="2497328" cy="4938475"/>
          </a:xfrm>
          <a:prstGeom prst="rect">
            <a:avLst/>
          </a:prstGeom>
          <a:noFill/>
          <a:ln w="76200" cmpd="sng">
            <a:solidFill>
              <a:srgbClr val="660066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82280" name="Freeform 31"/>
          <p:cNvSpPr>
            <a:spLocks/>
          </p:cNvSpPr>
          <p:nvPr/>
        </p:nvSpPr>
        <p:spPr bwMode="auto">
          <a:xfrm>
            <a:off x="1498600" y="1427162"/>
            <a:ext cx="407988" cy="420688"/>
          </a:xfrm>
          <a:custGeom>
            <a:avLst/>
            <a:gdLst>
              <a:gd name="T0" fmla="*/ 2147483647 w 1649"/>
              <a:gd name="T1" fmla="*/ 2147483647 h 1692"/>
              <a:gd name="T2" fmla="*/ 2147483647 w 1649"/>
              <a:gd name="T3" fmla="*/ 2147483647 h 1692"/>
              <a:gd name="T4" fmla="*/ 2147483647 w 1649"/>
              <a:gd name="T5" fmla="*/ 2147483647 h 1692"/>
              <a:gd name="T6" fmla="*/ 2147483647 w 1649"/>
              <a:gd name="T7" fmla="*/ 2147483647 h 1692"/>
              <a:gd name="T8" fmla="*/ 2147483647 w 1649"/>
              <a:gd name="T9" fmla="*/ 2147483647 h 1692"/>
              <a:gd name="T10" fmla="*/ 2147483647 w 1649"/>
              <a:gd name="T11" fmla="*/ 2147483647 h 1692"/>
              <a:gd name="T12" fmla="*/ 2147483647 w 1649"/>
              <a:gd name="T13" fmla="*/ 2147483647 h 1692"/>
              <a:gd name="T14" fmla="*/ 2147483647 w 1649"/>
              <a:gd name="T15" fmla="*/ 2147483647 h 1692"/>
              <a:gd name="T16" fmla="*/ 2147483647 w 1649"/>
              <a:gd name="T17" fmla="*/ 2147483647 h 1692"/>
              <a:gd name="T18" fmla="*/ 2147483647 w 1649"/>
              <a:gd name="T19" fmla="*/ 2147483647 h 1692"/>
              <a:gd name="T20" fmla="*/ 2147483647 w 1649"/>
              <a:gd name="T21" fmla="*/ 2147483647 h 1692"/>
              <a:gd name="T22" fmla="*/ 2147483647 w 1649"/>
              <a:gd name="T23" fmla="*/ 2147483647 h 1692"/>
              <a:gd name="T24" fmla="*/ 2147483647 w 1649"/>
              <a:gd name="T25" fmla="*/ 2147483647 h 1692"/>
              <a:gd name="T26" fmla="*/ 2147483647 w 1649"/>
              <a:gd name="T27" fmla="*/ 2147483647 h 1692"/>
              <a:gd name="T28" fmla="*/ 2147483647 w 1649"/>
              <a:gd name="T29" fmla="*/ 2147483647 h 1692"/>
              <a:gd name="T30" fmla="*/ 0 w 1649"/>
              <a:gd name="T31" fmla="*/ 0 h 169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49"/>
              <a:gd name="T49" fmla="*/ 0 h 1692"/>
              <a:gd name="T50" fmla="*/ 1649 w 1649"/>
              <a:gd name="T51" fmla="*/ 1692 h 169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49" h="1692">
                <a:moveTo>
                  <a:pt x="1648" y="1691"/>
                </a:moveTo>
                <a:lnTo>
                  <a:pt x="1583" y="1545"/>
                </a:lnTo>
                <a:lnTo>
                  <a:pt x="1511" y="1403"/>
                </a:lnTo>
                <a:lnTo>
                  <a:pt x="1432" y="1264"/>
                </a:lnTo>
                <a:lnTo>
                  <a:pt x="1345" y="1130"/>
                </a:lnTo>
                <a:lnTo>
                  <a:pt x="1251" y="999"/>
                </a:lnTo>
                <a:lnTo>
                  <a:pt x="1151" y="874"/>
                </a:lnTo>
                <a:lnTo>
                  <a:pt x="1045" y="753"/>
                </a:lnTo>
                <a:lnTo>
                  <a:pt x="932" y="638"/>
                </a:lnTo>
                <a:lnTo>
                  <a:pt x="814" y="528"/>
                </a:lnTo>
                <a:lnTo>
                  <a:pt x="690" y="424"/>
                </a:lnTo>
                <a:lnTo>
                  <a:pt x="561" y="326"/>
                </a:lnTo>
                <a:lnTo>
                  <a:pt x="428" y="235"/>
                </a:lnTo>
                <a:lnTo>
                  <a:pt x="289" y="150"/>
                </a:lnTo>
                <a:lnTo>
                  <a:pt x="147" y="72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2281" name="Freeform 32"/>
          <p:cNvSpPr>
            <a:spLocks/>
          </p:cNvSpPr>
          <p:nvPr/>
        </p:nvSpPr>
        <p:spPr bwMode="auto">
          <a:xfrm>
            <a:off x="392113" y="1427162"/>
            <a:ext cx="412750" cy="427038"/>
          </a:xfrm>
          <a:custGeom>
            <a:avLst/>
            <a:gdLst>
              <a:gd name="T0" fmla="*/ 2147483647 w 1661"/>
              <a:gd name="T1" fmla="*/ 0 h 1719"/>
              <a:gd name="T2" fmla="*/ 2147483647 w 1661"/>
              <a:gd name="T3" fmla="*/ 2147483647 h 1719"/>
              <a:gd name="T4" fmla="*/ 2147483647 w 1661"/>
              <a:gd name="T5" fmla="*/ 2147483647 h 1719"/>
              <a:gd name="T6" fmla="*/ 2147483647 w 1661"/>
              <a:gd name="T7" fmla="*/ 2147483647 h 1719"/>
              <a:gd name="T8" fmla="*/ 2147483647 w 1661"/>
              <a:gd name="T9" fmla="*/ 2147483647 h 1719"/>
              <a:gd name="T10" fmla="*/ 2147483647 w 1661"/>
              <a:gd name="T11" fmla="*/ 2147483647 h 1719"/>
              <a:gd name="T12" fmla="*/ 2147483647 w 1661"/>
              <a:gd name="T13" fmla="*/ 2147483647 h 1719"/>
              <a:gd name="T14" fmla="*/ 2147483647 w 1661"/>
              <a:gd name="T15" fmla="*/ 2147483647 h 1719"/>
              <a:gd name="T16" fmla="*/ 2147483647 w 1661"/>
              <a:gd name="T17" fmla="*/ 2147483647 h 1719"/>
              <a:gd name="T18" fmla="*/ 2147483647 w 1661"/>
              <a:gd name="T19" fmla="*/ 2147483647 h 1719"/>
              <a:gd name="T20" fmla="*/ 2147483647 w 1661"/>
              <a:gd name="T21" fmla="*/ 2147483647 h 1719"/>
              <a:gd name="T22" fmla="*/ 2147483647 w 1661"/>
              <a:gd name="T23" fmla="*/ 2147483647 h 1719"/>
              <a:gd name="T24" fmla="*/ 2147483647 w 1661"/>
              <a:gd name="T25" fmla="*/ 2147483647 h 1719"/>
              <a:gd name="T26" fmla="*/ 2147483647 w 1661"/>
              <a:gd name="T27" fmla="*/ 2147483647 h 1719"/>
              <a:gd name="T28" fmla="*/ 2147483647 w 1661"/>
              <a:gd name="T29" fmla="*/ 2147483647 h 1719"/>
              <a:gd name="T30" fmla="*/ 0 w 1661"/>
              <a:gd name="T31" fmla="*/ 2147483647 h 171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61"/>
              <a:gd name="T49" fmla="*/ 0 h 1719"/>
              <a:gd name="T50" fmla="*/ 1661 w 1661"/>
              <a:gd name="T51" fmla="*/ 1719 h 171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61" h="1719">
                <a:moveTo>
                  <a:pt x="1660" y="0"/>
                </a:moveTo>
                <a:lnTo>
                  <a:pt x="1512" y="72"/>
                </a:lnTo>
                <a:lnTo>
                  <a:pt x="1367" y="152"/>
                </a:lnTo>
                <a:lnTo>
                  <a:pt x="1227" y="238"/>
                </a:lnTo>
                <a:lnTo>
                  <a:pt x="1092" y="331"/>
                </a:lnTo>
                <a:lnTo>
                  <a:pt x="962" y="430"/>
                </a:lnTo>
                <a:lnTo>
                  <a:pt x="837" y="536"/>
                </a:lnTo>
                <a:lnTo>
                  <a:pt x="717" y="648"/>
                </a:lnTo>
                <a:lnTo>
                  <a:pt x="604" y="765"/>
                </a:lnTo>
                <a:lnTo>
                  <a:pt x="497" y="888"/>
                </a:lnTo>
                <a:lnTo>
                  <a:pt x="396" y="1015"/>
                </a:lnTo>
                <a:lnTo>
                  <a:pt x="303" y="1148"/>
                </a:lnTo>
                <a:lnTo>
                  <a:pt x="216" y="1285"/>
                </a:lnTo>
                <a:lnTo>
                  <a:pt x="137" y="1426"/>
                </a:lnTo>
                <a:lnTo>
                  <a:pt x="65" y="1570"/>
                </a:lnTo>
                <a:lnTo>
                  <a:pt x="0" y="1718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2282" name="Freeform 33"/>
          <p:cNvSpPr>
            <a:spLocks/>
          </p:cNvSpPr>
          <p:nvPr/>
        </p:nvSpPr>
        <p:spPr bwMode="auto">
          <a:xfrm>
            <a:off x="1573213" y="2386012"/>
            <a:ext cx="354012" cy="430213"/>
          </a:xfrm>
          <a:custGeom>
            <a:avLst/>
            <a:gdLst>
              <a:gd name="T0" fmla="*/ 0 w 1427"/>
              <a:gd name="T1" fmla="*/ 2147483647 h 1737"/>
              <a:gd name="T2" fmla="*/ 2147483647 w 1427"/>
              <a:gd name="T3" fmla="*/ 2147483647 h 1737"/>
              <a:gd name="T4" fmla="*/ 2147483647 w 1427"/>
              <a:gd name="T5" fmla="*/ 2147483647 h 1737"/>
              <a:gd name="T6" fmla="*/ 2147483647 w 1427"/>
              <a:gd name="T7" fmla="*/ 2147483647 h 1737"/>
              <a:gd name="T8" fmla="*/ 2147483647 w 1427"/>
              <a:gd name="T9" fmla="*/ 2147483647 h 1737"/>
              <a:gd name="T10" fmla="*/ 2147483647 w 1427"/>
              <a:gd name="T11" fmla="*/ 2147483647 h 1737"/>
              <a:gd name="T12" fmla="*/ 2147483647 w 1427"/>
              <a:gd name="T13" fmla="*/ 2147483647 h 1737"/>
              <a:gd name="T14" fmla="*/ 2147483647 w 1427"/>
              <a:gd name="T15" fmla="*/ 2147483647 h 1737"/>
              <a:gd name="T16" fmla="*/ 2147483647 w 1427"/>
              <a:gd name="T17" fmla="*/ 2147483647 h 1737"/>
              <a:gd name="T18" fmla="*/ 2147483647 w 1427"/>
              <a:gd name="T19" fmla="*/ 2147483647 h 1737"/>
              <a:gd name="T20" fmla="*/ 2147483647 w 1427"/>
              <a:gd name="T21" fmla="*/ 2147483647 h 1737"/>
              <a:gd name="T22" fmla="*/ 2147483647 w 1427"/>
              <a:gd name="T23" fmla="*/ 2147483647 h 1737"/>
              <a:gd name="T24" fmla="*/ 2147483647 w 1427"/>
              <a:gd name="T25" fmla="*/ 2147483647 h 1737"/>
              <a:gd name="T26" fmla="*/ 2147483647 w 1427"/>
              <a:gd name="T27" fmla="*/ 2147483647 h 1737"/>
              <a:gd name="T28" fmla="*/ 2147483647 w 1427"/>
              <a:gd name="T29" fmla="*/ 2147483647 h 1737"/>
              <a:gd name="T30" fmla="*/ 2147483647 w 1427"/>
              <a:gd name="T31" fmla="*/ 0 h 173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427"/>
              <a:gd name="T49" fmla="*/ 0 h 1737"/>
              <a:gd name="T50" fmla="*/ 1427 w 1427"/>
              <a:gd name="T51" fmla="*/ 1737 h 173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427" h="1737">
                <a:moveTo>
                  <a:pt x="0" y="1736"/>
                </a:moveTo>
                <a:lnTo>
                  <a:pt x="132" y="1655"/>
                </a:lnTo>
                <a:lnTo>
                  <a:pt x="259" y="1568"/>
                </a:lnTo>
                <a:lnTo>
                  <a:pt x="382" y="1475"/>
                </a:lnTo>
                <a:lnTo>
                  <a:pt x="501" y="1377"/>
                </a:lnTo>
                <a:lnTo>
                  <a:pt x="614" y="1273"/>
                </a:lnTo>
                <a:lnTo>
                  <a:pt x="722" y="1164"/>
                </a:lnTo>
                <a:lnTo>
                  <a:pt x="825" y="1050"/>
                </a:lnTo>
                <a:lnTo>
                  <a:pt x="922" y="932"/>
                </a:lnTo>
                <a:lnTo>
                  <a:pt x="1013" y="810"/>
                </a:lnTo>
                <a:lnTo>
                  <a:pt x="1098" y="683"/>
                </a:lnTo>
                <a:lnTo>
                  <a:pt x="1177" y="553"/>
                </a:lnTo>
                <a:lnTo>
                  <a:pt x="1249" y="419"/>
                </a:lnTo>
                <a:lnTo>
                  <a:pt x="1315" y="282"/>
                </a:lnTo>
                <a:lnTo>
                  <a:pt x="1374" y="142"/>
                </a:lnTo>
                <a:lnTo>
                  <a:pt x="1426" y="0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2283" name="Text Box 34"/>
          <p:cNvSpPr txBox="1">
            <a:spLocks noChangeArrowheads="1"/>
          </p:cNvSpPr>
          <p:nvPr/>
        </p:nvSpPr>
        <p:spPr bwMode="auto">
          <a:xfrm>
            <a:off x="419100" y="2038350"/>
            <a:ext cx="234950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endParaRPr lang="en-GB" sz="1800">
              <a:latin typeface="FreeSerif" charset="0"/>
            </a:endParaRPr>
          </a:p>
        </p:txBody>
      </p:sp>
      <p:sp>
        <p:nvSpPr>
          <p:cNvPr id="182284" name="Freeform 37"/>
          <p:cNvSpPr>
            <a:spLocks/>
          </p:cNvSpPr>
          <p:nvPr/>
        </p:nvSpPr>
        <p:spPr bwMode="auto">
          <a:xfrm>
            <a:off x="804863" y="1354137"/>
            <a:ext cx="644525" cy="74613"/>
          </a:xfrm>
          <a:custGeom>
            <a:avLst/>
            <a:gdLst>
              <a:gd name="T0" fmla="*/ 2147483647 w 2604"/>
              <a:gd name="T1" fmla="*/ 2147483647 h 305"/>
              <a:gd name="T2" fmla="*/ 2147483647 w 2604"/>
              <a:gd name="T3" fmla="*/ 2147483647 h 305"/>
              <a:gd name="T4" fmla="*/ 2147483647 w 2604"/>
              <a:gd name="T5" fmla="*/ 2147483647 h 305"/>
              <a:gd name="T6" fmla="*/ 2147483647 w 2604"/>
              <a:gd name="T7" fmla="*/ 2147483647 h 305"/>
              <a:gd name="T8" fmla="*/ 2147483647 w 2604"/>
              <a:gd name="T9" fmla="*/ 2147483647 h 305"/>
              <a:gd name="T10" fmla="*/ 2147483647 w 2604"/>
              <a:gd name="T11" fmla="*/ 2147483647 h 305"/>
              <a:gd name="T12" fmla="*/ 2147483647 w 2604"/>
              <a:gd name="T13" fmla="*/ 2147483647 h 305"/>
              <a:gd name="T14" fmla="*/ 2147483647 w 2604"/>
              <a:gd name="T15" fmla="*/ 0 h 305"/>
              <a:gd name="T16" fmla="*/ 2147483647 w 2604"/>
              <a:gd name="T17" fmla="*/ 2147483647 h 305"/>
              <a:gd name="T18" fmla="*/ 2147483647 w 2604"/>
              <a:gd name="T19" fmla="*/ 2147483647 h 305"/>
              <a:gd name="T20" fmla="*/ 2147483647 w 2604"/>
              <a:gd name="T21" fmla="*/ 2147483647 h 305"/>
              <a:gd name="T22" fmla="*/ 2147483647 w 2604"/>
              <a:gd name="T23" fmla="*/ 2147483647 h 305"/>
              <a:gd name="T24" fmla="*/ 2147483647 w 2604"/>
              <a:gd name="T25" fmla="*/ 2147483647 h 305"/>
              <a:gd name="T26" fmla="*/ 2147483647 w 2604"/>
              <a:gd name="T27" fmla="*/ 2147483647 h 305"/>
              <a:gd name="T28" fmla="*/ 2147483647 w 2604"/>
              <a:gd name="T29" fmla="*/ 2147483647 h 305"/>
              <a:gd name="T30" fmla="*/ 0 w 2604"/>
              <a:gd name="T31" fmla="*/ 2147483647 h 30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04"/>
              <a:gd name="T49" fmla="*/ 0 h 305"/>
              <a:gd name="T50" fmla="*/ 2604 w 2604"/>
              <a:gd name="T51" fmla="*/ 305 h 305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04" h="305">
                <a:moveTo>
                  <a:pt x="2603" y="219"/>
                </a:moveTo>
                <a:lnTo>
                  <a:pt x="2435" y="160"/>
                </a:lnTo>
                <a:lnTo>
                  <a:pt x="2264" y="111"/>
                </a:lnTo>
                <a:lnTo>
                  <a:pt x="2090" y="70"/>
                </a:lnTo>
                <a:lnTo>
                  <a:pt x="1915" y="39"/>
                </a:lnTo>
                <a:lnTo>
                  <a:pt x="1738" y="16"/>
                </a:lnTo>
                <a:lnTo>
                  <a:pt x="1560" y="4"/>
                </a:lnTo>
                <a:lnTo>
                  <a:pt x="1382" y="0"/>
                </a:lnTo>
                <a:lnTo>
                  <a:pt x="1203" y="6"/>
                </a:lnTo>
                <a:lnTo>
                  <a:pt x="1025" y="21"/>
                </a:lnTo>
                <a:lnTo>
                  <a:pt x="849" y="46"/>
                </a:lnTo>
                <a:lnTo>
                  <a:pt x="674" y="79"/>
                </a:lnTo>
                <a:lnTo>
                  <a:pt x="501" y="122"/>
                </a:lnTo>
                <a:lnTo>
                  <a:pt x="330" y="174"/>
                </a:lnTo>
                <a:lnTo>
                  <a:pt x="163" y="235"/>
                </a:lnTo>
                <a:lnTo>
                  <a:pt x="0" y="304"/>
                </a:lnTo>
              </a:path>
            </a:pathLst>
          </a:custGeom>
          <a:noFill/>
          <a:ln w="36720">
            <a:solidFill>
              <a:srgbClr val="FF0000"/>
            </a:solidFill>
            <a:prstDash val="solid"/>
            <a:round/>
            <a:headEnd type="non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2285" name="Freeform 38"/>
          <p:cNvSpPr>
            <a:spLocks/>
          </p:cNvSpPr>
          <p:nvPr/>
        </p:nvSpPr>
        <p:spPr bwMode="auto">
          <a:xfrm>
            <a:off x="1901825" y="1831975"/>
            <a:ext cx="65088" cy="547687"/>
          </a:xfrm>
          <a:custGeom>
            <a:avLst/>
            <a:gdLst>
              <a:gd name="T0" fmla="*/ 2147483647 w 266"/>
              <a:gd name="T1" fmla="*/ 2147483647 h 2212"/>
              <a:gd name="T2" fmla="*/ 2147483647 w 266"/>
              <a:gd name="T3" fmla="*/ 2147483647 h 2212"/>
              <a:gd name="T4" fmla="*/ 2147483647 w 266"/>
              <a:gd name="T5" fmla="*/ 2147483647 h 2212"/>
              <a:gd name="T6" fmla="*/ 2147483647 w 266"/>
              <a:gd name="T7" fmla="*/ 2147483647 h 2212"/>
              <a:gd name="T8" fmla="*/ 2147483647 w 266"/>
              <a:gd name="T9" fmla="*/ 2147483647 h 2212"/>
              <a:gd name="T10" fmla="*/ 2147483647 w 266"/>
              <a:gd name="T11" fmla="*/ 2147483647 h 2212"/>
              <a:gd name="T12" fmla="*/ 2147483647 w 266"/>
              <a:gd name="T13" fmla="*/ 2147483647 h 2212"/>
              <a:gd name="T14" fmla="*/ 2147483647 w 266"/>
              <a:gd name="T15" fmla="*/ 2147483647 h 2212"/>
              <a:gd name="T16" fmla="*/ 2147483647 w 266"/>
              <a:gd name="T17" fmla="*/ 2147483647 h 2212"/>
              <a:gd name="T18" fmla="*/ 2147483647 w 266"/>
              <a:gd name="T19" fmla="*/ 2147483647 h 2212"/>
              <a:gd name="T20" fmla="*/ 2147483647 w 266"/>
              <a:gd name="T21" fmla="*/ 2147483647 h 2212"/>
              <a:gd name="T22" fmla="*/ 2147483647 w 266"/>
              <a:gd name="T23" fmla="*/ 2147483647 h 2212"/>
              <a:gd name="T24" fmla="*/ 2147483647 w 266"/>
              <a:gd name="T25" fmla="*/ 2147483647 h 2212"/>
              <a:gd name="T26" fmla="*/ 2147483647 w 266"/>
              <a:gd name="T27" fmla="*/ 2147483647 h 2212"/>
              <a:gd name="T28" fmla="*/ 2147483647 w 266"/>
              <a:gd name="T29" fmla="*/ 2147483647 h 2212"/>
              <a:gd name="T30" fmla="*/ 0 w 266"/>
              <a:gd name="T31" fmla="*/ 0 h 221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6"/>
              <a:gd name="T49" fmla="*/ 0 h 2212"/>
              <a:gd name="T50" fmla="*/ 266 w 266"/>
              <a:gd name="T51" fmla="*/ 2212 h 221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6" h="2212">
                <a:moveTo>
                  <a:pt x="113" y="2211"/>
                </a:moveTo>
                <a:lnTo>
                  <a:pt x="157" y="2066"/>
                </a:lnTo>
                <a:lnTo>
                  <a:pt x="193" y="1920"/>
                </a:lnTo>
                <a:lnTo>
                  <a:pt x="222" y="1772"/>
                </a:lnTo>
                <a:lnTo>
                  <a:pt x="244" y="1622"/>
                </a:lnTo>
                <a:lnTo>
                  <a:pt x="258" y="1472"/>
                </a:lnTo>
                <a:lnTo>
                  <a:pt x="265" y="1322"/>
                </a:lnTo>
                <a:lnTo>
                  <a:pt x="265" y="1171"/>
                </a:lnTo>
                <a:lnTo>
                  <a:pt x="257" y="1020"/>
                </a:lnTo>
                <a:lnTo>
                  <a:pt x="242" y="870"/>
                </a:lnTo>
                <a:lnTo>
                  <a:pt x="220" y="721"/>
                </a:lnTo>
                <a:lnTo>
                  <a:pt x="190" y="573"/>
                </a:lnTo>
                <a:lnTo>
                  <a:pt x="153" y="427"/>
                </a:lnTo>
                <a:lnTo>
                  <a:pt x="109" y="282"/>
                </a:lnTo>
                <a:lnTo>
                  <a:pt x="58" y="139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2286" name="Freeform 39"/>
          <p:cNvSpPr>
            <a:spLocks/>
          </p:cNvSpPr>
          <p:nvPr/>
        </p:nvSpPr>
        <p:spPr bwMode="auto">
          <a:xfrm>
            <a:off x="847725" y="2852737"/>
            <a:ext cx="655638" cy="77788"/>
          </a:xfrm>
          <a:custGeom>
            <a:avLst/>
            <a:gdLst>
              <a:gd name="T0" fmla="*/ 0 w 2646"/>
              <a:gd name="T1" fmla="*/ 2147483647 h 312"/>
              <a:gd name="T2" fmla="*/ 2147483647 w 2646"/>
              <a:gd name="T3" fmla="*/ 2147483647 h 312"/>
              <a:gd name="T4" fmla="*/ 2147483647 w 2646"/>
              <a:gd name="T5" fmla="*/ 2147483647 h 312"/>
              <a:gd name="T6" fmla="*/ 2147483647 w 2646"/>
              <a:gd name="T7" fmla="*/ 2147483647 h 312"/>
              <a:gd name="T8" fmla="*/ 2147483647 w 2646"/>
              <a:gd name="T9" fmla="*/ 2147483647 h 312"/>
              <a:gd name="T10" fmla="*/ 2147483647 w 2646"/>
              <a:gd name="T11" fmla="*/ 2147483647 h 312"/>
              <a:gd name="T12" fmla="*/ 2147483647 w 2646"/>
              <a:gd name="T13" fmla="*/ 2147483647 h 312"/>
              <a:gd name="T14" fmla="*/ 2147483647 w 2646"/>
              <a:gd name="T15" fmla="*/ 2147483647 h 312"/>
              <a:gd name="T16" fmla="*/ 2147483647 w 2646"/>
              <a:gd name="T17" fmla="*/ 2147483647 h 312"/>
              <a:gd name="T18" fmla="*/ 2147483647 w 2646"/>
              <a:gd name="T19" fmla="*/ 2147483647 h 312"/>
              <a:gd name="T20" fmla="*/ 2147483647 w 2646"/>
              <a:gd name="T21" fmla="*/ 2147483647 h 312"/>
              <a:gd name="T22" fmla="*/ 2147483647 w 2646"/>
              <a:gd name="T23" fmla="*/ 2147483647 h 312"/>
              <a:gd name="T24" fmla="*/ 2147483647 w 2646"/>
              <a:gd name="T25" fmla="*/ 2147483647 h 312"/>
              <a:gd name="T26" fmla="*/ 2147483647 w 2646"/>
              <a:gd name="T27" fmla="*/ 2147483647 h 312"/>
              <a:gd name="T28" fmla="*/ 2147483647 w 2646"/>
              <a:gd name="T29" fmla="*/ 2147483647 h 312"/>
              <a:gd name="T30" fmla="*/ 2147483647 w 2646"/>
              <a:gd name="T31" fmla="*/ 0 h 31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46"/>
              <a:gd name="T49" fmla="*/ 0 h 312"/>
              <a:gd name="T50" fmla="*/ 2646 w 2646"/>
              <a:gd name="T51" fmla="*/ 312 h 31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46" h="312">
                <a:moveTo>
                  <a:pt x="0" y="81"/>
                </a:moveTo>
                <a:lnTo>
                  <a:pt x="170" y="142"/>
                </a:lnTo>
                <a:lnTo>
                  <a:pt x="343" y="194"/>
                </a:lnTo>
                <a:lnTo>
                  <a:pt x="520" y="237"/>
                </a:lnTo>
                <a:lnTo>
                  <a:pt x="698" y="270"/>
                </a:lnTo>
                <a:lnTo>
                  <a:pt x="878" y="293"/>
                </a:lnTo>
                <a:lnTo>
                  <a:pt x="1059" y="307"/>
                </a:lnTo>
                <a:lnTo>
                  <a:pt x="1240" y="311"/>
                </a:lnTo>
                <a:lnTo>
                  <a:pt x="1422" y="305"/>
                </a:lnTo>
                <a:lnTo>
                  <a:pt x="1603" y="290"/>
                </a:lnTo>
                <a:lnTo>
                  <a:pt x="1782" y="265"/>
                </a:lnTo>
                <a:lnTo>
                  <a:pt x="1960" y="231"/>
                </a:lnTo>
                <a:lnTo>
                  <a:pt x="2136" y="187"/>
                </a:lnTo>
                <a:lnTo>
                  <a:pt x="2309" y="134"/>
                </a:lnTo>
                <a:lnTo>
                  <a:pt x="2479" y="71"/>
                </a:lnTo>
                <a:lnTo>
                  <a:pt x="2645" y="0"/>
                </a:lnTo>
              </a:path>
            </a:pathLst>
          </a:custGeom>
          <a:noFill/>
          <a:ln w="36720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2287" name="Freeform 40"/>
          <p:cNvSpPr>
            <a:spLocks/>
          </p:cNvSpPr>
          <p:nvPr/>
        </p:nvSpPr>
        <p:spPr bwMode="auto">
          <a:xfrm>
            <a:off x="415925" y="2481262"/>
            <a:ext cx="434975" cy="392113"/>
          </a:xfrm>
          <a:custGeom>
            <a:avLst/>
            <a:gdLst>
              <a:gd name="T0" fmla="*/ 0 w 1754"/>
              <a:gd name="T1" fmla="*/ 0 h 1586"/>
              <a:gd name="T2" fmla="*/ 2147483647 w 1754"/>
              <a:gd name="T3" fmla="*/ 2147483647 h 1586"/>
              <a:gd name="T4" fmla="*/ 2147483647 w 1754"/>
              <a:gd name="T5" fmla="*/ 2147483647 h 1586"/>
              <a:gd name="T6" fmla="*/ 2147483647 w 1754"/>
              <a:gd name="T7" fmla="*/ 2147483647 h 1586"/>
              <a:gd name="T8" fmla="*/ 2147483647 w 1754"/>
              <a:gd name="T9" fmla="*/ 2147483647 h 1586"/>
              <a:gd name="T10" fmla="*/ 2147483647 w 1754"/>
              <a:gd name="T11" fmla="*/ 2147483647 h 1586"/>
              <a:gd name="T12" fmla="*/ 2147483647 w 1754"/>
              <a:gd name="T13" fmla="*/ 2147483647 h 1586"/>
              <a:gd name="T14" fmla="*/ 2147483647 w 1754"/>
              <a:gd name="T15" fmla="*/ 2147483647 h 1586"/>
              <a:gd name="T16" fmla="*/ 2147483647 w 1754"/>
              <a:gd name="T17" fmla="*/ 2147483647 h 1586"/>
              <a:gd name="T18" fmla="*/ 2147483647 w 1754"/>
              <a:gd name="T19" fmla="*/ 2147483647 h 1586"/>
              <a:gd name="T20" fmla="*/ 2147483647 w 1754"/>
              <a:gd name="T21" fmla="*/ 2147483647 h 1586"/>
              <a:gd name="T22" fmla="*/ 2147483647 w 1754"/>
              <a:gd name="T23" fmla="*/ 2147483647 h 1586"/>
              <a:gd name="T24" fmla="*/ 2147483647 w 1754"/>
              <a:gd name="T25" fmla="*/ 2147483647 h 1586"/>
              <a:gd name="T26" fmla="*/ 2147483647 w 1754"/>
              <a:gd name="T27" fmla="*/ 2147483647 h 1586"/>
              <a:gd name="T28" fmla="*/ 2147483647 w 1754"/>
              <a:gd name="T29" fmla="*/ 2147483647 h 1586"/>
              <a:gd name="T30" fmla="*/ 2147483647 w 1754"/>
              <a:gd name="T31" fmla="*/ 2147483647 h 158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754"/>
              <a:gd name="T49" fmla="*/ 0 h 1586"/>
              <a:gd name="T50" fmla="*/ 1754 w 1754"/>
              <a:gd name="T51" fmla="*/ 1586 h 158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754" h="1586">
                <a:moveTo>
                  <a:pt x="0" y="0"/>
                </a:moveTo>
                <a:lnTo>
                  <a:pt x="75" y="141"/>
                </a:lnTo>
                <a:lnTo>
                  <a:pt x="156" y="278"/>
                </a:lnTo>
                <a:lnTo>
                  <a:pt x="244" y="412"/>
                </a:lnTo>
                <a:lnTo>
                  <a:pt x="339" y="540"/>
                </a:lnTo>
                <a:lnTo>
                  <a:pt x="441" y="665"/>
                </a:lnTo>
                <a:lnTo>
                  <a:pt x="549" y="784"/>
                </a:lnTo>
                <a:lnTo>
                  <a:pt x="663" y="897"/>
                </a:lnTo>
                <a:lnTo>
                  <a:pt x="782" y="1006"/>
                </a:lnTo>
                <a:lnTo>
                  <a:pt x="907" y="1108"/>
                </a:lnTo>
                <a:lnTo>
                  <a:pt x="1037" y="1204"/>
                </a:lnTo>
                <a:lnTo>
                  <a:pt x="1172" y="1294"/>
                </a:lnTo>
                <a:lnTo>
                  <a:pt x="1312" y="1377"/>
                </a:lnTo>
                <a:lnTo>
                  <a:pt x="1455" y="1453"/>
                </a:lnTo>
                <a:lnTo>
                  <a:pt x="1602" y="1522"/>
                </a:lnTo>
                <a:lnTo>
                  <a:pt x="1753" y="1585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2288" name="Freeform 41"/>
          <p:cNvSpPr>
            <a:spLocks/>
          </p:cNvSpPr>
          <p:nvPr/>
        </p:nvSpPr>
        <p:spPr bwMode="auto">
          <a:xfrm>
            <a:off x="338138" y="1854200"/>
            <a:ext cx="55562" cy="571500"/>
          </a:xfrm>
          <a:custGeom>
            <a:avLst/>
            <a:gdLst>
              <a:gd name="T0" fmla="*/ 2147483647 w 226"/>
              <a:gd name="T1" fmla="*/ 0 h 2308"/>
              <a:gd name="T2" fmla="*/ 2147483647 w 226"/>
              <a:gd name="T3" fmla="*/ 2147483647 h 2308"/>
              <a:gd name="T4" fmla="*/ 2147483647 w 226"/>
              <a:gd name="T5" fmla="*/ 2147483647 h 2308"/>
              <a:gd name="T6" fmla="*/ 2147483647 w 226"/>
              <a:gd name="T7" fmla="*/ 2147483647 h 2308"/>
              <a:gd name="T8" fmla="*/ 2147483647 w 226"/>
              <a:gd name="T9" fmla="*/ 2147483647 h 2308"/>
              <a:gd name="T10" fmla="*/ 2147483647 w 226"/>
              <a:gd name="T11" fmla="*/ 2147483647 h 2308"/>
              <a:gd name="T12" fmla="*/ 2147483647 w 226"/>
              <a:gd name="T13" fmla="*/ 2147483647 h 2308"/>
              <a:gd name="T14" fmla="*/ 0 w 226"/>
              <a:gd name="T15" fmla="*/ 2147483647 h 2308"/>
              <a:gd name="T16" fmla="*/ 0 w 226"/>
              <a:gd name="T17" fmla="*/ 2147483647 h 2308"/>
              <a:gd name="T18" fmla="*/ 2147483647 w 226"/>
              <a:gd name="T19" fmla="*/ 2147483647 h 2308"/>
              <a:gd name="T20" fmla="*/ 2147483647 w 226"/>
              <a:gd name="T21" fmla="*/ 2147483647 h 2308"/>
              <a:gd name="T22" fmla="*/ 2147483647 w 226"/>
              <a:gd name="T23" fmla="*/ 2147483647 h 2308"/>
              <a:gd name="T24" fmla="*/ 2147483647 w 226"/>
              <a:gd name="T25" fmla="*/ 2147483647 h 2308"/>
              <a:gd name="T26" fmla="*/ 2147483647 w 226"/>
              <a:gd name="T27" fmla="*/ 2147483647 h 2308"/>
              <a:gd name="T28" fmla="*/ 2147483647 w 226"/>
              <a:gd name="T29" fmla="*/ 2147483647 h 2308"/>
              <a:gd name="T30" fmla="*/ 2147483647 w 226"/>
              <a:gd name="T31" fmla="*/ 2147483647 h 230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26"/>
              <a:gd name="T49" fmla="*/ 0 h 2308"/>
              <a:gd name="T50" fmla="*/ 226 w 226"/>
              <a:gd name="T51" fmla="*/ 2308 h 230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26" h="2308">
                <a:moveTo>
                  <a:pt x="225" y="0"/>
                </a:moveTo>
                <a:lnTo>
                  <a:pt x="170" y="148"/>
                </a:lnTo>
                <a:lnTo>
                  <a:pt x="122" y="299"/>
                </a:lnTo>
                <a:lnTo>
                  <a:pt x="82" y="451"/>
                </a:lnTo>
                <a:lnTo>
                  <a:pt x="49" y="605"/>
                </a:lnTo>
                <a:lnTo>
                  <a:pt x="25" y="761"/>
                </a:lnTo>
                <a:lnTo>
                  <a:pt x="9" y="917"/>
                </a:lnTo>
                <a:lnTo>
                  <a:pt x="0" y="1075"/>
                </a:lnTo>
                <a:lnTo>
                  <a:pt x="0" y="1232"/>
                </a:lnTo>
                <a:lnTo>
                  <a:pt x="8" y="1389"/>
                </a:lnTo>
                <a:lnTo>
                  <a:pt x="23" y="1546"/>
                </a:lnTo>
                <a:lnTo>
                  <a:pt x="47" y="1701"/>
                </a:lnTo>
                <a:lnTo>
                  <a:pt x="79" y="1856"/>
                </a:lnTo>
                <a:lnTo>
                  <a:pt x="118" y="2008"/>
                </a:lnTo>
                <a:lnTo>
                  <a:pt x="166" y="2159"/>
                </a:lnTo>
                <a:lnTo>
                  <a:pt x="221" y="2307"/>
                </a:lnTo>
              </a:path>
            </a:pathLst>
          </a:custGeom>
          <a:noFill/>
          <a:ln w="36720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2289" name="Text Box 44"/>
          <p:cNvSpPr txBox="1">
            <a:spLocks noChangeArrowheads="1"/>
          </p:cNvSpPr>
          <p:nvPr/>
        </p:nvSpPr>
        <p:spPr bwMode="auto">
          <a:xfrm>
            <a:off x="977900" y="1973262"/>
            <a:ext cx="203200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endParaRPr lang="en-GB" sz="2900">
              <a:solidFill>
                <a:srgbClr val="00CC00"/>
              </a:solidFill>
              <a:latin typeface="FreeSerif" charset="0"/>
            </a:endParaRPr>
          </a:p>
        </p:txBody>
      </p:sp>
      <p:cxnSp>
        <p:nvCxnSpPr>
          <p:cNvPr id="197" name="Straight Arrow Connector 196"/>
          <p:cNvCxnSpPr/>
          <p:nvPr/>
        </p:nvCxnSpPr>
        <p:spPr>
          <a:xfrm flipH="1">
            <a:off x="1127125" y="3163887"/>
            <a:ext cx="0" cy="97472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2297" name="Freeform 31"/>
          <p:cNvSpPr>
            <a:spLocks/>
          </p:cNvSpPr>
          <p:nvPr/>
        </p:nvSpPr>
        <p:spPr bwMode="auto">
          <a:xfrm>
            <a:off x="1522413" y="4529137"/>
            <a:ext cx="407987" cy="420688"/>
          </a:xfrm>
          <a:custGeom>
            <a:avLst/>
            <a:gdLst>
              <a:gd name="T0" fmla="*/ 2147483647 w 1649"/>
              <a:gd name="T1" fmla="*/ 2147483647 h 1692"/>
              <a:gd name="T2" fmla="*/ 2147483647 w 1649"/>
              <a:gd name="T3" fmla="*/ 2147483647 h 1692"/>
              <a:gd name="T4" fmla="*/ 2147483647 w 1649"/>
              <a:gd name="T5" fmla="*/ 2147483647 h 1692"/>
              <a:gd name="T6" fmla="*/ 2147483647 w 1649"/>
              <a:gd name="T7" fmla="*/ 2147483647 h 1692"/>
              <a:gd name="T8" fmla="*/ 2147483647 w 1649"/>
              <a:gd name="T9" fmla="*/ 2147483647 h 1692"/>
              <a:gd name="T10" fmla="*/ 2147483647 w 1649"/>
              <a:gd name="T11" fmla="*/ 2147483647 h 1692"/>
              <a:gd name="T12" fmla="*/ 2147483647 w 1649"/>
              <a:gd name="T13" fmla="*/ 2147483647 h 1692"/>
              <a:gd name="T14" fmla="*/ 2147483647 w 1649"/>
              <a:gd name="T15" fmla="*/ 2147483647 h 1692"/>
              <a:gd name="T16" fmla="*/ 2147483647 w 1649"/>
              <a:gd name="T17" fmla="*/ 2147483647 h 1692"/>
              <a:gd name="T18" fmla="*/ 2147483647 w 1649"/>
              <a:gd name="T19" fmla="*/ 2147483647 h 1692"/>
              <a:gd name="T20" fmla="*/ 2147483647 w 1649"/>
              <a:gd name="T21" fmla="*/ 2147483647 h 1692"/>
              <a:gd name="T22" fmla="*/ 2147483647 w 1649"/>
              <a:gd name="T23" fmla="*/ 2147483647 h 1692"/>
              <a:gd name="T24" fmla="*/ 2147483647 w 1649"/>
              <a:gd name="T25" fmla="*/ 2147483647 h 1692"/>
              <a:gd name="T26" fmla="*/ 2147483647 w 1649"/>
              <a:gd name="T27" fmla="*/ 2147483647 h 1692"/>
              <a:gd name="T28" fmla="*/ 2147483647 w 1649"/>
              <a:gd name="T29" fmla="*/ 2147483647 h 1692"/>
              <a:gd name="T30" fmla="*/ 0 w 1649"/>
              <a:gd name="T31" fmla="*/ 0 h 169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49"/>
              <a:gd name="T49" fmla="*/ 0 h 1692"/>
              <a:gd name="T50" fmla="*/ 1649 w 1649"/>
              <a:gd name="T51" fmla="*/ 1692 h 169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49" h="1692">
                <a:moveTo>
                  <a:pt x="1648" y="1691"/>
                </a:moveTo>
                <a:lnTo>
                  <a:pt x="1583" y="1545"/>
                </a:lnTo>
                <a:lnTo>
                  <a:pt x="1511" y="1403"/>
                </a:lnTo>
                <a:lnTo>
                  <a:pt x="1432" y="1264"/>
                </a:lnTo>
                <a:lnTo>
                  <a:pt x="1345" y="1130"/>
                </a:lnTo>
                <a:lnTo>
                  <a:pt x="1251" y="999"/>
                </a:lnTo>
                <a:lnTo>
                  <a:pt x="1151" y="874"/>
                </a:lnTo>
                <a:lnTo>
                  <a:pt x="1045" y="753"/>
                </a:lnTo>
                <a:lnTo>
                  <a:pt x="932" y="638"/>
                </a:lnTo>
                <a:lnTo>
                  <a:pt x="814" y="528"/>
                </a:lnTo>
                <a:lnTo>
                  <a:pt x="690" y="424"/>
                </a:lnTo>
                <a:lnTo>
                  <a:pt x="561" y="326"/>
                </a:lnTo>
                <a:lnTo>
                  <a:pt x="428" y="235"/>
                </a:lnTo>
                <a:lnTo>
                  <a:pt x="289" y="150"/>
                </a:lnTo>
                <a:lnTo>
                  <a:pt x="147" y="72"/>
                </a:lnTo>
                <a:lnTo>
                  <a:pt x="0" y="0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2298" name="Freeform 32"/>
          <p:cNvSpPr>
            <a:spLocks/>
          </p:cNvSpPr>
          <p:nvPr/>
        </p:nvSpPr>
        <p:spPr bwMode="auto">
          <a:xfrm>
            <a:off x="415925" y="4529137"/>
            <a:ext cx="412750" cy="427038"/>
          </a:xfrm>
          <a:custGeom>
            <a:avLst/>
            <a:gdLst>
              <a:gd name="T0" fmla="*/ 2147483647 w 1661"/>
              <a:gd name="T1" fmla="*/ 0 h 1719"/>
              <a:gd name="T2" fmla="*/ 2147483647 w 1661"/>
              <a:gd name="T3" fmla="*/ 2147483647 h 1719"/>
              <a:gd name="T4" fmla="*/ 2147483647 w 1661"/>
              <a:gd name="T5" fmla="*/ 2147483647 h 1719"/>
              <a:gd name="T6" fmla="*/ 2147483647 w 1661"/>
              <a:gd name="T7" fmla="*/ 2147483647 h 1719"/>
              <a:gd name="T8" fmla="*/ 2147483647 w 1661"/>
              <a:gd name="T9" fmla="*/ 2147483647 h 1719"/>
              <a:gd name="T10" fmla="*/ 2147483647 w 1661"/>
              <a:gd name="T11" fmla="*/ 2147483647 h 1719"/>
              <a:gd name="T12" fmla="*/ 2147483647 w 1661"/>
              <a:gd name="T13" fmla="*/ 2147483647 h 1719"/>
              <a:gd name="T14" fmla="*/ 2147483647 w 1661"/>
              <a:gd name="T15" fmla="*/ 2147483647 h 1719"/>
              <a:gd name="T16" fmla="*/ 2147483647 w 1661"/>
              <a:gd name="T17" fmla="*/ 2147483647 h 1719"/>
              <a:gd name="T18" fmla="*/ 2147483647 w 1661"/>
              <a:gd name="T19" fmla="*/ 2147483647 h 1719"/>
              <a:gd name="T20" fmla="*/ 2147483647 w 1661"/>
              <a:gd name="T21" fmla="*/ 2147483647 h 1719"/>
              <a:gd name="T22" fmla="*/ 2147483647 w 1661"/>
              <a:gd name="T23" fmla="*/ 2147483647 h 1719"/>
              <a:gd name="T24" fmla="*/ 2147483647 w 1661"/>
              <a:gd name="T25" fmla="*/ 2147483647 h 1719"/>
              <a:gd name="T26" fmla="*/ 2147483647 w 1661"/>
              <a:gd name="T27" fmla="*/ 2147483647 h 1719"/>
              <a:gd name="T28" fmla="*/ 2147483647 w 1661"/>
              <a:gd name="T29" fmla="*/ 2147483647 h 1719"/>
              <a:gd name="T30" fmla="*/ 0 w 1661"/>
              <a:gd name="T31" fmla="*/ 2147483647 h 171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61"/>
              <a:gd name="T49" fmla="*/ 0 h 1719"/>
              <a:gd name="T50" fmla="*/ 1661 w 1661"/>
              <a:gd name="T51" fmla="*/ 1719 h 171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61" h="1719">
                <a:moveTo>
                  <a:pt x="1660" y="0"/>
                </a:moveTo>
                <a:lnTo>
                  <a:pt x="1512" y="72"/>
                </a:lnTo>
                <a:lnTo>
                  <a:pt x="1367" y="152"/>
                </a:lnTo>
                <a:lnTo>
                  <a:pt x="1227" y="238"/>
                </a:lnTo>
                <a:lnTo>
                  <a:pt x="1092" y="331"/>
                </a:lnTo>
                <a:lnTo>
                  <a:pt x="962" y="430"/>
                </a:lnTo>
                <a:lnTo>
                  <a:pt x="837" y="536"/>
                </a:lnTo>
                <a:lnTo>
                  <a:pt x="717" y="648"/>
                </a:lnTo>
                <a:lnTo>
                  <a:pt x="604" y="765"/>
                </a:lnTo>
                <a:lnTo>
                  <a:pt x="497" y="888"/>
                </a:lnTo>
                <a:lnTo>
                  <a:pt x="396" y="1015"/>
                </a:lnTo>
                <a:lnTo>
                  <a:pt x="303" y="1148"/>
                </a:lnTo>
                <a:lnTo>
                  <a:pt x="216" y="1285"/>
                </a:lnTo>
                <a:lnTo>
                  <a:pt x="137" y="1426"/>
                </a:lnTo>
                <a:lnTo>
                  <a:pt x="65" y="1570"/>
                </a:lnTo>
                <a:lnTo>
                  <a:pt x="0" y="1718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2299" name="Freeform 33"/>
          <p:cNvSpPr>
            <a:spLocks/>
          </p:cNvSpPr>
          <p:nvPr/>
        </p:nvSpPr>
        <p:spPr bwMode="auto">
          <a:xfrm>
            <a:off x="1597025" y="5487987"/>
            <a:ext cx="354013" cy="430213"/>
          </a:xfrm>
          <a:custGeom>
            <a:avLst/>
            <a:gdLst>
              <a:gd name="T0" fmla="*/ 0 w 1427"/>
              <a:gd name="T1" fmla="*/ 2147483647 h 1737"/>
              <a:gd name="T2" fmla="*/ 2147483647 w 1427"/>
              <a:gd name="T3" fmla="*/ 2147483647 h 1737"/>
              <a:gd name="T4" fmla="*/ 2147483647 w 1427"/>
              <a:gd name="T5" fmla="*/ 2147483647 h 1737"/>
              <a:gd name="T6" fmla="*/ 2147483647 w 1427"/>
              <a:gd name="T7" fmla="*/ 2147483647 h 1737"/>
              <a:gd name="T8" fmla="*/ 2147483647 w 1427"/>
              <a:gd name="T9" fmla="*/ 2147483647 h 1737"/>
              <a:gd name="T10" fmla="*/ 2147483647 w 1427"/>
              <a:gd name="T11" fmla="*/ 2147483647 h 1737"/>
              <a:gd name="T12" fmla="*/ 2147483647 w 1427"/>
              <a:gd name="T13" fmla="*/ 2147483647 h 1737"/>
              <a:gd name="T14" fmla="*/ 2147483647 w 1427"/>
              <a:gd name="T15" fmla="*/ 2147483647 h 1737"/>
              <a:gd name="T16" fmla="*/ 2147483647 w 1427"/>
              <a:gd name="T17" fmla="*/ 2147483647 h 1737"/>
              <a:gd name="T18" fmla="*/ 2147483647 w 1427"/>
              <a:gd name="T19" fmla="*/ 2147483647 h 1737"/>
              <a:gd name="T20" fmla="*/ 2147483647 w 1427"/>
              <a:gd name="T21" fmla="*/ 2147483647 h 1737"/>
              <a:gd name="T22" fmla="*/ 2147483647 w 1427"/>
              <a:gd name="T23" fmla="*/ 2147483647 h 1737"/>
              <a:gd name="T24" fmla="*/ 2147483647 w 1427"/>
              <a:gd name="T25" fmla="*/ 2147483647 h 1737"/>
              <a:gd name="T26" fmla="*/ 2147483647 w 1427"/>
              <a:gd name="T27" fmla="*/ 2147483647 h 1737"/>
              <a:gd name="T28" fmla="*/ 2147483647 w 1427"/>
              <a:gd name="T29" fmla="*/ 2147483647 h 1737"/>
              <a:gd name="T30" fmla="*/ 2147483647 w 1427"/>
              <a:gd name="T31" fmla="*/ 0 h 173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427"/>
              <a:gd name="T49" fmla="*/ 0 h 1737"/>
              <a:gd name="T50" fmla="*/ 1427 w 1427"/>
              <a:gd name="T51" fmla="*/ 1737 h 173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427" h="1737">
                <a:moveTo>
                  <a:pt x="0" y="1736"/>
                </a:moveTo>
                <a:lnTo>
                  <a:pt x="132" y="1655"/>
                </a:lnTo>
                <a:lnTo>
                  <a:pt x="259" y="1568"/>
                </a:lnTo>
                <a:lnTo>
                  <a:pt x="382" y="1475"/>
                </a:lnTo>
                <a:lnTo>
                  <a:pt x="501" y="1377"/>
                </a:lnTo>
                <a:lnTo>
                  <a:pt x="614" y="1273"/>
                </a:lnTo>
                <a:lnTo>
                  <a:pt x="722" y="1164"/>
                </a:lnTo>
                <a:lnTo>
                  <a:pt x="825" y="1050"/>
                </a:lnTo>
                <a:lnTo>
                  <a:pt x="922" y="932"/>
                </a:lnTo>
                <a:lnTo>
                  <a:pt x="1013" y="810"/>
                </a:lnTo>
                <a:lnTo>
                  <a:pt x="1098" y="683"/>
                </a:lnTo>
                <a:lnTo>
                  <a:pt x="1177" y="553"/>
                </a:lnTo>
                <a:lnTo>
                  <a:pt x="1249" y="419"/>
                </a:lnTo>
                <a:lnTo>
                  <a:pt x="1315" y="282"/>
                </a:lnTo>
                <a:lnTo>
                  <a:pt x="1374" y="142"/>
                </a:lnTo>
                <a:lnTo>
                  <a:pt x="1426" y="0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2300" name="Text Box 34"/>
          <p:cNvSpPr txBox="1">
            <a:spLocks noChangeArrowheads="1"/>
          </p:cNvSpPr>
          <p:nvPr/>
        </p:nvSpPr>
        <p:spPr bwMode="auto">
          <a:xfrm>
            <a:off x="442913" y="5140325"/>
            <a:ext cx="23495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endParaRPr lang="en-GB" sz="1800">
              <a:latin typeface="FreeSerif" charset="0"/>
            </a:endParaRPr>
          </a:p>
        </p:txBody>
      </p:sp>
      <p:sp>
        <p:nvSpPr>
          <p:cNvPr id="182301" name="Freeform 37"/>
          <p:cNvSpPr>
            <a:spLocks/>
          </p:cNvSpPr>
          <p:nvPr/>
        </p:nvSpPr>
        <p:spPr bwMode="auto">
          <a:xfrm>
            <a:off x="828675" y="4456112"/>
            <a:ext cx="644525" cy="74613"/>
          </a:xfrm>
          <a:custGeom>
            <a:avLst/>
            <a:gdLst>
              <a:gd name="T0" fmla="*/ 2147483647 w 2604"/>
              <a:gd name="T1" fmla="*/ 2147483647 h 305"/>
              <a:gd name="T2" fmla="*/ 2147483647 w 2604"/>
              <a:gd name="T3" fmla="*/ 2147483647 h 305"/>
              <a:gd name="T4" fmla="*/ 2147483647 w 2604"/>
              <a:gd name="T5" fmla="*/ 2147483647 h 305"/>
              <a:gd name="T6" fmla="*/ 2147483647 w 2604"/>
              <a:gd name="T7" fmla="*/ 2147483647 h 305"/>
              <a:gd name="T8" fmla="*/ 2147483647 w 2604"/>
              <a:gd name="T9" fmla="*/ 2147483647 h 305"/>
              <a:gd name="T10" fmla="*/ 2147483647 w 2604"/>
              <a:gd name="T11" fmla="*/ 2147483647 h 305"/>
              <a:gd name="T12" fmla="*/ 2147483647 w 2604"/>
              <a:gd name="T13" fmla="*/ 2147483647 h 305"/>
              <a:gd name="T14" fmla="*/ 2147483647 w 2604"/>
              <a:gd name="T15" fmla="*/ 0 h 305"/>
              <a:gd name="T16" fmla="*/ 2147483647 w 2604"/>
              <a:gd name="T17" fmla="*/ 2147483647 h 305"/>
              <a:gd name="T18" fmla="*/ 2147483647 w 2604"/>
              <a:gd name="T19" fmla="*/ 2147483647 h 305"/>
              <a:gd name="T20" fmla="*/ 2147483647 w 2604"/>
              <a:gd name="T21" fmla="*/ 2147483647 h 305"/>
              <a:gd name="T22" fmla="*/ 2147483647 w 2604"/>
              <a:gd name="T23" fmla="*/ 2147483647 h 305"/>
              <a:gd name="T24" fmla="*/ 2147483647 w 2604"/>
              <a:gd name="T25" fmla="*/ 2147483647 h 305"/>
              <a:gd name="T26" fmla="*/ 2147483647 w 2604"/>
              <a:gd name="T27" fmla="*/ 2147483647 h 305"/>
              <a:gd name="T28" fmla="*/ 2147483647 w 2604"/>
              <a:gd name="T29" fmla="*/ 2147483647 h 305"/>
              <a:gd name="T30" fmla="*/ 0 w 2604"/>
              <a:gd name="T31" fmla="*/ 2147483647 h 30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04"/>
              <a:gd name="T49" fmla="*/ 0 h 305"/>
              <a:gd name="T50" fmla="*/ 2604 w 2604"/>
              <a:gd name="T51" fmla="*/ 305 h 305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04" h="305">
                <a:moveTo>
                  <a:pt x="2603" y="219"/>
                </a:moveTo>
                <a:lnTo>
                  <a:pt x="2435" y="160"/>
                </a:lnTo>
                <a:lnTo>
                  <a:pt x="2264" y="111"/>
                </a:lnTo>
                <a:lnTo>
                  <a:pt x="2090" y="70"/>
                </a:lnTo>
                <a:lnTo>
                  <a:pt x="1915" y="39"/>
                </a:lnTo>
                <a:lnTo>
                  <a:pt x="1738" y="16"/>
                </a:lnTo>
                <a:lnTo>
                  <a:pt x="1560" y="4"/>
                </a:lnTo>
                <a:lnTo>
                  <a:pt x="1382" y="0"/>
                </a:lnTo>
                <a:lnTo>
                  <a:pt x="1203" y="6"/>
                </a:lnTo>
                <a:lnTo>
                  <a:pt x="1025" y="21"/>
                </a:lnTo>
                <a:lnTo>
                  <a:pt x="849" y="46"/>
                </a:lnTo>
                <a:lnTo>
                  <a:pt x="674" y="79"/>
                </a:lnTo>
                <a:lnTo>
                  <a:pt x="501" y="122"/>
                </a:lnTo>
                <a:lnTo>
                  <a:pt x="330" y="174"/>
                </a:lnTo>
                <a:lnTo>
                  <a:pt x="163" y="235"/>
                </a:lnTo>
                <a:lnTo>
                  <a:pt x="0" y="304"/>
                </a:lnTo>
              </a:path>
            </a:pathLst>
          </a:custGeom>
          <a:noFill/>
          <a:ln w="36720">
            <a:solidFill>
              <a:srgbClr val="FF0000"/>
            </a:solidFill>
            <a:prstDash val="solid"/>
            <a:round/>
            <a:headEnd type="non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2302" name="Freeform 39"/>
          <p:cNvSpPr>
            <a:spLocks/>
          </p:cNvSpPr>
          <p:nvPr/>
        </p:nvSpPr>
        <p:spPr bwMode="auto">
          <a:xfrm>
            <a:off x="871538" y="5954712"/>
            <a:ext cx="655637" cy="79375"/>
          </a:xfrm>
          <a:custGeom>
            <a:avLst/>
            <a:gdLst>
              <a:gd name="T0" fmla="*/ 0 w 2646"/>
              <a:gd name="T1" fmla="*/ 2147483647 h 312"/>
              <a:gd name="T2" fmla="*/ 2147483647 w 2646"/>
              <a:gd name="T3" fmla="*/ 2147483647 h 312"/>
              <a:gd name="T4" fmla="*/ 2147483647 w 2646"/>
              <a:gd name="T5" fmla="*/ 2147483647 h 312"/>
              <a:gd name="T6" fmla="*/ 2147483647 w 2646"/>
              <a:gd name="T7" fmla="*/ 2147483647 h 312"/>
              <a:gd name="T8" fmla="*/ 2147483647 w 2646"/>
              <a:gd name="T9" fmla="*/ 2147483647 h 312"/>
              <a:gd name="T10" fmla="*/ 2147483647 w 2646"/>
              <a:gd name="T11" fmla="*/ 2147483647 h 312"/>
              <a:gd name="T12" fmla="*/ 2147483647 w 2646"/>
              <a:gd name="T13" fmla="*/ 2147483647 h 312"/>
              <a:gd name="T14" fmla="*/ 2147483647 w 2646"/>
              <a:gd name="T15" fmla="*/ 2147483647 h 312"/>
              <a:gd name="T16" fmla="*/ 2147483647 w 2646"/>
              <a:gd name="T17" fmla="*/ 2147483647 h 312"/>
              <a:gd name="T18" fmla="*/ 2147483647 w 2646"/>
              <a:gd name="T19" fmla="*/ 2147483647 h 312"/>
              <a:gd name="T20" fmla="*/ 2147483647 w 2646"/>
              <a:gd name="T21" fmla="*/ 2147483647 h 312"/>
              <a:gd name="T22" fmla="*/ 2147483647 w 2646"/>
              <a:gd name="T23" fmla="*/ 2147483647 h 312"/>
              <a:gd name="T24" fmla="*/ 2147483647 w 2646"/>
              <a:gd name="T25" fmla="*/ 2147483647 h 312"/>
              <a:gd name="T26" fmla="*/ 2147483647 w 2646"/>
              <a:gd name="T27" fmla="*/ 2147483647 h 312"/>
              <a:gd name="T28" fmla="*/ 2147483647 w 2646"/>
              <a:gd name="T29" fmla="*/ 2147483647 h 312"/>
              <a:gd name="T30" fmla="*/ 2147483647 w 2646"/>
              <a:gd name="T31" fmla="*/ 0 h 31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646"/>
              <a:gd name="T49" fmla="*/ 0 h 312"/>
              <a:gd name="T50" fmla="*/ 2646 w 2646"/>
              <a:gd name="T51" fmla="*/ 312 h 31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646" h="312">
                <a:moveTo>
                  <a:pt x="0" y="81"/>
                </a:moveTo>
                <a:lnTo>
                  <a:pt x="170" y="142"/>
                </a:lnTo>
                <a:lnTo>
                  <a:pt x="343" y="194"/>
                </a:lnTo>
                <a:lnTo>
                  <a:pt x="520" y="237"/>
                </a:lnTo>
                <a:lnTo>
                  <a:pt x="698" y="270"/>
                </a:lnTo>
                <a:lnTo>
                  <a:pt x="878" y="293"/>
                </a:lnTo>
                <a:lnTo>
                  <a:pt x="1059" y="307"/>
                </a:lnTo>
                <a:lnTo>
                  <a:pt x="1240" y="311"/>
                </a:lnTo>
                <a:lnTo>
                  <a:pt x="1422" y="305"/>
                </a:lnTo>
                <a:lnTo>
                  <a:pt x="1603" y="290"/>
                </a:lnTo>
                <a:lnTo>
                  <a:pt x="1782" y="265"/>
                </a:lnTo>
                <a:lnTo>
                  <a:pt x="1960" y="231"/>
                </a:lnTo>
                <a:lnTo>
                  <a:pt x="2136" y="187"/>
                </a:lnTo>
                <a:lnTo>
                  <a:pt x="2309" y="134"/>
                </a:lnTo>
                <a:lnTo>
                  <a:pt x="2479" y="71"/>
                </a:lnTo>
                <a:lnTo>
                  <a:pt x="2645" y="0"/>
                </a:lnTo>
              </a:path>
            </a:pathLst>
          </a:custGeom>
          <a:noFill/>
          <a:ln w="36720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2303" name="Freeform 40"/>
          <p:cNvSpPr>
            <a:spLocks/>
          </p:cNvSpPr>
          <p:nvPr/>
        </p:nvSpPr>
        <p:spPr bwMode="auto">
          <a:xfrm>
            <a:off x="441325" y="5583237"/>
            <a:ext cx="433388" cy="392113"/>
          </a:xfrm>
          <a:custGeom>
            <a:avLst/>
            <a:gdLst>
              <a:gd name="T0" fmla="*/ 0 w 1754"/>
              <a:gd name="T1" fmla="*/ 0 h 1586"/>
              <a:gd name="T2" fmla="*/ 2147483647 w 1754"/>
              <a:gd name="T3" fmla="*/ 2147483647 h 1586"/>
              <a:gd name="T4" fmla="*/ 2147483647 w 1754"/>
              <a:gd name="T5" fmla="*/ 2147483647 h 1586"/>
              <a:gd name="T6" fmla="*/ 2147483647 w 1754"/>
              <a:gd name="T7" fmla="*/ 2147483647 h 1586"/>
              <a:gd name="T8" fmla="*/ 2147483647 w 1754"/>
              <a:gd name="T9" fmla="*/ 2147483647 h 1586"/>
              <a:gd name="T10" fmla="*/ 2147483647 w 1754"/>
              <a:gd name="T11" fmla="*/ 2147483647 h 1586"/>
              <a:gd name="T12" fmla="*/ 2147483647 w 1754"/>
              <a:gd name="T13" fmla="*/ 2147483647 h 1586"/>
              <a:gd name="T14" fmla="*/ 2147483647 w 1754"/>
              <a:gd name="T15" fmla="*/ 2147483647 h 1586"/>
              <a:gd name="T16" fmla="*/ 2147483647 w 1754"/>
              <a:gd name="T17" fmla="*/ 2147483647 h 1586"/>
              <a:gd name="T18" fmla="*/ 2147483647 w 1754"/>
              <a:gd name="T19" fmla="*/ 2147483647 h 1586"/>
              <a:gd name="T20" fmla="*/ 2147483647 w 1754"/>
              <a:gd name="T21" fmla="*/ 2147483647 h 1586"/>
              <a:gd name="T22" fmla="*/ 2147483647 w 1754"/>
              <a:gd name="T23" fmla="*/ 2147483647 h 1586"/>
              <a:gd name="T24" fmla="*/ 2147483647 w 1754"/>
              <a:gd name="T25" fmla="*/ 2147483647 h 1586"/>
              <a:gd name="T26" fmla="*/ 2147483647 w 1754"/>
              <a:gd name="T27" fmla="*/ 2147483647 h 1586"/>
              <a:gd name="T28" fmla="*/ 2147483647 w 1754"/>
              <a:gd name="T29" fmla="*/ 2147483647 h 1586"/>
              <a:gd name="T30" fmla="*/ 2147483647 w 1754"/>
              <a:gd name="T31" fmla="*/ 2147483647 h 158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754"/>
              <a:gd name="T49" fmla="*/ 0 h 1586"/>
              <a:gd name="T50" fmla="*/ 1754 w 1754"/>
              <a:gd name="T51" fmla="*/ 1586 h 158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754" h="1586">
                <a:moveTo>
                  <a:pt x="0" y="0"/>
                </a:moveTo>
                <a:lnTo>
                  <a:pt x="75" y="141"/>
                </a:lnTo>
                <a:lnTo>
                  <a:pt x="156" y="278"/>
                </a:lnTo>
                <a:lnTo>
                  <a:pt x="244" y="412"/>
                </a:lnTo>
                <a:lnTo>
                  <a:pt x="339" y="540"/>
                </a:lnTo>
                <a:lnTo>
                  <a:pt x="441" y="665"/>
                </a:lnTo>
                <a:lnTo>
                  <a:pt x="549" y="784"/>
                </a:lnTo>
                <a:lnTo>
                  <a:pt x="663" y="897"/>
                </a:lnTo>
                <a:lnTo>
                  <a:pt x="782" y="1006"/>
                </a:lnTo>
                <a:lnTo>
                  <a:pt x="907" y="1108"/>
                </a:lnTo>
                <a:lnTo>
                  <a:pt x="1037" y="1204"/>
                </a:lnTo>
                <a:lnTo>
                  <a:pt x="1172" y="1294"/>
                </a:lnTo>
                <a:lnTo>
                  <a:pt x="1312" y="1377"/>
                </a:lnTo>
                <a:lnTo>
                  <a:pt x="1455" y="1453"/>
                </a:lnTo>
                <a:lnTo>
                  <a:pt x="1602" y="1522"/>
                </a:lnTo>
                <a:lnTo>
                  <a:pt x="1753" y="1585"/>
                </a:lnTo>
              </a:path>
            </a:pathLst>
          </a:custGeom>
          <a:noFill/>
          <a:ln w="36720">
            <a:solidFill>
              <a:srgbClr val="0000FF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2304" name="Text Box 44"/>
          <p:cNvSpPr txBox="1">
            <a:spLocks noChangeArrowheads="1"/>
          </p:cNvSpPr>
          <p:nvPr/>
        </p:nvSpPr>
        <p:spPr bwMode="auto">
          <a:xfrm>
            <a:off x="1001713" y="5076825"/>
            <a:ext cx="20320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6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endParaRPr lang="en-GB" sz="2900">
              <a:solidFill>
                <a:srgbClr val="00CC00"/>
              </a:solidFill>
              <a:latin typeface="FreeSerif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398463" y="4956175"/>
            <a:ext cx="1552575" cy="51435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 flipV="1">
            <a:off x="428625" y="4956175"/>
            <a:ext cx="1476375" cy="62230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2313" name="TextBox 11"/>
          <p:cNvSpPr txBox="1">
            <a:spLocks noChangeArrowheads="1"/>
          </p:cNvSpPr>
          <p:nvPr/>
        </p:nvSpPr>
        <p:spPr bwMode="auto">
          <a:xfrm>
            <a:off x="1133475" y="3055937"/>
            <a:ext cx="1616075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i="1" dirty="0">
                <a:latin typeface="Calibri"/>
                <a:cs typeface="Calibri"/>
              </a:rPr>
              <a:t>c</a:t>
            </a:r>
            <a:r>
              <a:rPr lang="en-US" i="1" dirty="0" smtClean="0">
                <a:latin typeface="Calibri"/>
                <a:cs typeface="Calibri"/>
              </a:rPr>
              <a:t>ycle(</a:t>
            </a:r>
            <a:r>
              <a:rPr lang="en-US" i="1" dirty="0" smtClean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lang="en-US" i="1" dirty="0" smtClean="0">
                <a:latin typeface="Calibri"/>
                <a:cs typeface="Calibri"/>
              </a:rPr>
              <a:t>,</a:t>
            </a:r>
            <a:r>
              <a:rPr lang="en-US" i="1" dirty="0" smtClean="0">
                <a:solidFill>
                  <a:srgbClr val="0000FF"/>
                </a:solidFill>
                <a:latin typeface="Calibri"/>
                <a:cs typeface="Calibri"/>
              </a:rPr>
              <a:t>Q</a:t>
            </a:r>
            <a:r>
              <a:rPr lang="en-US" i="1" dirty="0" smtClean="0">
                <a:latin typeface="Calibri"/>
                <a:cs typeface="Calibri"/>
              </a:rPr>
              <a:t>)</a:t>
            </a:r>
            <a:r>
              <a:rPr lang="en-US" dirty="0" smtClean="0">
                <a:latin typeface="Calibri"/>
                <a:cs typeface="Calibri"/>
              </a:rPr>
              <a:t>   </a:t>
            </a:r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does not change</a:t>
            </a:r>
          </a:p>
        </p:txBody>
      </p:sp>
      <p:sp>
        <p:nvSpPr>
          <p:cNvPr id="182335" name="Freeform 48"/>
          <p:cNvSpPr>
            <a:spLocks noChangeArrowheads="1"/>
          </p:cNvSpPr>
          <p:nvPr/>
        </p:nvSpPr>
        <p:spPr bwMode="auto">
          <a:xfrm>
            <a:off x="228600" y="2028825"/>
            <a:ext cx="228600" cy="228600"/>
          </a:xfrm>
          <a:custGeom>
            <a:avLst/>
            <a:gdLst>
              <a:gd name="T0" fmla="*/ 2147483647 w 780"/>
              <a:gd name="T1" fmla="*/ 0 h 907"/>
              <a:gd name="T2" fmla="*/ 2147483647 w 780"/>
              <a:gd name="T3" fmla="*/ 2147483647 h 907"/>
              <a:gd name="T4" fmla="*/ 2147483647 w 780"/>
              <a:gd name="T5" fmla="*/ 2147483647 h 907"/>
              <a:gd name="T6" fmla="*/ 2147483647 w 780"/>
              <a:gd name="T7" fmla="*/ 2147483647 h 907"/>
              <a:gd name="T8" fmla="*/ 2147483647 w 780"/>
              <a:gd name="T9" fmla="*/ 2147483647 h 907"/>
              <a:gd name="T10" fmla="*/ 2147483647 w 780"/>
              <a:gd name="T11" fmla="*/ 2147483647 h 907"/>
              <a:gd name="T12" fmla="*/ 2147483647 w 780"/>
              <a:gd name="T13" fmla="*/ 2147483647 h 907"/>
              <a:gd name="T14" fmla="*/ 2147483647 w 780"/>
              <a:gd name="T15" fmla="*/ 2147483647 h 907"/>
              <a:gd name="T16" fmla="*/ 0 w 780"/>
              <a:gd name="T17" fmla="*/ 2147483647 h 907"/>
              <a:gd name="T18" fmla="*/ 2147483647 w 780"/>
              <a:gd name="T19" fmla="*/ 2147483647 h 907"/>
              <a:gd name="T20" fmla="*/ 0 w 780"/>
              <a:gd name="T21" fmla="*/ 2147483647 h 907"/>
              <a:gd name="T22" fmla="*/ 2147483647 w 780"/>
              <a:gd name="T23" fmla="*/ 2147483647 h 907"/>
              <a:gd name="T24" fmla="*/ 2147483647 w 780"/>
              <a:gd name="T25" fmla="*/ 0 h 90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780"/>
              <a:gd name="T40" fmla="*/ 0 h 907"/>
              <a:gd name="T41" fmla="*/ 780 w 780"/>
              <a:gd name="T42" fmla="*/ 907 h 90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780" h="907">
                <a:moveTo>
                  <a:pt x="390" y="0"/>
                </a:moveTo>
                <a:lnTo>
                  <a:pt x="492" y="276"/>
                </a:lnTo>
                <a:lnTo>
                  <a:pt x="780" y="228"/>
                </a:lnTo>
                <a:lnTo>
                  <a:pt x="594" y="457"/>
                </a:lnTo>
                <a:lnTo>
                  <a:pt x="780" y="679"/>
                </a:lnTo>
                <a:lnTo>
                  <a:pt x="492" y="631"/>
                </a:lnTo>
                <a:lnTo>
                  <a:pt x="390" y="907"/>
                </a:lnTo>
                <a:lnTo>
                  <a:pt x="288" y="631"/>
                </a:lnTo>
                <a:lnTo>
                  <a:pt x="0" y="679"/>
                </a:lnTo>
                <a:lnTo>
                  <a:pt x="186" y="457"/>
                </a:lnTo>
                <a:lnTo>
                  <a:pt x="0" y="228"/>
                </a:lnTo>
                <a:lnTo>
                  <a:pt x="288" y="276"/>
                </a:lnTo>
                <a:lnTo>
                  <a:pt x="390" y="0"/>
                </a:lnTo>
                <a:close/>
              </a:path>
            </a:pathLst>
          </a:custGeom>
          <a:solidFill>
            <a:srgbClr val="FFFF00"/>
          </a:solidFill>
          <a:ln w="360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2638425" y="1331912"/>
            <a:ext cx="2533650" cy="4679950"/>
            <a:chOff x="2638425" y="1331912"/>
            <a:chExt cx="2533650" cy="4679950"/>
          </a:xfrm>
        </p:grpSpPr>
        <p:sp>
          <p:nvSpPr>
            <p:cNvPr id="182273" name="Freeform 41"/>
            <p:cNvSpPr>
              <a:spLocks/>
            </p:cNvSpPr>
            <p:nvPr/>
          </p:nvSpPr>
          <p:spPr bwMode="auto">
            <a:xfrm>
              <a:off x="2751138" y="1830387"/>
              <a:ext cx="55562" cy="573088"/>
            </a:xfrm>
            <a:custGeom>
              <a:avLst/>
              <a:gdLst>
                <a:gd name="T0" fmla="*/ 2147483647 w 226"/>
                <a:gd name="T1" fmla="*/ 0 h 2308"/>
                <a:gd name="T2" fmla="*/ 2147483647 w 226"/>
                <a:gd name="T3" fmla="*/ 2147483647 h 2308"/>
                <a:gd name="T4" fmla="*/ 2147483647 w 226"/>
                <a:gd name="T5" fmla="*/ 2147483647 h 2308"/>
                <a:gd name="T6" fmla="*/ 2147483647 w 226"/>
                <a:gd name="T7" fmla="*/ 2147483647 h 2308"/>
                <a:gd name="T8" fmla="*/ 2147483647 w 226"/>
                <a:gd name="T9" fmla="*/ 2147483647 h 2308"/>
                <a:gd name="T10" fmla="*/ 2147483647 w 226"/>
                <a:gd name="T11" fmla="*/ 2147483647 h 2308"/>
                <a:gd name="T12" fmla="*/ 2147483647 w 226"/>
                <a:gd name="T13" fmla="*/ 2147483647 h 2308"/>
                <a:gd name="T14" fmla="*/ 0 w 226"/>
                <a:gd name="T15" fmla="*/ 2147483647 h 2308"/>
                <a:gd name="T16" fmla="*/ 0 w 226"/>
                <a:gd name="T17" fmla="*/ 2147483647 h 2308"/>
                <a:gd name="T18" fmla="*/ 2147483647 w 226"/>
                <a:gd name="T19" fmla="*/ 2147483647 h 2308"/>
                <a:gd name="T20" fmla="*/ 2147483647 w 226"/>
                <a:gd name="T21" fmla="*/ 2147483647 h 2308"/>
                <a:gd name="T22" fmla="*/ 2147483647 w 226"/>
                <a:gd name="T23" fmla="*/ 2147483647 h 2308"/>
                <a:gd name="T24" fmla="*/ 2147483647 w 226"/>
                <a:gd name="T25" fmla="*/ 2147483647 h 2308"/>
                <a:gd name="T26" fmla="*/ 2147483647 w 226"/>
                <a:gd name="T27" fmla="*/ 2147483647 h 2308"/>
                <a:gd name="T28" fmla="*/ 2147483647 w 226"/>
                <a:gd name="T29" fmla="*/ 2147483647 h 2308"/>
                <a:gd name="T30" fmla="*/ 2147483647 w 226"/>
                <a:gd name="T31" fmla="*/ 2147483647 h 230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26"/>
                <a:gd name="T49" fmla="*/ 0 h 2308"/>
                <a:gd name="T50" fmla="*/ 226 w 226"/>
                <a:gd name="T51" fmla="*/ 2308 h 230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26" h="2308">
                  <a:moveTo>
                    <a:pt x="225" y="0"/>
                  </a:moveTo>
                  <a:lnTo>
                    <a:pt x="170" y="148"/>
                  </a:lnTo>
                  <a:lnTo>
                    <a:pt x="122" y="299"/>
                  </a:lnTo>
                  <a:lnTo>
                    <a:pt x="82" y="451"/>
                  </a:lnTo>
                  <a:lnTo>
                    <a:pt x="49" y="605"/>
                  </a:lnTo>
                  <a:lnTo>
                    <a:pt x="25" y="761"/>
                  </a:lnTo>
                  <a:lnTo>
                    <a:pt x="9" y="917"/>
                  </a:lnTo>
                  <a:lnTo>
                    <a:pt x="0" y="1075"/>
                  </a:lnTo>
                  <a:lnTo>
                    <a:pt x="0" y="1232"/>
                  </a:lnTo>
                  <a:lnTo>
                    <a:pt x="8" y="1389"/>
                  </a:lnTo>
                  <a:lnTo>
                    <a:pt x="23" y="1546"/>
                  </a:lnTo>
                  <a:lnTo>
                    <a:pt x="47" y="1701"/>
                  </a:lnTo>
                  <a:lnTo>
                    <a:pt x="79" y="1856"/>
                  </a:lnTo>
                  <a:lnTo>
                    <a:pt x="118" y="2008"/>
                  </a:lnTo>
                  <a:lnTo>
                    <a:pt x="166" y="2159"/>
                  </a:lnTo>
                  <a:lnTo>
                    <a:pt x="221" y="2307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274" name="Freeform 38"/>
            <p:cNvSpPr>
              <a:spLocks/>
            </p:cNvSpPr>
            <p:nvPr/>
          </p:nvSpPr>
          <p:spPr bwMode="auto">
            <a:xfrm>
              <a:off x="4313238" y="1809750"/>
              <a:ext cx="65087" cy="547687"/>
            </a:xfrm>
            <a:custGeom>
              <a:avLst/>
              <a:gdLst>
                <a:gd name="T0" fmla="*/ 2147483647 w 266"/>
                <a:gd name="T1" fmla="*/ 2147483647 h 2212"/>
                <a:gd name="T2" fmla="*/ 2147483647 w 266"/>
                <a:gd name="T3" fmla="*/ 2147483647 h 2212"/>
                <a:gd name="T4" fmla="*/ 2147483647 w 266"/>
                <a:gd name="T5" fmla="*/ 2147483647 h 2212"/>
                <a:gd name="T6" fmla="*/ 2147483647 w 266"/>
                <a:gd name="T7" fmla="*/ 2147483647 h 2212"/>
                <a:gd name="T8" fmla="*/ 2147483647 w 266"/>
                <a:gd name="T9" fmla="*/ 2147483647 h 2212"/>
                <a:gd name="T10" fmla="*/ 2147483647 w 266"/>
                <a:gd name="T11" fmla="*/ 2147483647 h 2212"/>
                <a:gd name="T12" fmla="*/ 2147483647 w 266"/>
                <a:gd name="T13" fmla="*/ 2147483647 h 2212"/>
                <a:gd name="T14" fmla="*/ 2147483647 w 266"/>
                <a:gd name="T15" fmla="*/ 2147483647 h 2212"/>
                <a:gd name="T16" fmla="*/ 2147483647 w 266"/>
                <a:gd name="T17" fmla="*/ 2147483647 h 2212"/>
                <a:gd name="T18" fmla="*/ 2147483647 w 266"/>
                <a:gd name="T19" fmla="*/ 2147483647 h 2212"/>
                <a:gd name="T20" fmla="*/ 2147483647 w 266"/>
                <a:gd name="T21" fmla="*/ 2147483647 h 2212"/>
                <a:gd name="T22" fmla="*/ 2147483647 w 266"/>
                <a:gd name="T23" fmla="*/ 2147483647 h 2212"/>
                <a:gd name="T24" fmla="*/ 2147483647 w 266"/>
                <a:gd name="T25" fmla="*/ 2147483647 h 2212"/>
                <a:gd name="T26" fmla="*/ 2147483647 w 266"/>
                <a:gd name="T27" fmla="*/ 2147483647 h 2212"/>
                <a:gd name="T28" fmla="*/ 2147483647 w 266"/>
                <a:gd name="T29" fmla="*/ 2147483647 h 2212"/>
                <a:gd name="T30" fmla="*/ 0 w 266"/>
                <a:gd name="T31" fmla="*/ 0 h 221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66"/>
                <a:gd name="T49" fmla="*/ 0 h 2212"/>
                <a:gd name="T50" fmla="*/ 266 w 266"/>
                <a:gd name="T51" fmla="*/ 2212 h 221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66" h="2212">
                  <a:moveTo>
                    <a:pt x="113" y="2211"/>
                  </a:moveTo>
                  <a:lnTo>
                    <a:pt x="157" y="2066"/>
                  </a:lnTo>
                  <a:lnTo>
                    <a:pt x="193" y="1920"/>
                  </a:lnTo>
                  <a:lnTo>
                    <a:pt x="222" y="1772"/>
                  </a:lnTo>
                  <a:lnTo>
                    <a:pt x="244" y="1622"/>
                  </a:lnTo>
                  <a:lnTo>
                    <a:pt x="258" y="1472"/>
                  </a:lnTo>
                  <a:lnTo>
                    <a:pt x="265" y="1322"/>
                  </a:lnTo>
                  <a:lnTo>
                    <a:pt x="265" y="1171"/>
                  </a:lnTo>
                  <a:lnTo>
                    <a:pt x="257" y="1020"/>
                  </a:lnTo>
                  <a:lnTo>
                    <a:pt x="242" y="870"/>
                  </a:lnTo>
                  <a:lnTo>
                    <a:pt x="220" y="721"/>
                  </a:lnTo>
                  <a:lnTo>
                    <a:pt x="190" y="573"/>
                  </a:lnTo>
                  <a:lnTo>
                    <a:pt x="153" y="427"/>
                  </a:lnTo>
                  <a:lnTo>
                    <a:pt x="109" y="282"/>
                  </a:lnTo>
                  <a:lnTo>
                    <a:pt x="58" y="139"/>
                  </a:lnTo>
                  <a:lnTo>
                    <a:pt x="0" y="0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275" name="Freeform 37"/>
            <p:cNvSpPr>
              <a:spLocks/>
            </p:cNvSpPr>
            <p:nvPr/>
          </p:nvSpPr>
          <p:spPr bwMode="auto">
            <a:xfrm>
              <a:off x="3216275" y="1331912"/>
              <a:ext cx="646113" cy="74613"/>
            </a:xfrm>
            <a:custGeom>
              <a:avLst/>
              <a:gdLst>
                <a:gd name="T0" fmla="*/ 2147483647 w 2604"/>
                <a:gd name="T1" fmla="*/ 2147483647 h 305"/>
                <a:gd name="T2" fmla="*/ 2147483647 w 2604"/>
                <a:gd name="T3" fmla="*/ 2147483647 h 305"/>
                <a:gd name="T4" fmla="*/ 2147483647 w 2604"/>
                <a:gd name="T5" fmla="*/ 2147483647 h 305"/>
                <a:gd name="T6" fmla="*/ 2147483647 w 2604"/>
                <a:gd name="T7" fmla="*/ 2147483647 h 305"/>
                <a:gd name="T8" fmla="*/ 2147483647 w 2604"/>
                <a:gd name="T9" fmla="*/ 2147483647 h 305"/>
                <a:gd name="T10" fmla="*/ 2147483647 w 2604"/>
                <a:gd name="T11" fmla="*/ 2147483647 h 305"/>
                <a:gd name="T12" fmla="*/ 2147483647 w 2604"/>
                <a:gd name="T13" fmla="*/ 2147483647 h 305"/>
                <a:gd name="T14" fmla="*/ 2147483647 w 2604"/>
                <a:gd name="T15" fmla="*/ 0 h 305"/>
                <a:gd name="T16" fmla="*/ 2147483647 w 2604"/>
                <a:gd name="T17" fmla="*/ 2147483647 h 305"/>
                <a:gd name="T18" fmla="*/ 2147483647 w 2604"/>
                <a:gd name="T19" fmla="*/ 2147483647 h 305"/>
                <a:gd name="T20" fmla="*/ 2147483647 w 2604"/>
                <a:gd name="T21" fmla="*/ 2147483647 h 305"/>
                <a:gd name="T22" fmla="*/ 2147483647 w 2604"/>
                <a:gd name="T23" fmla="*/ 2147483647 h 305"/>
                <a:gd name="T24" fmla="*/ 2147483647 w 2604"/>
                <a:gd name="T25" fmla="*/ 2147483647 h 305"/>
                <a:gd name="T26" fmla="*/ 2147483647 w 2604"/>
                <a:gd name="T27" fmla="*/ 2147483647 h 305"/>
                <a:gd name="T28" fmla="*/ 2147483647 w 2604"/>
                <a:gd name="T29" fmla="*/ 2147483647 h 305"/>
                <a:gd name="T30" fmla="*/ 0 w 2604"/>
                <a:gd name="T31" fmla="*/ 2147483647 h 30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604"/>
                <a:gd name="T49" fmla="*/ 0 h 305"/>
                <a:gd name="T50" fmla="*/ 2604 w 2604"/>
                <a:gd name="T51" fmla="*/ 305 h 30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604" h="305">
                  <a:moveTo>
                    <a:pt x="2603" y="219"/>
                  </a:moveTo>
                  <a:lnTo>
                    <a:pt x="2435" y="160"/>
                  </a:lnTo>
                  <a:lnTo>
                    <a:pt x="2264" y="111"/>
                  </a:lnTo>
                  <a:lnTo>
                    <a:pt x="2090" y="70"/>
                  </a:lnTo>
                  <a:lnTo>
                    <a:pt x="1915" y="39"/>
                  </a:lnTo>
                  <a:lnTo>
                    <a:pt x="1738" y="16"/>
                  </a:lnTo>
                  <a:lnTo>
                    <a:pt x="1560" y="4"/>
                  </a:lnTo>
                  <a:lnTo>
                    <a:pt x="1382" y="0"/>
                  </a:lnTo>
                  <a:lnTo>
                    <a:pt x="1203" y="6"/>
                  </a:lnTo>
                  <a:lnTo>
                    <a:pt x="1025" y="21"/>
                  </a:lnTo>
                  <a:lnTo>
                    <a:pt x="849" y="46"/>
                  </a:lnTo>
                  <a:lnTo>
                    <a:pt x="674" y="79"/>
                  </a:lnTo>
                  <a:lnTo>
                    <a:pt x="501" y="122"/>
                  </a:lnTo>
                  <a:lnTo>
                    <a:pt x="330" y="174"/>
                  </a:lnTo>
                  <a:lnTo>
                    <a:pt x="163" y="235"/>
                  </a:lnTo>
                  <a:lnTo>
                    <a:pt x="0" y="304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prstDash val="solid"/>
              <a:round/>
              <a:headEnd type="non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243" name="Straight Connector 242"/>
            <p:cNvCxnSpPr>
              <a:stCxn id="182309" idx="0"/>
            </p:cNvCxnSpPr>
            <p:nvPr/>
          </p:nvCxnSpPr>
          <p:spPr>
            <a:xfrm flipV="1">
              <a:off x="2811463" y="5492750"/>
              <a:ext cx="1539875" cy="12700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2277" name="Freeform 37"/>
            <p:cNvSpPr>
              <a:spLocks/>
            </p:cNvSpPr>
            <p:nvPr/>
          </p:nvSpPr>
          <p:spPr bwMode="auto">
            <a:xfrm>
              <a:off x="3240088" y="4433887"/>
              <a:ext cx="646112" cy="74613"/>
            </a:xfrm>
            <a:custGeom>
              <a:avLst/>
              <a:gdLst>
                <a:gd name="T0" fmla="*/ 2147483647 w 2604"/>
                <a:gd name="T1" fmla="*/ 2147483647 h 305"/>
                <a:gd name="T2" fmla="*/ 2147483647 w 2604"/>
                <a:gd name="T3" fmla="*/ 2147483647 h 305"/>
                <a:gd name="T4" fmla="*/ 2147483647 w 2604"/>
                <a:gd name="T5" fmla="*/ 2147483647 h 305"/>
                <a:gd name="T6" fmla="*/ 2147483647 w 2604"/>
                <a:gd name="T7" fmla="*/ 2147483647 h 305"/>
                <a:gd name="T8" fmla="*/ 2147483647 w 2604"/>
                <a:gd name="T9" fmla="*/ 2147483647 h 305"/>
                <a:gd name="T10" fmla="*/ 2147483647 w 2604"/>
                <a:gd name="T11" fmla="*/ 2147483647 h 305"/>
                <a:gd name="T12" fmla="*/ 2147483647 w 2604"/>
                <a:gd name="T13" fmla="*/ 2147483647 h 305"/>
                <a:gd name="T14" fmla="*/ 2147483647 w 2604"/>
                <a:gd name="T15" fmla="*/ 0 h 305"/>
                <a:gd name="T16" fmla="*/ 2147483647 w 2604"/>
                <a:gd name="T17" fmla="*/ 2147483647 h 305"/>
                <a:gd name="T18" fmla="*/ 2147483647 w 2604"/>
                <a:gd name="T19" fmla="*/ 2147483647 h 305"/>
                <a:gd name="T20" fmla="*/ 2147483647 w 2604"/>
                <a:gd name="T21" fmla="*/ 2147483647 h 305"/>
                <a:gd name="T22" fmla="*/ 2147483647 w 2604"/>
                <a:gd name="T23" fmla="*/ 2147483647 h 305"/>
                <a:gd name="T24" fmla="*/ 2147483647 w 2604"/>
                <a:gd name="T25" fmla="*/ 2147483647 h 305"/>
                <a:gd name="T26" fmla="*/ 2147483647 w 2604"/>
                <a:gd name="T27" fmla="*/ 2147483647 h 305"/>
                <a:gd name="T28" fmla="*/ 2147483647 w 2604"/>
                <a:gd name="T29" fmla="*/ 2147483647 h 305"/>
                <a:gd name="T30" fmla="*/ 0 w 2604"/>
                <a:gd name="T31" fmla="*/ 2147483647 h 30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604"/>
                <a:gd name="T49" fmla="*/ 0 h 305"/>
                <a:gd name="T50" fmla="*/ 2604 w 2604"/>
                <a:gd name="T51" fmla="*/ 305 h 30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604" h="305">
                  <a:moveTo>
                    <a:pt x="2603" y="219"/>
                  </a:moveTo>
                  <a:lnTo>
                    <a:pt x="2435" y="160"/>
                  </a:lnTo>
                  <a:lnTo>
                    <a:pt x="2264" y="111"/>
                  </a:lnTo>
                  <a:lnTo>
                    <a:pt x="2090" y="70"/>
                  </a:lnTo>
                  <a:lnTo>
                    <a:pt x="1915" y="39"/>
                  </a:lnTo>
                  <a:lnTo>
                    <a:pt x="1738" y="16"/>
                  </a:lnTo>
                  <a:lnTo>
                    <a:pt x="1560" y="4"/>
                  </a:lnTo>
                  <a:lnTo>
                    <a:pt x="1382" y="0"/>
                  </a:lnTo>
                  <a:lnTo>
                    <a:pt x="1203" y="6"/>
                  </a:lnTo>
                  <a:lnTo>
                    <a:pt x="1025" y="21"/>
                  </a:lnTo>
                  <a:lnTo>
                    <a:pt x="849" y="46"/>
                  </a:lnTo>
                  <a:lnTo>
                    <a:pt x="674" y="79"/>
                  </a:lnTo>
                  <a:lnTo>
                    <a:pt x="501" y="122"/>
                  </a:lnTo>
                  <a:lnTo>
                    <a:pt x="330" y="174"/>
                  </a:lnTo>
                  <a:lnTo>
                    <a:pt x="163" y="235"/>
                  </a:lnTo>
                  <a:lnTo>
                    <a:pt x="0" y="304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prstDash val="solid"/>
              <a:round/>
              <a:headEnd type="non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241" name="Straight Connector 240"/>
            <p:cNvCxnSpPr/>
            <p:nvPr/>
          </p:nvCxnSpPr>
          <p:spPr>
            <a:xfrm flipV="1">
              <a:off x="2852738" y="4933950"/>
              <a:ext cx="1465262" cy="15875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2291" name="Freeform 31"/>
            <p:cNvSpPr>
              <a:spLocks/>
            </p:cNvSpPr>
            <p:nvPr/>
          </p:nvSpPr>
          <p:spPr bwMode="auto">
            <a:xfrm>
              <a:off x="3911600" y="1404937"/>
              <a:ext cx="407988" cy="420688"/>
            </a:xfrm>
            <a:custGeom>
              <a:avLst/>
              <a:gdLst>
                <a:gd name="T0" fmla="*/ 2147483647 w 1649"/>
                <a:gd name="T1" fmla="*/ 2147483647 h 1692"/>
                <a:gd name="T2" fmla="*/ 2147483647 w 1649"/>
                <a:gd name="T3" fmla="*/ 2147483647 h 1692"/>
                <a:gd name="T4" fmla="*/ 2147483647 w 1649"/>
                <a:gd name="T5" fmla="*/ 2147483647 h 1692"/>
                <a:gd name="T6" fmla="*/ 2147483647 w 1649"/>
                <a:gd name="T7" fmla="*/ 2147483647 h 1692"/>
                <a:gd name="T8" fmla="*/ 2147483647 w 1649"/>
                <a:gd name="T9" fmla="*/ 2147483647 h 1692"/>
                <a:gd name="T10" fmla="*/ 2147483647 w 1649"/>
                <a:gd name="T11" fmla="*/ 2147483647 h 1692"/>
                <a:gd name="T12" fmla="*/ 2147483647 w 1649"/>
                <a:gd name="T13" fmla="*/ 2147483647 h 1692"/>
                <a:gd name="T14" fmla="*/ 2147483647 w 1649"/>
                <a:gd name="T15" fmla="*/ 2147483647 h 1692"/>
                <a:gd name="T16" fmla="*/ 2147483647 w 1649"/>
                <a:gd name="T17" fmla="*/ 2147483647 h 1692"/>
                <a:gd name="T18" fmla="*/ 2147483647 w 1649"/>
                <a:gd name="T19" fmla="*/ 2147483647 h 1692"/>
                <a:gd name="T20" fmla="*/ 2147483647 w 1649"/>
                <a:gd name="T21" fmla="*/ 2147483647 h 1692"/>
                <a:gd name="T22" fmla="*/ 2147483647 w 1649"/>
                <a:gd name="T23" fmla="*/ 2147483647 h 1692"/>
                <a:gd name="T24" fmla="*/ 2147483647 w 1649"/>
                <a:gd name="T25" fmla="*/ 2147483647 h 1692"/>
                <a:gd name="T26" fmla="*/ 2147483647 w 1649"/>
                <a:gd name="T27" fmla="*/ 2147483647 h 1692"/>
                <a:gd name="T28" fmla="*/ 2147483647 w 1649"/>
                <a:gd name="T29" fmla="*/ 2147483647 h 1692"/>
                <a:gd name="T30" fmla="*/ 0 w 1649"/>
                <a:gd name="T31" fmla="*/ 0 h 169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49"/>
                <a:gd name="T49" fmla="*/ 0 h 1692"/>
                <a:gd name="T50" fmla="*/ 1649 w 1649"/>
                <a:gd name="T51" fmla="*/ 1692 h 169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49" h="1692">
                  <a:moveTo>
                    <a:pt x="1648" y="1691"/>
                  </a:moveTo>
                  <a:lnTo>
                    <a:pt x="1583" y="1545"/>
                  </a:lnTo>
                  <a:lnTo>
                    <a:pt x="1511" y="1403"/>
                  </a:lnTo>
                  <a:lnTo>
                    <a:pt x="1432" y="1264"/>
                  </a:lnTo>
                  <a:lnTo>
                    <a:pt x="1345" y="1130"/>
                  </a:lnTo>
                  <a:lnTo>
                    <a:pt x="1251" y="999"/>
                  </a:lnTo>
                  <a:lnTo>
                    <a:pt x="1151" y="874"/>
                  </a:lnTo>
                  <a:lnTo>
                    <a:pt x="1045" y="753"/>
                  </a:lnTo>
                  <a:lnTo>
                    <a:pt x="932" y="638"/>
                  </a:lnTo>
                  <a:lnTo>
                    <a:pt x="814" y="528"/>
                  </a:lnTo>
                  <a:lnTo>
                    <a:pt x="690" y="424"/>
                  </a:lnTo>
                  <a:lnTo>
                    <a:pt x="561" y="326"/>
                  </a:lnTo>
                  <a:lnTo>
                    <a:pt x="428" y="235"/>
                  </a:lnTo>
                  <a:lnTo>
                    <a:pt x="289" y="150"/>
                  </a:lnTo>
                  <a:lnTo>
                    <a:pt x="147" y="72"/>
                  </a:lnTo>
                  <a:lnTo>
                    <a:pt x="0" y="0"/>
                  </a:lnTo>
                </a:path>
              </a:pathLst>
            </a:custGeom>
            <a:noFill/>
            <a:ln w="36720">
              <a:solidFill>
                <a:srgbClr val="0000FF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292" name="Freeform 32"/>
            <p:cNvSpPr>
              <a:spLocks/>
            </p:cNvSpPr>
            <p:nvPr/>
          </p:nvSpPr>
          <p:spPr bwMode="auto">
            <a:xfrm>
              <a:off x="2805113" y="1404937"/>
              <a:ext cx="411162" cy="425450"/>
            </a:xfrm>
            <a:custGeom>
              <a:avLst/>
              <a:gdLst>
                <a:gd name="T0" fmla="*/ 2147483647 w 1661"/>
                <a:gd name="T1" fmla="*/ 0 h 1719"/>
                <a:gd name="T2" fmla="*/ 2147483647 w 1661"/>
                <a:gd name="T3" fmla="*/ 2147483647 h 1719"/>
                <a:gd name="T4" fmla="*/ 2147483647 w 1661"/>
                <a:gd name="T5" fmla="*/ 2147483647 h 1719"/>
                <a:gd name="T6" fmla="*/ 2147483647 w 1661"/>
                <a:gd name="T7" fmla="*/ 2147483647 h 1719"/>
                <a:gd name="T8" fmla="*/ 2147483647 w 1661"/>
                <a:gd name="T9" fmla="*/ 2147483647 h 1719"/>
                <a:gd name="T10" fmla="*/ 2147483647 w 1661"/>
                <a:gd name="T11" fmla="*/ 2147483647 h 1719"/>
                <a:gd name="T12" fmla="*/ 2147483647 w 1661"/>
                <a:gd name="T13" fmla="*/ 2147483647 h 1719"/>
                <a:gd name="T14" fmla="*/ 2147483647 w 1661"/>
                <a:gd name="T15" fmla="*/ 2147483647 h 1719"/>
                <a:gd name="T16" fmla="*/ 2147483647 w 1661"/>
                <a:gd name="T17" fmla="*/ 2147483647 h 1719"/>
                <a:gd name="T18" fmla="*/ 2147483647 w 1661"/>
                <a:gd name="T19" fmla="*/ 2147483647 h 1719"/>
                <a:gd name="T20" fmla="*/ 2147483647 w 1661"/>
                <a:gd name="T21" fmla="*/ 2147483647 h 1719"/>
                <a:gd name="T22" fmla="*/ 2147483647 w 1661"/>
                <a:gd name="T23" fmla="*/ 2147483647 h 1719"/>
                <a:gd name="T24" fmla="*/ 2147483647 w 1661"/>
                <a:gd name="T25" fmla="*/ 2147483647 h 1719"/>
                <a:gd name="T26" fmla="*/ 2147483647 w 1661"/>
                <a:gd name="T27" fmla="*/ 2147483647 h 1719"/>
                <a:gd name="T28" fmla="*/ 2147483647 w 1661"/>
                <a:gd name="T29" fmla="*/ 2147483647 h 1719"/>
                <a:gd name="T30" fmla="*/ 0 w 1661"/>
                <a:gd name="T31" fmla="*/ 2147483647 h 171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61"/>
                <a:gd name="T49" fmla="*/ 0 h 1719"/>
                <a:gd name="T50" fmla="*/ 1661 w 1661"/>
                <a:gd name="T51" fmla="*/ 1719 h 171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61" h="1719">
                  <a:moveTo>
                    <a:pt x="1660" y="0"/>
                  </a:moveTo>
                  <a:lnTo>
                    <a:pt x="1512" y="72"/>
                  </a:lnTo>
                  <a:lnTo>
                    <a:pt x="1367" y="152"/>
                  </a:lnTo>
                  <a:lnTo>
                    <a:pt x="1227" y="238"/>
                  </a:lnTo>
                  <a:lnTo>
                    <a:pt x="1092" y="331"/>
                  </a:lnTo>
                  <a:lnTo>
                    <a:pt x="962" y="430"/>
                  </a:lnTo>
                  <a:lnTo>
                    <a:pt x="837" y="536"/>
                  </a:lnTo>
                  <a:lnTo>
                    <a:pt x="717" y="648"/>
                  </a:lnTo>
                  <a:lnTo>
                    <a:pt x="604" y="765"/>
                  </a:lnTo>
                  <a:lnTo>
                    <a:pt x="497" y="888"/>
                  </a:lnTo>
                  <a:lnTo>
                    <a:pt x="396" y="1015"/>
                  </a:lnTo>
                  <a:lnTo>
                    <a:pt x="303" y="1148"/>
                  </a:lnTo>
                  <a:lnTo>
                    <a:pt x="216" y="1285"/>
                  </a:lnTo>
                  <a:lnTo>
                    <a:pt x="137" y="1426"/>
                  </a:lnTo>
                  <a:lnTo>
                    <a:pt x="65" y="1570"/>
                  </a:lnTo>
                  <a:lnTo>
                    <a:pt x="0" y="1718"/>
                  </a:lnTo>
                </a:path>
              </a:pathLst>
            </a:custGeom>
            <a:noFill/>
            <a:ln w="36720">
              <a:solidFill>
                <a:srgbClr val="0000FF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293" name="Freeform 33"/>
            <p:cNvSpPr>
              <a:spLocks/>
            </p:cNvSpPr>
            <p:nvPr/>
          </p:nvSpPr>
          <p:spPr bwMode="auto">
            <a:xfrm>
              <a:off x="3984625" y="2363787"/>
              <a:ext cx="354013" cy="428625"/>
            </a:xfrm>
            <a:custGeom>
              <a:avLst/>
              <a:gdLst>
                <a:gd name="T0" fmla="*/ 0 w 1427"/>
                <a:gd name="T1" fmla="*/ 2147483647 h 1737"/>
                <a:gd name="T2" fmla="*/ 2147483647 w 1427"/>
                <a:gd name="T3" fmla="*/ 2147483647 h 1737"/>
                <a:gd name="T4" fmla="*/ 2147483647 w 1427"/>
                <a:gd name="T5" fmla="*/ 2147483647 h 1737"/>
                <a:gd name="T6" fmla="*/ 2147483647 w 1427"/>
                <a:gd name="T7" fmla="*/ 2147483647 h 1737"/>
                <a:gd name="T8" fmla="*/ 2147483647 w 1427"/>
                <a:gd name="T9" fmla="*/ 2147483647 h 1737"/>
                <a:gd name="T10" fmla="*/ 2147483647 w 1427"/>
                <a:gd name="T11" fmla="*/ 2147483647 h 1737"/>
                <a:gd name="T12" fmla="*/ 2147483647 w 1427"/>
                <a:gd name="T13" fmla="*/ 2147483647 h 1737"/>
                <a:gd name="T14" fmla="*/ 2147483647 w 1427"/>
                <a:gd name="T15" fmla="*/ 2147483647 h 1737"/>
                <a:gd name="T16" fmla="*/ 2147483647 w 1427"/>
                <a:gd name="T17" fmla="*/ 2147483647 h 1737"/>
                <a:gd name="T18" fmla="*/ 2147483647 w 1427"/>
                <a:gd name="T19" fmla="*/ 2147483647 h 1737"/>
                <a:gd name="T20" fmla="*/ 2147483647 w 1427"/>
                <a:gd name="T21" fmla="*/ 2147483647 h 1737"/>
                <a:gd name="T22" fmla="*/ 2147483647 w 1427"/>
                <a:gd name="T23" fmla="*/ 2147483647 h 1737"/>
                <a:gd name="T24" fmla="*/ 2147483647 w 1427"/>
                <a:gd name="T25" fmla="*/ 2147483647 h 1737"/>
                <a:gd name="T26" fmla="*/ 2147483647 w 1427"/>
                <a:gd name="T27" fmla="*/ 2147483647 h 1737"/>
                <a:gd name="T28" fmla="*/ 2147483647 w 1427"/>
                <a:gd name="T29" fmla="*/ 2147483647 h 1737"/>
                <a:gd name="T30" fmla="*/ 2147483647 w 1427"/>
                <a:gd name="T31" fmla="*/ 0 h 173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427"/>
                <a:gd name="T49" fmla="*/ 0 h 1737"/>
                <a:gd name="T50" fmla="*/ 1427 w 1427"/>
                <a:gd name="T51" fmla="*/ 1737 h 173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427" h="1737">
                  <a:moveTo>
                    <a:pt x="0" y="1736"/>
                  </a:moveTo>
                  <a:lnTo>
                    <a:pt x="132" y="1655"/>
                  </a:lnTo>
                  <a:lnTo>
                    <a:pt x="259" y="1568"/>
                  </a:lnTo>
                  <a:lnTo>
                    <a:pt x="382" y="1475"/>
                  </a:lnTo>
                  <a:lnTo>
                    <a:pt x="501" y="1377"/>
                  </a:lnTo>
                  <a:lnTo>
                    <a:pt x="614" y="1273"/>
                  </a:lnTo>
                  <a:lnTo>
                    <a:pt x="722" y="1164"/>
                  </a:lnTo>
                  <a:lnTo>
                    <a:pt x="825" y="1050"/>
                  </a:lnTo>
                  <a:lnTo>
                    <a:pt x="922" y="932"/>
                  </a:lnTo>
                  <a:lnTo>
                    <a:pt x="1013" y="810"/>
                  </a:lnTo>
                  <a:lnTo>
                    <a:pt x="1098" y="683"/>
                  </a:lnTo>
                  <a:lnTo>
                    <a:pt x="1177" y="553"/>
                  </a:lnTo>
                  <a:lnTo>
                    <a:pt x="1249" y="419"/>
                  </a:lnTo>
                  <a:lnTo>
                    <a:pt x="1315" y="282"/>
                  </a:lnTo>
                  <a:lnTo>
                    <a:pt x="1374" y="142"/>
                  </a:lnTo>
                  <a:lnTo>
                    <a:pt x="1426" y="0"/>
                  </a:lnTo>
                </a:path>
              </a:pathLst>
            </a:custGeom>
            <a:noFill/>
            <a:ln w="36720">
              <a:solidFill>
                <a:srgbClr val="0000FF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294" name="Freeform 39"/>
            <p:cNvSpPr>
              <a:spLocks/>
            </p:cNvSpPr>
            <p:nvPr/>
          </p:nvSpPr>
          <p:spPr bwMode="auto">
            <a:xfrm>
              <a:off x="3260725" y="2830512"/>
              <a:ext cx="654050" cy="77788"/>
            </a:xfrm>
            <a:custGeom>
              <a:avLst/>
              <a:gdLst>
                <a:gd name="T0" fmla="*/ 0 w 2646"/>
                <a:gd name="T1" fmla="*/ 2147483647 h 312"/>
                <a:gd name="T2" fmla="*/ 2147483647 w 2646"/>
                <a:gd name="T3" fmla="*/ 2147483647 h 312"/>
                <a:gd name="T4" fmla="*/ 2147483647 w 2646"/>
                <a:gd name="T5" fmla="*/ 2147483647 h 312"/>
                <a:gd name="T6" fmla="*/ 2147483647 w 2646"/>
                <a:gd name="T7" fmla="*/ 2147483647 h 312"/>
                <a:gd name="T8" fmla="*/ 2147483647 w 2646"/>
                <a:gd name="T9" fmla="*/ 2147483647 h 312"/>
                <a:gd name="T10" fmla="*/ 2147483647 w 2646"/>
                <a:gd name="T11" fmla="*/ 2147483647 h 312"/>
                <a:gd name="T12" fmla="*/ 2147483647 w 2646"/>
                <a:gd name="T13" fmla="*/ 2147483647 h 312"/>
                <a:gd name="T14" fmla="*/ 2147483647 w 2646"/>
                <a:gd name="T15" fmla="*/ 2147483647 h 312"/>
                <a:gd name="T16" fmla="*/ 2147483647 w 2646"/>
                <a:gd name="T17" fmla="*/ 2147483647 h 312"/>
                <a:gd name="T18" fmla="*/ 2147483647 w 2646"/>
                <a:gd name="T19" fmla="*/ 2147483647 h 312"/>
                <a:gd name="T20" fmla="*/ 2147483647 w 2646"/>
                <a:gd name="T21" fmla="*/ 2147483647 h 312"/>
                <a:gd name="T22" fmla="*/ 2147483647 w 2646"/>
                <a:gd name="T23" fmla="*/ 2147483647 h 312"/>
                <a:gd name="T24" fmla="*/ 2147483647 w 2646"/>
                <a:gd name="T25" fmla="*/ 2147483647 h 312"/>
                <a:gd name="T26" fmla="*/ 2147483647 w 2646"/>
                <a:gd name="T27" fmla="*/ 2147483647 h 312"/>
                <a:gd name="T28" fmla="*/ 2147483647 w 2646"/>
                <a:gd name="T29" fmla="*/ 2147483647 h 312"/>
                <a:gd name="T30" fmla="*/ 2147483647 w 2646"/>
                <a:gd name="T31" fmla="*/ 0 h 31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646"/>
                <a:gd name="T49" fmla="*/ 0 h 312"/>
                <a:gd name="T50" fmla="*/ 2646 w 2646"/>
                <a:gd name="T51" fmla="*/ 312 h 31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646" h="312">
                  <a:moveTo>
                    <a:pt x="0" y="81"/>
                  </a:moveTo>
                  <a:lnTo>
                    <a:pt x="170" y="142"/>
                  </a:lnTo>
                  <a:lnTo>
                    <a:pt x="343" y="194"/>
                  </a:lnTo>
                  <a:lnTo>
                    <a:pt x="520" y="237"/>
                  </a:lnTo>
                  <a:lnTo>
                    <a:pt x="698" y="270"/>
                  </a:lnTo>
                  <a:lnTo>
                    <a:pt x="878" y="293"/>
                  </a:lnTo>
                  <a:lnTo>
                    <a:pt x="1059" y="307"/>
                  </a:lnTo>
                  <a:lnTo>
                    <a:pt x="1240" y="311"/>
                  </a:lnTo>
                  <a:lnTo>
                    <a:pt x="1422" y="305"/>
                  </a:lnTo>
                  <a:lnTo>
                    <a:pt x="1603" y="290"/>
                  </a:lnTo>
                  <a:lnTo>
                    <a:pt x="1782" y="265"/>
                  </a:lnTo>
                  <a:lnTo>
                    <a:pt x="1960" y="231"/>
                  </a:lnTo>
                  <a:lnTo>
                    <a:pt x="2136" y="187"/>
                  </a:lnTo>
                  <a:lnTo>
                    <a:pt x="2309" y="134"/>
                  </a:lnTo>
                  <a:lnTo>
                    <a:pt x="2479" y="71"/>
                  </a:lnTo>
                  <a:lnTo>
                    <a:pt x="2645" y="0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295" name="Freeform 40"/>
            <p:cNvSpPr>
              <a:spLocks/>
            </p:cNvSpPr>
            <p:nvPr/>
          </p:nvSpPr>
          <p:spPr bwMode="auto">
            <a:xfrm>
              <a:off x="2828925" y="2459037"/>
              <a:ext cx="434975" cy="392113"/>
            </a:xfrm>
            <a:custGeom>
              <a:avLst/>
              <a:gdLst>
                <a:gd name="T0" fmla="*/ 0 w 1754"/>
                <a:gd name="T1" fmla="*/ 0 h 1586"/>
                <a:gd name="T2" fmla="*/ 2147483647 w 1754"/>
                <a:gd name="T3" fmla="*/ 2147483647 h 1586"/>
                <a:gd name="T4" fmla="*/ 2147483647 w 1754"/>
                <a:gd name="T5" fmla="*/ 2147483647 h 1586"/>
                <a:gd name="T6" fmla="*/ 2147483647 w 1754"/>
                <a:gd name="T7" fmla="*/ 2147483647 h 1586"/>
                <a:gd name="T8" fmla="*/ 2147483647 w 1754"/>
                <a:gd name="T9" fmla="*/ 2147483647 h 1586"/>
                <a:gd name="T10" fmla="*/ 2147483647 w 1754"/>
                <a:gd name="T11" fmla="*/ 2147483647 h 1586"/>
                <a:gd name="T12" fmla="*/ 2147483647 w 1754"/>
                <a:gd name="T13" fmla="*/ 2147483647 h 1586"/>
                <a:gd name="T14" fmla="*/ 2147483647 w 1754"/>
                <a:gd name="T15" fmla="*/ 2147483647 h 1586"/>
                <a:gd name="T16" fmla="*/ 2147483647 w 1754"/>
                <a:gd name="T17" fmla="*/ 2147483647 h 1586"/>
                <a:gd name="T18" fmla="*/ 2147483647 w 1754"/>
                <a:gd name="T19" fmla="*/ 2147483647 h 1586"/>
                <a:gd name="T20" fmla="*/ 2147483647 w 1754"/>
                <a:gd name="T21" fmla="*/ 2147483647 h 1586"/>
                <a:gd name="T22" fmla="*/ 2147483647 w 1754"/>
                <a:gd name="T23" fmla="*/ 2147483647 h 1586"/>
                <a:gd name="T24" fmla="*/ 2147483647 w 1754"/>
                <a:gd name="T25" fmla="*/ 2147483647 h 1586"/>
                <a:gd name="T26" fmla="*/ 2147483647 w 1754"/>
                <a:gd name="T27" fmla="*/ 2147483647 h 1586"/>
                <a:gd name="T28" fmla="*/ 2147483647 w 1754"/>
                <a:gd name="T29" fmla="*/ 2147483647 h 1586"/>
                <a:gd name="T30" fmla="*/ 2147483647 w 1754"/>
                <a:gd name="T31" fmla="*/ 2147483647 h 158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754"/>
                <a:gd name="T49" fmla="*/ 0 h 1586"/>
                <a:gd name="T50" fmla="*/ 1754 w 1754"/>
                <a:gd name="T51" fmla="*/ 1586 h 158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754" h="1586">
                  <a:moveTo>
                    <a:pt x="0" y="0"/>
                  </a:moveTo>
                  <a:lnTo>
                    <a:pt x="75" y="141"/>
                  </a:lnTo>
                  <a:lnTo>
                    <a:pt x="156" y="278"/>
                  </a:lnTo>
                  <a:lnTo>
                    <a:pt x="244" y="412"/>
                  </a:lnTo>
                  <a:lnTo>
                    <a:pt x="339" y="540"/>
                  </a:lnTo>
                  <a:lnTo>
                    <a:pt x="441" y="665"/>
                  </a:lnTo>
                  <a:lnTo>
                    <a:pt x="549" y="784"/>
                  </a:lnTo>
                  <a:lnTo>
                    <a:pt x="663" y="897"/>
                  </a:lnTo>
                  <a:lnTo>
                    <a:pt x="782" y="1006"/>
                  </a:lnTo>
                  <a:lnTo>
                    <a:pt x="907" y="1108"/>
                  </a:lnTo>
                  <a:lnTo>
                    <a:pt x="1037" y="1204"/>
                  </a:lnTo>
                  <a:lnTo>
                    <a:pt x="1172" y="1294"/>
                  </a:lnTo>
                  <a:lnTo>
                    <a:pt x="1312" y="1377"/>
                  </a:lnTo>
                  <a:lnTo>
                    <a:pt x="1455" y="1453"/>
                  </a:lnTo>
                  <a:lnTo>
                    <a:pt x="1602" y="1522"/>
                  </a:lnTo>
                  <a:lnTo>
                    <a:pt x="1753" y="1585"/>
                  </a:lnTo>
                </a:path>
              </a:pathLst>
            </a:custGeom>
            <a:noFill/>
            <a:ln w="36720">
              <a:solidFill>
                <a:srgbClr val="0000FF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296" name="Text Box 44"/>
            <p:cNvSpPr txBox="1">
              <a:spLocks noChangeArrowheads="1"/>
            </p:cNvSpPr>
            <p:nvPr/>
          </p:nvSpPr>
          <p:spPr bwMode="auto">
            <a:xfrm>
              <a:off x="3389313" y="1951037"/>
              <a:ext cx="204787" cy="452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defTabSz="828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defTabSz="828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defTabSz="828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defTabSz="828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63000"/>
                </a:lnSpc>
                <a:buClr>
                  <a:srgbClr val="000000"/>
                </a:buClr>
                <a:buSzPct val="45000"/>
                <a:buFont typeface="StarSymbol" charset="0"/>
                <a:buNone/>
              </a:pPr>
              <a:endParaRPr lang="en-GB" sz="2900">
                <a:solidFill>
                  <a:srgbClr val="00CC00"/>
                </a:solidFill>
                <a:latin typeface="FreeSerif" charset="0"/>
              </a:endParaRPr>
            </a:p>
          </p:txBody>
        </p:sp>
        <p:sp>
          <p:nvSpPr>
            <p:cNvPr id="182305" name="Freeform 31"/>
            <p:cNvSpPr>
              <a:spLocks/>
            </p:cNvSpPr>
            <p:nvPr/>
          </p:nvSpPr>
          <p:spPr bwMode="auto">
            <a:xfrm>
              <a:off x="3935413" y="4506912"/>
              <a:ext cx="407987" cy="420688"/>
            </a:xfrm>
            <a:custGeom>
              <a:avLst/>
              <a:gdLst>
                <a:gd name="T0" fmla="*/ 2147483647 w 1649"/>
                <a:gd name="T1" fmla="*/ 2147483647 h 1692"/>
                <a:gd name="T2" fmla="*/ 2147483647 w 1649"/>
                <a:gd name="T3" fmla="*/ 2147483647 h 1692"/>
                <a:gd name="T4" fmla="*/ 2147483647 w 1649"/>
                <a:gd name="T5" fmla="*/ 2147483647 h 1692"/>
                <a:gd name="T6" fmla="*/ 2147483647 w 1649"/>
                <a:gd name="T7" fmla="*/ 2147483647 h 1692"/>
                <a:gd name="T8" fmla="*/ 2147483647 w 1649"/>
                <a:gd name="T9" fmla="*/ 2147483647 h 1692"/>
                <a:gd name="T10" fmla="*/ 2147483647 w 1649"/>
                <a:gd name="T11" fmla="*/ 2147483647 h 1692"/>
                <a:gd name="T12" fmla="*/ 2147483647 w 1649"/>
                <a:gd name="T13" fmla="*/ 2147483647 h 1692"/>
                <a:gd name="T14" fmla="*/ 2147483647 w 1649"/>
                <a:gd name="T15" fmla="*/ 2147483647 h 1692"/>
                <a:gd name="T16" fmla="*/ 2147483647 w 1649"/>
                <a:gd name="T17" fmla="*/ 2147483647 h 1692"/>
                <a:gd name="T18" fmla="*/ 2147483647 w 1649"/>
                <a:gd name="T19" fmla="*/ 2147483647 h 1692"/>
                <a:gd name="T20" fmla="*/ 2147483647 w 1649"/>
                <a:gd name="T21" fmla="*/ 2147483647 h 1692"/>
                <a:gd name="T22" fmla="*/ 2147483647 w 1649"/>
                <a:gd name="T23" fmla="*/ 2147483647 h 1692"/>
                <a:gd name="T24" fmla="*/ 2147483647 w 1649"/>
                <a:gd name="T25" fmla="*/ 2147483647 h 1692"/>
                <a:gd name="T26" fmla="*/ 2147483647 w 1649"/>
                <a:gd name="T27" fmla="*/ 2147483647 h 1692"/>
                <a:gd name="T28" fmla="*/ 2147483647 w 1649"/>
                <a:gd name="T29" fmla="*/ 2147483647 h 1692"/>
                <a:gd name="T30" fmla="*/ 0 w 1649"/>
                <a:gd name="T31" fmla="*/ 0 h 169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49"/>
                <a:gd name="T49" fmla="*/ 0 h 1692"/>
                <a:gd name="T50" fmla="*/ 1649 w 1649"/>
                <a:gd name="T51" fmla="*/ 1692 h 169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49" h="1692">
                  <a:moveTo>
                    <a:pt x="1648" y="1691"/>
                  </a:moveTo>
                  <a:lnTo>
                    <a:pt x="1583" y="1545"/>
                  </a:lnTo>
                  <a:lnTo>
                    <a:pt x="1511" y="1403"/>
                  </a:lnTo>
                  <a:lnTo>
                    <a:pt x="1432" y="1264"/>
                  </a:lnTo>
                  <a:lnTo>
                    <a:pt x="1345" y="1130"/>
                  </a:lnTo>
                  <a:lnTo>
                    <a:pt x="1251" y="999"/>
                  </a:lnTo>
                  <a:lnTo>
                    <a:pt x="1151" y="874"/>
                  </a:lnTo>
                  <a:lnTo>
                    <a:pt x="1045" y="753"/>
                  </a:lnTo>
                  <a:lnTo>
                    <a:pt x="932" y="638"/>
                  </a:lnTo>
                  <a:lnTo>
                    <a:pt x="814" y="528"/>
                  </a:lnTo>
                  <a:lnTo>
                    <a:pt x="690" y="424"/>
                  </a:lnTo>
                  <a:lnTo>
                    <a:pt x="561" y="326"/>
                  </a:lnTo>
                  <a:lnTo>
                    <a:pt x="428" y="235"/>
                  </a:lnTo>
                  <a:lnTo>
                    <a:pt x="289" y="150"/>
                  </a:lnTo>
                  <a:lnTo>
                    <a:pt x="147" y="72"/>
                  </a:lnTo>
                  <a:lnTo>
                    <a:pt x="0" y="0"/>
                  </a:lnTo>
                </a:path>
              </a:pathLst>
            </a:custGeom>
            <a:noFill/>
            <a:ln w="36720">
              <a:solidFill>
                <a:srgbClr val="0000FF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306" name="Freeform 32"/>
            <p:cNvSpPr>
              <a:spLocks/>
            </p:cNvSpPr>
            <p:nvPr/>
          </p:nvSpPr>
          <p:spPr bwMode="auto">
            <a:xfrm>
              <a:off x="2828925" y="4506912"/>
              <a:ext cx="411163" cy="427038"/>
            </a:xfrm>
            <a:custGeom>
              <a:avLst/>
              <a:gdLst>
                <a:gd name="T0" fmla="*/ 2147483647 w 1661"/>
                <a:gd name="T1" fmla="*/ 0 h 1719"/>
                <a:gd name="T2" fmla="*/ 2147483647 w 1661"/>
                <a:gd name="T3" fmla="*/ 2147483647 h 1719"/>
                <a:gd name="T4" fmla="*/ 2147483647 w 1661"/>
                <a:gd name="T5" fmla="*/ 2147483647 h 1719"/>
                <a:gd name="T6" fmla="*/ 2147483647 w 1661"/>
                <a:gd name="T7" fmla="*/ 2147483647 h 1719"/>
                <a:gd name="T8" fmla="*/ 2147483647 w 1661"/>
                <a:gd name="T9" fmla="*/ 2147483647 h 1719"/>
                <a:gd name="T10" fmla="*/ 2147483647 w 1661"/>
                <a:gd name="T11" fmla="*/ 2147483647 h 1719"/>
                <a:gd name="T12" fmla="*/ 2147483647 w 1661"/>
                <a:gd name="T13" fmla="*/ 2147483647 h 1719"/>
                <a:gd name="T14" fmla="*/ 2147483647 w 1661"/>
                <a:gd name="T15" fmla="*/ 2147483647 h 1719"/>
                <a:gd name="T16" fmla="*/ 2147483647 w 1661"/>
                <a:gd name="T17" fmla="*/ 2147483647 h 1719"/>
                <a:gd name="T18" fmla="*/ 2147483647 w 1661"/>
                <a:gd name="T19" fmla="*/ 2147483647 h 1719"/>
                <a:gd name="T20" fmla="*/ 2147483647 w 1661"/>
                <a:gd name="T21" fmla="*/ 2147483647 h 1719"/>
                <a:gd name="T22" fmla="*/ 2147483647 w 1661"/>
                <a:gd name="T23" fmla="*/ 2147483647 h 1719"/>
                <a:gd name="T24" fmla="*/ 2147483647 w 1661"/>
                <a:gd name="T25" fmla="*/ 2147483647 h 1719"/>
                <a:gd name="T26" fmla="*/ 2147483647 w 1661"/>
                <a:gd name="T27" fmla="*/ 2147483647 h 1719"/>
                <a:gd name="T28" fmla="*/ 2147483647 w 1661"/>
                <a:gd name="T29" fmla="*/ 2147483647 h 1719"/>
                <a:gd name="T30" fmla="*/ 0 w 1661"/>
                <a:gd name="T31" fmla="*/ 2147483647 h 171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61"/>
                <a:gd name="T49" fmla="*/ 0 h 1719"/>
                <a:gd name="T50" fmla="*/ 1661 w 1661"/>
                <a:gd name="T51" fmla="*/ 1719 h 171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61" h="1719">
                  <a:moveTo>
                    <a:pt x="1660" y="0"/>
                  </a:moveTo>
                  <a:lnTo>
                    <a:pt x="1512" y="72"/>
                  </a:lnTo>
                  <a:lnTo>
                    <a:pt x="1367" y="152"/>
                  </a:lnTo>
                  <a:lnTo>
                    <a:pt x="1227" y="238"/>
                  </a:lnTo>
                  <a:lnTo>
                    <a:pt x="1092" y="331"/>
                  </a:lnTo>
                  <a:lnTo>
                    <a:pt x="962" y="430"/>
                  </a:lnTo>
                  <a:lnTo>
                    <a:pt x="837" y="536"/>
                  </a:lnTo>
                  <a:lnTo>
                    <a:pt x="717" y="648"/>
                  </a:lnTo>
                  <a:lnTo>
                    <a:pt x="604" y="765"/>
                  </a:lnTo>
                  <a:lnTo>
                    <a:pt x="497" y="888"/>
                  </a:lnTo>
                  <a:lnTo>
                    <a:pt x="396" y="1015"/>
                  </a:lnTo>
                  <a:lnTo>
                    <a:pt x="303" y="1148"/>
                  </a:lnTo>
                  <a:lnTo>
                    <a:pt x="216" y="1285"/>
                  </a:lnTo>
                  <a:lnTo>
                    <a:pt x="137" y="1426"/>
                  </a:lnTo>
                  <a:lnTo>
                    <a:pt x="65" y="1570"/>
                  </a:lnTo>
                  <a:lnTo>
                    <a:pt x="0" y="1718"/>
                  </a:lnTo>
                </a:path>
              </a:pathLst>
            </a:custGeom>
            <a:noFill/>
            <a:ln w="36720">
              <a:solidFill>
                <a:srgbClr val="0000FF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307" name="Freeform 33"/>
            <p:cNvSpPr>
              <a:spLocks/>
            </p:cNvSpPr>
            <p:nvPr/>
          </p:nvSpPr>
          <p:spPr bwMode="auto">
            <a:xfrm>
              <a:off x="4008438" y="5465762"/>
              <a:ext cx="354012" cy="430213"/>
            </a:xfrm>
            <a:custGeom>
              <a:avLst/>
              <a:gdLst>
                <a:gd name="T0" fmla="*/ 0 w 1427"/>
                <a:gd name="T1" fmla="*/ 2147483647 h 1737"/>
                <a:gd name="T2" fmla="*/ 2147483647 w 1427"/>
                <a:gd name="T3" fmla="*/ 2147483647 h 1737"/>
                <a:gd name="T4" fmla="*/ 2147483647 w 1427"/>
                <a:gd name="T5" fmla="*/ 2147483647 h 1737"/>
                <a:gd name="T6" fmla="*/ 2147483647 w 1427"/>
                <a:gd name="T7" fmla="*/ 2147483647 h 1737"/>
                <a:gd name="T8" fmla="*/ 2147483647 w 1427"/>
                <a:gd name="T9" fmla="*/ 2147483647 h 1737"/>
                <a:gd name="T10" fmla="*/ 2147483647 w 1427"/>
                <a:gd name="T11" fmla="*/ 2147483647 h 1737"/>
                <a:gd name="T12" fmla="*/ 2147483647 w 1427"/>
                <a:gd name="T13" fmla="*/ 2147483647 h 1737"/>
                <a:gd name="T14" fmla="*/ 2147483647 w 1427"/>
                <a:gd name="T15" fmla="*/ 2147483647 h 1737"/>
                <a:gd name="T16" fmla="*/ 2147483647 w 1427"/>
                <a:gd name="T17" fmla="*/ 2147483647 h 1737"/>
                <a:gd name="T18" fmla="*/ 2147483647 w 1427"/>
                <a:gd name="T19" fmla="*/ 2147483647 h 1737"/>
                <a:gd name="T20" fmla="*/ 2147483647 w 1427"/>
                <a:gd name="T21" fmla="*/ 2147483647 h 1737"/>
                <a:gd name="T22" fmla="*/ 2147483647 w 1427"/>
                <a:gd name="T23" fmla="*/ 2147483647 h 1737"/>
                <a:gd name="T24" fmla="*/ 2147483647 w 1427"/>
                <a:gd name="T25" fmla="*/ 2147483647 h 1737"/>
                <a:gd name="T26" fmla="*/ 2147483647 w 1427"/>
                <a:gd name="T27" fmla="*/ 2147483647 h 1737"/>
                <a:gd name="T28" fmla="*/ 2147483647 w 1427"/>
                <a:gd name="T29" fmla="*/ 2147483647 h 1737"/>
                <a:gd name="T30" fmla="*/ 2147483647 w 1427"/>
                <a:gd name="T31" fmla="*/ 0 h 173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427"/>
                <a:gd name="T49" fmla="*/ 0 h 1737"/>
                <a:gd name="T50" fmla="*/ 1427 w 1427"/>
                <a:gd name="T51" fmla="*/ 1737 h 173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427" h="1737">
                  <a:moveTo>
                    <a:pt x="0" y="1736"/>
                  </a:moveTo>
                  <a:lnTo>
                    <a:pt x="132" y="1655"/>
                  </a:lnTo>
                  <a:lnTo>
                    <a:pt x="259" y="1568"/>
                  </a:lnTo>
                  <a:lnTo>
                    <a:pt x="382" y="1475"/>
                  </a:lnTo>
                  <a:lnTo>
                    <a:pt x="501" y="1377"/>
                  </a:lnTo>
                  <a:lnTo>
                    <a:pt x="614" y="1273"/>
                  </a:lnTo>
                  <a:lnTo>
                    <a:pt x="722" y="1164"/>
                  </a:lnTo>
                  <a:lnTo>
                    <a:pt x="825" y="1050"/>
                  </a:lnTo>
                  <a:lnTo>
                    <a:pt x="922" y="932"/>
                  </a:lnTo>
                  <a:lnTo>
                    <a:pt x="1013" y="810"/>
                  </a:lnTo>
                  <a:lnTo>
                    <a:pt x="1098" y="683"/>
                  </a:lnTo>
                  <a:lnTo>
                    <a:pt x="1177" y="553"/>
                  </a:lnTo>
                  <a:lnTo>
                    <a:pt x="1249" y="419"/>
                  </a:lnTo>
                  <a:lnTo>
                    <a:pt x="1315" y="282"/>
                  </a:lnTo>
                  <a:lnTo>
                    <a:pt x="1374" y="142"/>
                  </a:lnTo>
                  <a:lnTo>
                    <a:pt x="1426" y="0"/>
                  </a:lnTo>
                </a:path>
              </a:pathLst>
            </a:custGeom>
            <a:noFill/>
            <a:ln w="36720">
              <a:solidFill>
                <a:srgbClr val="0000FF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308" name="Freeform 39"/>
            <p:cNvSpPr>
              <a:spLocks/>
            </p:cNvSpPr>
            <p:nvPr/>
          </p:nvSpPr>
          <p:spPr bwMode="auto">
            <a:xfrm>
              <a:off x="3284538" y="5932487"/>
              <a:ext cx="654050" cy="79375"/>
            </a:xfrm>
            <a:custGeom>
              <a:avLst/>
              <a:gdLst>
                <a:gd name="T0" fmla="*/ 0 w 2646"/>
                <a:gd name="T1" fmla="*/ 2147483647 h 312"/>
                <a:gd name="T2" fmla="*/ 2147483647 w 2646"/>
                <a:gd name="T3" fmla="*/ 2147483647 h 312"/>
                <a:gd name="T4" fmla="*/ 2147483647 w 2646"/>
                <a:gd name="T5" fmla="*/ 2147483647 h 312"/>
                <a:gd name="T6" fmla="*/ 2147483647 w 2646"/>
                <a:gd name="T7" fmla="*/ 2147483647 h 312"/>
                <a:gd name="T8" fmla="*/ 2147483647 w 2646"/>
                <a:gd name="T9" fmla="*/ 2147483647 h 312"/>
                <a:gd name="T10" fmla="*/ 2147483647 w 2646"/>
                <a:gd name="T11" fmla="*/ 2147483647 h 312"/>
                <a:gd name="T12" fmla="*/ 2147483647 w 2646"/>
                <a:gd name="T13" fmla="*/ 2147483647 h 312"/>
                <a:gd name="T14" fmla="*/ 2147483647 w 2646"/>
                <a:gd name="T15" fmla="*/ 2147483647 h 312"/>
                <a:gd name="T16" fmla="*/ 2147483647 w 2646"/>
                <a:gd name="T17" fmla="*/ 2147483647 h 312"/>
                <a:gd name="T18" fmla="*/ 2147483647 w 2646"/>
                <a:gd name="T19" fmla="*/ 2147483647 h 312"/>
                <a:gd name="T20" fmla="*/ 2147483647 w 2646"/>
                <a:gd name="T21" fmla="*/ 2147483647 h 312"/>
                <a:gd name="T22" fmla="*/ 2147483647 w 2646"/>
                <a:gd name="T23" fmla="*/ 2147483647 h 312"/>
                <a:gd name="T24" fmla="*/ 2147483647 w 2646"/>
                <a:gd name="T25" fmla="*/ 2147483647 h 312"/>
                <a:gd name="T26" fmla="*/ 2147483647 w 2646"/>
                <a:gd name="T27" fmla="*/ 2147483647 h 312"/>
                <a:gd name="T28" fmla="*/ 2147483647 w 2646"/>
                <a:gd name="T29" fmla="*/ 2147483647 h 312"/>
                <a:gd name="T30" fmla="*/ 2147483647 w 2646"/>
                <a:gd name="T31" fmla="*/ 0 h 31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646"/>
                <a:gd name="T49" fmla="*/ 0 h 312"/>
                <a:gd name="T50" fmla="*/ 2646 w 2646"/>
                <a:gd name="T51" fmla="*/ 312 h 31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646" h="312">
                  <a:moveTo>
                    <a:pt x="0" y="81"/>
                  </a:moveTo>
                  <a:lnTo>
                    <a:pt x="170" y="142"/>
                  </a:lnTo>
                  <a:lnTo>
                    <a:pt x="343" y="194"/>
                  </a:lnTo>
                  <a:lnTo>
                    <a:pt x="520" y="237"/>
                  </a:lnTo>
                  <a:lnTo>
                    <a:pt x="698" y="270"/>
                  </a:lnTo>
                  <a:lnTo>
                    <a:pt x="878" y="293"/>
                  </a:lnTo>
                  <a:lnTo>
                    <a:pt x="1059" y="307"/>
                  </a:lnTo>
                  <a:lnTo>
                    <a:pt x="1240" y="311"/>
                  </a:lnTo>
                  <a:lnTo>
                    <a:pt x="1422" y="305"/>
                  </a:lnTo>
                  <a:lnTo>
                    <a:pt x="1603" y="290"/>
                  </a:lnTo>
                  <a:lnTo>
                    <a:pt x="1782" y="265"/>
                  </a:lnTo>
                  <a:lnTo>
                    <a:pt x="1960" y="231"/>
                  </a:lnTo>
                  <a:lnTo>
                    <a:pt x="2136" y="187"/>
                  </a:lnTo>
                  <a:lnTo>
                    <a:pt x="2309" y="134"/>
                  </a:lnTo>
                  <a:lnTo>
                    <a:pt x="2479" y="71"/>
                  </a:lnTo>
                  <a:lnTo>
                    <a:pt x="2645" y="0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309" name="Freeform 40"/>
            <p:cNvSpPr>
              <a:spLocks/>
            </p:cNvSpPr>
            <p:nvPr/>
          </p:nvSpPr>
          <p:spPr bwMode="auto">
            <a:xfrm>
              <a:off x="2811463" y="5505450"/>
              <a:ext cx="476250" cy="447675"/>
            </a:xfrm>
            <a:custGeom>
              <a:avLst/>
              <a:gdLst>
                <a:gd name="T0" fmla="*/ 0 w 1754"/>
                <a:gd name="T1" fmla="*/ 0 h 1586"/>
                <a:gd name="T2" fmla="*/ 2147483647 w 1754"/>
                <a:gd name="T3" fmla="*/ 2147483647 h 1586"/>
                <a:gd name="T4" fmla="*/ 2147483647 w 1754"/>
                <a:gd name="T5" fmla="*/ 2147483647 h 1586"/>
                <a:gd name="T6" fmla="*/ 2147483647 w 1754"/>
                <a:gd name="T7" fmla="*/ 2147483647 h 1586"/>
                <a:gd name="T8" fmla="*/ 2147483647 w 1754"/>
                <a:gd name="T9" fmla="*/ 2147483647 h 1586"/>
                <a:gd name="T10" fmla="*/ 2147483647 w 1754"/>
                <a:gd name="T11" fmla="*/ 2147483647 h 1586"/>
                <a:gd name="T12" fmla="*/ 2147483647 w 1754"/>
                <a:gd name="T13" fmla="*/ 2147483647 h 1586"/>
                <a:gd name="T14" fmla="*/ 2147483647 w 1754"/>
                <a:gd name="T15" fmla="*/ 2147483647 h 1586"/>
                <a:gd name="T16" fmla="*/ 2147483647 w 1754"/>
                <a:gd name="T17" fmla="*/ 2147483647 h 1586"/>
                <a:gd name="T18" fmla="*/ 2147483647 w 1754"/>
                <a:gd name="T19" fmla="*/ 2147483647 h 1586"/>
                <a:gd name="T20" fmla="*/ 2147483647 w 1754"/>
                <a:gd name="T21" fmla="*/ 2147483647 h 1586"/>
                <a:gd name="T22" fmla="*/ 2147483647 w 1754"/>
                <a:gd name="T23" fmla="*/ 2147483647 h 1586"/>
                <a:gd name="T24" fmla="*/ 2147483647 w 1754"/>
                <a:gd name="T25" fmla="*/ 2147483647 h 1586"/>
                <a:gd name="T26" fmla="*/ 2147483647 w 1754"/>
                <a:gd name="T27" fmla="*/ 2147483647 h 1586"/>
                <a:gd name="T28" fmla="*/ 2147483647 w 1754"/>
                <a:gd name="T29" fmla="*/ 2147483647 h 1586"/>
                <a:gd name="T30" fmla="*/ 2147483647 w 1754"/>
                <a:gd name="T31" fmla="*/ 2147483647 h 158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754"/>
                <a:gd name="T49" fmla="*/ 0 h 1586"/>
                <a:gd name="T50" fmla="*/ 1754 w 1754"/>
                <a:gd name="T51" fmla="*/ 1586 h 158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754" h="1586">
                  <a:moveTo>
                    <a:pt x="0" y="0"/>
                  </a:moveTo>
                  <a:lnTo>
                    <a:pt x="75" y="141"/>
                  </a:lnTo>
                  <a:lnTo>
                    <a:pt x="156" y="278"/>
                  </a:lnTo>
                  <a:lnTo>
                    <a:pt x="244" y="412"/>
                  </a:lnTo>
                  <a:lnTo>
                    <a:pt x="339" y="540"/>
                  </a:lnTo>
                  <a:lnTo>
                    <a:pt x="441" y="665"/>
                  </a:lnTo>
                  <a:lnTo>
                    <a:pt x="549" y="784"/>
                  </a:lnTo>
                  <a:lnTo>
                    <a:pt x="663" y="897"/>
                  </a:lnTo>
                  <a:lnTo>
                    <a:pt x="782" y="1006"/>
                  </a:lnTo>
                  <a:lnTo>
                    <a:pt x="907" y="1108"/>
                  </a:lnTo>
                  <a:lnTo>
                    <a:pt x="1037" y="1204"/>
                  </a:lnTo>
                  <a:lnTo>
                    <a:pt x="1172" y="1294"/>
                  </a:lnTo>
                  <a:lnTo>
                    <a:pt x="1312" y="1377"/>
                  </a:lnTo>
                  <a:lnTo>
                    <a:pt x="1455" y="1453"/>
                  </a:lnTo>
                  <a:lnTo>
                    <a:pt x="1602" y="1522"/>
                  </a:lnTo>
                  <a:lnTo>
                    <a:pt x="1753" y="1585"/>
                  </a:lnTo>
                </a:path>
              </a:pathLst>
            </a:custGeom>
            <a:noFill/>
            <a:ln w="36720">
              <a:solidFill>
                <a:srgbClr val="0000FF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310" name="Text Box 44"/>
            <p:cNvSpPr txBox="1">
              <a:spLocks noChangeArrowheads="1"/>
            </p:cNvSpPr>
            <p:nvPr/>
          </p:nvSpPr>
          <p:spPr bwMode="auto">
            <a:xfrm>
              <a:off x="3413125" y="5054600"/>
              <a:ext cx="204788" cy="450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8286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defTabSz="828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defTabSz="828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defTabSz="828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defTabSz="828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63000"/>
                </a:lnSpc>
                <a:buClr>
                  <a:srgbClr val="000000"/>
                </a:buClr>
                <a:buSzPct val="45000"/>
                <a:buFont typeface="StarSymbol" charset="0"/>
                <a:buNone/>
              </a:pPr>
              <a:endParaRPr lang="en-GB" sz="2900">
                <a:solidFill>
                  <a:srgbClr val="00CC00"/>
                </a:solidFill>
                <a:latin typeface="FreeSerif" charset="0"/>
              </a:endParaRPr>
            </a:p>
          </p:txBody>
        </p:sp>
        <p:cxnSp>
          <p:nvCxnSpPr>
            <p:cNvPr id="246" name="Straight Arrow Connector 245"/>
            <p:cNvCxnSpPr/>
            <p:nvPr/>
          </p:nvCxnSpPr>
          <p:spPr>
            <a:xfrm flipH="1">
              <a:off x="3584575" y="3175000"/>
              <a:ext cx="0" cy="974725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2315" name="TextBox 246"/>
            <p:cNvSpPr txBox="1">
              <a:spLocks noChangeArrowheads="1"/>
            </p:cNvSpPr>
            <p:nvPr/>
          </p:nvSpPr>
          <p:spPr bwMode="auto">
            <a:xfrm>
              <a:off x="3592513" y="3017837"/>
              <a:ext cx="1579562" cy="1200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i="1" dirty="0">
                  <a:latin typeface="Calibri"/>
                  <a:cs typeface="Calibri"/>
                </a:rPr>
                <a:t>c</a:t>
              </a:r>
              <a:r>
                <a:rPr lang="en-US" i="1" dirty="0" smtClean="0">
                  <a:latin typeface="Calibri"/>
                  <a:cs typeface="Calibri"/>
                </a:rPr>
                <a:t>ycle(</a:t>
              </a:r>
              <a:r>
                <a:rPr lang="en-US" i="1" dirty="0" smtClean="0">
                  <a:solidFill>
                    <a:srgbClr val="FF0000"/>
                  </a:solidFill>
                  <a:latin typeface="Calibri"/>
                  <a:cs typeface="Calibri"/>
                </a:rPr>
                <a:t>P</a:t>
              </a:r>
              <a:r>
                <a:rPr lang="en-US" i="1" dirty="0" smtClean="0">
                  <a:latin typeface="Calibri"/>
                  <a:cs typeface="Calibri"/>
                </a:rPr>
                <a:t>,</a:t>
              </a:r>
              <a:r>
                <a:rPr lang="en-US" i="1" dirty="0" smtClean="0">
                  <a:solidFill>
                    <a:srgbClr val="0000FF"/>
                  </a:solidFill>
                  <a:latin typeface="Calibri"/>
                  <a:cs typeface="Calibri"/>
                </a:rPr>
                <a:t>Q</a:t>
              </a:r>
              <a:r>
                <a:rPr lang="en-US" i="1" dirty="0" smtClean="0">
                  <a:latin typeface="Calibri"/>
                  <a:cs typeface="Calibri"/>
                </a:rPr>
                <a:t>)</a:t>
              </a:r>
            </a:p>
            <a:p>
              <a:pPr eaLnBrk="1" hangingPunct="1"/>
              <a:r>
                <a:rPr lang="en-US" dirty="0" smtClean="0">
                  <a:latin typeface="Calibri"/>
                  <a:cs typeface="Calibri"/>
                </a:rPr>
                <a:t>increases by 1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182338" name="Freeform 48"/>
            <p:cNvSpPr>
              <a:spLocks noChangeArrowheads="1"/>
            </p:cNvSpPr>
            <p:nvPr/>
          </p:nvSpPr>
          <p:spPr bwMode="auto">
            <a:xfrm>
              <a:off x="4264025" y="1976437"/>
              <a:ext cx="228600" cy="228600"/>
            </a:xfrm>
            <a:custGeom>
              <a:avLst/>
              <a:gdLst>
                <a:gd name="T0" fmla="*/ 2147483647 w 780"/>
                <a:gd name="T1" fmla="*/ 0 h 907"/>
                <a:gd name="T2" fmla="*/ 2147483647 w 780"/>
                <a:gd name="T3" fmla="*/ 2147483647 h 907"/>
                <a:gd name="T4" fmla="*/ 2147483647 w 780"/>
                <a:gd name="T5" fmla="*/ 2147483647 h 907"/>
                <a:gd name="T6" fmla="*/ 2147483647 w 780"/>
                <a:gd name="T7" fmla="*/ 2147483647 h 907"/>
                <a:gd name="T8" fmla="*/ 2147483647 w 780"/>
                <a:gd name="T9" fmla="*/ 2147483647 h 907"/>
                <a:gd name="T10" fmla="*/ 2147483647 w 780"/>
                <a:gd name="T11" fmla="*/ 2147483647 h 907"/>
                <a:gd name="T12" fmla="*/ 2147483647 w 780"/>
                <a:gd name="T13" fmla="*/ 2147483647 h 907"/>
                <a:gd name="T14" fmla="*/ 2147483647 w 780"/>
                <a:gd name="T15" fmla="*/ 2147483647 h 907"/>
                <a:gd name="T16" fmla="*/ 0 w 780"/>
                <a:gd name="T17" fmla="*/ 2147483647 h 907"/>
                <a:gd name="T18" fmla="*/ 2147483647 w 780"/>
                <a:gd name="T19" fmla="*/ 2147483647 h 907"/>
                <a:gd name="T20" fmla="*/ 0 w 780"/>
                <a:gd name="T21" fmla="*/ 2147483647 h 907"/>
                <a:gd name="T22" fmla="*/ 2147483647 w 780"/>
                <a:gd name="T23" fmla="*/ 2147483647 h 907"/>
                <a:gd name="T24" fmla="*/ 2147483647 w 780"/>
                <a:gd name="T25" fmla="*/ 0 h 90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80"/>
                <a:gd name="T40" fmla="*/ 0 h 907"/>
                <a:gd name="T41" fmla="*/ 780 w 780"/>
                <a:gd name="T42" fmla="*/ 907 h 90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80" h="907">
                  <a:moveTo>
                    <a:pt x="390" y="0"/>
                  </a:moveTo>
                  <a:lnTo>
                    <a:pt x="492" y="276"/>
                  </a:lnTo>
                  <a:lnTo>
                    <a:pt x="780" y="228"/>
                  </a:lnTo>
                  <a:lnTo>
                    <a:pt x="594" y="457"/>
                  </a:lnTo>
                  <a:lnTo>
                    <a:pt x="780" y="679"/>
                  </a:lnTo>
                  <a:lnTo>
                    <a:pt x="492" y="631"/>
                  </a:lnTo>
                  <a:lnTo>
                    <a:pt x="390" y="907"/>
                  </a:lnTo>
                  <a:lnTo>
                    <a:pt x="288" y="631"/>
                  </a:lnTo>
                  <a:lnTo>
                    <a:pt x="0" y="679"/>
                  </a:lnTo>
                  <a:lnTo>
                    <a:pt x="186" y="457"/>
                  </a:lnTo>
                  <a:lnTo>
                    <a:pt x="0" y="228"/>
                  </a:lnTo>
                  <a:lnTo>
                    <a:pt x="288" y="276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FFFF00"/>
            </a:solidFill>
            <a:ln w="360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339" name="Freeform 48"/>
            <p:cNvSpPr>
              <a:spLocks noChangeArrowheads="1"/>
            </p:cNvSpPr>
            <p:nvPr/>
          </p:nvSpPr>
          <p:spPr bwMode="auto">
            <a:xfrm>
              <a:off x="2638425" y="2011362"/>
              <a:ext cx="228600" cy="228600"/>
            </a:xfrm>
            <a:custGeom>
              <a:avLst/>
              <a:gdLst>
                <a:gd name="T0" fmla="*/ 2147483647 w 780"/>
                <a:gd name="T1" fmla="*/ 0 h 907"/>
                <a:gd name="T2" fmla="*/ 2147483647 w 780"/>
                <a:gd name="T3" fmla="*/ 2147483647 h 907"/>
                <a:gd name="T4" fmla="*/ 2147483647 w 780"/>
                <a:gd name="T5" fmla="*/ 2147483647 h 907"/>
                <a:gd name="T6" fmla="*/ 2147483647 w 780"/>
                <a:gd name="T7" fmla="*/ 2147483647 h 907"/>
                <a:gd name="T8" fmla="*/ 2147483647 w 780"/>
                <a:gd name="T9" fmla="*/ 2147483647 h 907"/>
                <a:gd name="T10" fmla="*/ 2147483647 w 780"/>
                <a:gd name="T11" fmla="*/ 2147483647 h 907"/>
                <a:gd name="T12" fmla="*/ 2147483647 w 780"/>
                <a:gd name="T13" fmla="*/ 2147483647 h 907"/>
                <a:gd name="T14" fmla="*/ 2147483647 w 780"/>
                <a:gd name="T15" fmla="*/ 2147483647 h 907"/>
                <a:gd name="T16" fmla="*/ 0 w 780"/>
                <a:gd name="T17" fmla="*/ 2147483647 h 907"/>
                <a:gd name="T18" fmla="*/ 2147483647 w 780"/>
                <a:gd name="T19" fmla="*/ 2147483647 h 907"/>
                <a:gd name="T20" fmla="*/ 0 w 780"/>
                <a:gd name="T21" fmla="*/ 2147483647 h 907"/>
                <a:gd name="T22" fmla="*/ 2147483647 w 780"/>
                <a:gd name="T23" fmla="*/ 2147483647 h 907"/>
                <a:gd name="T24" fmla="*/ 2147483647 w 780"/>
                <a:gd name="T25" fmla="*/ 0 h 90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80"/>
                <a:gd name="T40" fmla="*/ 0 h 907"/>
                <a:gd name="T41" fmla="*/ 780 w 780"/>
                <a:gd name="T42" fmla="*/ 907 h 90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80" h="907">
                  <a:moveTo>
                    <a:pt x="390" y="0"/>
                  </a:moveTo>
                  <a:lnTo>
                    <a:pt x="492" y="276"/>
                  </a:lnTo>
                  <a:lnTo>
                    <a:pt x="780" y="228"/>
                  </a:lnTo>
                  <a:lnTo>
                    <a:pt x="594" y="457"/>
                  </a:lnTo>
                  <a:lnTo>
                    <a:pt x="780" y="679"/>
                  </a:lnTo>
                  <a:lnTo>
                    <a:pt x="492" y="631"/>
                  </a:lnTo>
                  <a:lnTo>
                    <a:pt x="390" y="907"/>
                  </a:lnTo>
                  <a:lnTo>
                    <a:pt x="288" y="631"/>
                  </a:lnTo>
                  <a:lnTo>
                    <a:pt x="0" y="679"/>
                  </a:lnTo>
                  <a:lnTo>
                    <a:pt x="186" y="457"/>
                  </a:lnTo>
                  <a:lnTo>
                    <a:pt x="0" y="228"/>
                  </a:lnTo>
                  <a:lnTo>
                    <a:pt x="288" y="276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FFFF00"/>
            </a:solidFill>
            <a:ln w="360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82340" name="Freeform 48"/>
          <p:cNvSpPr>
            <a:spLocks noChangeArrowheads="1"/>
          </p:cNvSpPr>
          <p:nvPr/>
        </p:nvSpPr>
        <p:spPr bwMode="auto">
          <a:xfrm>
            <a:off x="1852613" y="2019300"/>
            <a:ext cx="228600" cy="228600"/>
          </a:xfrm>
          <a:custGeom>
            <a:avLst/>
            <a:gdLst>
              <a:gd name="T0" fmla="*/ 2147483647 w 780"/>
              <a:gd name="T1" fmla="*/ 0 h 907"/>
              <a:gd name="T2" fmla="*/ 2147483647 w 780"/>
              <a:gd name="T3" fmla="*/ 2147483647 h 907"/>
              <a:gd name="T4" fmla="*/ 2147483647 w 780"/>
              <a:gd name="T5" fmla="*/ 2147483647 h 907"/>
              <a:gd name="T6" fmla="*/ 2147483647 w 780"/>
              <a:gd name="T7" fmla="*/ 2147483647 h 907"/>
              <a:gd name="T8" fmla="*/ 2147483647 w 780"/>
              <a:gd name="T9" fmla="*/ 2147483647 h 907"/>
              <a:gd name="T10" fmla="*/ 2147483647 w 780"/>
              <a:gd name="T11" fmla="*/ 2147483647 h 907"/>
              <a:gd name="T12" fmla="*/ 2147483647 w 780"/>
              <a:gd name="T13" fmla="*/ 2147483647 h 907"/>
              <a:gd name="T14" fmla="*/ 2147483647 w 780"/>
              <a:gd name="T15" fmla="*/ 2147483647 h 907"/>
              <a:gd name="T16" fmla="*/ 0 w 780"/>
              <a:gd name="T17" fmla="*/ 2147483647 h 907"/>
              <a:gd name="T18" fmla="*/ 2147483647 w 780"/>
              <a:gd name="T19" fmla="*/ 2147483647 h 907"/>
              <a:gd name="T20" fmla="*/ 0 w 780"/>
              <a:gd name="T21" fmla="*/ 2147483647 h 907"/>
              <a:gd name="T22" fmla="*/ 2147483647 w 780"/>
              <a:gd name="T23" fmla="*/ 2147483647 h 907"/>
              <a:gd name="T24" fmla="*/ 2147483647 w 780"/>
              <a:gd name="T25" fmla="*/ 0 h 90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780"/>
              <a:gd name="T40" fmla="*/ 0 h 907"/>
              <a:gd name="T41" fmla="*/ 780 w 780"/>
              <a:gd name="T42" fmla="*/ 907 h 90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780" h="907">
                <a:moveTo>
                  <a:pt x="390" y="0"/>
                </a:moveTo>
                <a:lnTo>
                  <a:pt x="492" y="276"/>
                </a:lnTo>
                <a:lnTo>
                  <a:pt x="780" y="228"/>
                </a:lnTo>
                <a:lnTo>
                  <a:pt x="594" y="457"/>
                </a:lnTo>
                <a:lnTo>
                  <a:pt x="780" y="679"/>
                </a:lnTo>
                <a:lnTo>
                  <a:pt x="492" y="631"/>
                </a:lnTo>
                <a:lnTo>
                  <a:pt x="390" y="907"/>
                </a:lnTo>
                <a:lnTo>
                  <a:pt x="288" y="631"/>
                </a:lnTo>
                <a:lnTo>
                  <a:pt x="0" y="679"/>
                </a:lnTo>
                <a:lnTo>
                  <a:pt x="186" y="457"/>
                </a:lnTo>
                <a:lnTo>
                  <a:pt x="0" y="228"/>
                </a:lnTo>
                <a:lnTo>
                  <a:pt x="288" y="276"/>
                </a:lnTo>
                <a:lnTo>
                  <a:pt x="390" y="0"/>
                </a:lnTo>
                <a:close/>
              </a:path>
            </a:pathLst>
          </a:custGeom>
          <a:solidFill>
            <a:srgbClr val="FFFF00"/>
          </a:solidFill>
          <a:ln w="360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5375275" y="1295400"/>
            <a:ext cx="3579813" cy="4721225"/>
            <a:chOff x="5375275" y="1295400"/>
            <a:chExt cx="3579813" cy="4721225"/>
          </a:xfrm>
        </p:grpSpPr>
        <p:cxnSp>
          <p:nvCxnSpPr>
            <p:cNvPr id="111" name="Straight Connector 110"/>
            <p:cNvCxnSpPr/>
            <p:nvPr/>
          </p:nvCxnSpPr>
          <p:spPr>
            <a:xfrm>
              <a:off x="6945313" y="5491162"/>
              <a:ext cx="441325" cy="0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Arrow Connector 247"/>
            <p:cNvCxnSpPr/>
            <p:nvPr/>
          </p:nvCxnSpPr>
          <p:spPr>
            <a:xfrm flipH="1">
              <a:off x="7169150" y="3132137"/>
              <a:ext cx="0" cy="974725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2318" name="Group 1"/>
            <p:cNvGrpSpPr>
              <a:grpSpLocks/>
            </p:cNvGrpSpPr>
            <p:nvPr/>
          </p:nvGrpSpPr>
          <p:grpSpPr bwMode="auto">
            <a:xfrm>
              <a:off x="5375275" y="1295400"/>
              <a:ext cx="1628775" cy="1576387"/>
              <a:chOff x="5636446" y="738347"/>
              <a:chExt cx="1627858" cy="1577290"/>
            </a:xfrm>
          </p:grpSpPr>
          <p:sp>
            <p:nvSpPr>
              <p:cNvPr id="182349" name="Freeform 37"/>
              <p:cNvSpPr>
                <a:spLocks/>
              </p:cNvSpPr>
              <p:nvPr/>
            </p:nvSpPr>
            <p:spPr bwMode="auto">
              <a:xfrm>
                <a:off x="6102409" y="738347"/>
                <a:ext cx="645364" cy="74650"/>
              </a:xfrm>
              <a:custGeom>
                <a:avLst/>
                <a:gdLst>
                  <a:gd name="T0" fmla="*/ 2147483647 w 2604"/>
                  <a:gd name="T1" fmla="*/ 2147483647 h 305"/>
                  <a:gd name="T2" fmla="*/ 2147483647 w 2604"/>
                  <a:gd name="T3" fmla="*/ 2147483647 h 305"/>
                  <a:gd name="T4" fmla="*/ 2147483647 w 2604"/>
                  <a:gd name="T5" fmla="*/ 2147483647 h 305"/>
                  <a:gd name="T6" fmla="*/ 2147483647 w 2604"/>
                  <a:gd name="T7" fmla="*/ 2147483647 h 305"/>
                  <a:gd name="T8" fmla="*/ 2147483647 w 2604"/>
                  <a:gd name="T9" fmla="*/ 2147483647 h 305"/>
                  <a:gd name="T10" fmla="*/ 2147483647 w 2604"/>
                  <a:gd name="T11" fmla="*/ 2147483647 h 305"/>
                  <a:gd name="T12" fmla="*/ 2147483647 w 2604"/>
                  <a:gd name="T13" fmla="*/ 2147483647 h 305"/>
                  <a:gd name="T14" fmla="*/ 2147483647 w 2604"/>
                  <a:gd name="T15" fmla="*/ 0 h 305"/>
                  <a:gd name="T16" fmla="*/ 2147483647 w 2604"/>
                  <a:gd name="T17" fmla="*/ 2147483647 h 305"/>
                  <a:gd name="T18" fmla="*/ 2147483647 w 2604"/>
                  <a:gd name="T19" fmla="*/ 2147483647 h 305"/>
                  <a:gd name="T20" fmla="*/ 2147483647 w 2604"/>
                  <a:gd name="T21" fmla="*/ 2147483647 h 305"/>
                  <a:gd name="T22" fmla="*/ 2147483647 w 2604"/>
                  <a:gd name="T23" fmla="*/ 2147483647 h 305"/>
                  <a:gd name="T24" fmla="*/ 2147483647 w 2604"/>
                  <a:gd name="T25" fmla="*/ 2147483647 h 305"/>
                  <a:gd name="T26" fmla="*/ 2147483647 w 2604"/>
                  <a:gd name="T27" fmla="*/ 2147483647 h 305"/>
                  <a:gd name="T28" fmla="*/ 2147483647 w 2604"/>
                  <a:gd name="T29" fmla="*/ 2147483647 h 305"/>
                  <a:gd name="T30" fmla="*/ 0 w 2604"/>
                  <a:gd name="T31" fmla="*/ 2147483647 h 305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604"/>
                  <a:gd name="T49" fmla="*/ 0 h 305"/>
                  <a:gd name="T50" fmla="*/ 2604 w 2604"/>
                  <a:gd name="T51" fmla="*/ 305 h 305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604" h="305">
                    <a:moveTo>
                      <a:pt x="2603" y="219"/>
                    </a:moveTo>
                    <a:lnTo>
                      <a:pt x="2435" y="160"/>
                    </a:lnTo>
                    <a:lnTo>
                      <a:pt x="2264" y="111"/>
                    </a:lnTo>
                    <a:lnTo>
                      <a:pt x="2090" y="70"/>
                    </a:lnTo>
                    <a:lnTo>
                      <a:pt x="1915" y="39"/>
                    </a:lnTo>
                    <a:lnTo>
                      <a:pt x="1738" y="16"/>
                    </a:lnTo>
                    <a:lnTo>
                      <a:pt x="1560" y="4"/>
                    </a:lnTo>
                    <a:lnTo>
                      <a:pt x="1382" y="0"/>
                    </a:lnTo>
                    <a:lnTo>
                      <a:pt x="1203" y="6"/>
                    </a:lnTo>
                    <a:lnTo>
                      <a:pt x="1025" y="21"/>
                    </a:lnTo>
                    <a:lnTo>
                      <a:pt x="849" y="46"/>
                    </a:lnTo>
                    <a:lnTo>
                      <a:pt x="674" y="79"/>
                    </a:lnTo>
                    <a:lnTo>
                      <a:pt x="501" y="122"/>
                    </a:lnTo>
                    <a:lnTo>
                      <a:pt x="330" y="174"/>
                    </a:lnTo>
                    <a:lnTo>
                      <a:pt x="163" y="235"/>
                    </a:lnTo>
                    <a:lnTo>
                      <a:pt x="0" y="304"/>
                    </a:lnTo>
                  </a:path>
                </a:pathLst>
              </a:custGeom>
              <a:noFill/>
              <a:ln w="36720">
                <a:solidFill>
                  <a:srgbClr val="FF0000"/>
                </a:solidFill>
                <a:prstDash val="solid"/>
                <a:round/>
                <a:headEnd type="non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350" name="Freeform 38"/>
              <p:cNvSpPr>
                <a:spLocks/>
              </p:cNvSpPr>
              <p:nvPr/>
            </p:nvSpPr>
            <p:spPr bwMode="auto">
              <a:xfrm>
                <a:off x="7199286" y="1216350"/>
                <a:ext cx="65018" cy="547838"/>
              </a:xfrm>
              <a:custGeom>
                <a:avLst/>
                <a:gdLst>
                  <a:gd name="T0" fmla="*/ 2147483647 w 266"/>
                  <a:gd name="T1" fmla="*/ 2147483647 h 2212"/>
                  <a:gd name="T2" fmla="*/ 2147483647 w 266"/>
                  <a:gd name="T3" fmla="*/ 2147483647 h 2212"/>
                  <a:gd name="T4" fmla="*/ 2147483647 w 266"/>
                  <a:gd name="T5" fmla="*/ 2147483647 h 2212"/>
                  <a:gd name="T6" fmla="*/ 2147483647 w 266"/>
                  <a:gd name="T7" fmla="*/ 2147483647 h 2212"/>
                  <a:gd name="T8" fmla="*/ 2147483647 w 266"/>
                  <a:gd name="T9" fmla="*/ 2147483647 h 2212"/>
                  <a:gd name="T10" fmla="*/ 2147483647 w 266"/>
                  <a:gd name="T11" fmla="*/ 2147483647 h 2212"/>
                  <a:gd name="T12" fmla="*/ 2147483647 w 266"/>
                  <a:gd name="T13" fmla="*/ 2147483647 h 2212"/>
                  <a:gd name="T14" fmla="*/ 2147483647 w 266"/>
                  <a:gd name="T15" fmla="*/ 2147483647 h 2212"/>
                  <a:gd name="T16" fmla="*/ 2147483647 w 266"/>
                  <a:gd name="T17" fmla="*/ 2147483647 h 2212"/>
                  <a:gd name="T18" fmla="*/ 2147483647 w 266"/>
                  <a:gd name="T19" fmla="*/ 2147483647 h 2212"/>
                  <a:gd name="T20" fmla="*/ 2147483647 w 266"/>
                  <a:gd name="T21" fmla="*/ 2147483647 h 2212"/>
                  <a:gd name="T22" fmla="*/ 2147483647 w 266"/>
                  <a:gd name="T23" fmla="*/ 2147483647 h 2212"/>
                  <a:gd name="T24" fmla="*/ 2147483647 w 266"/>
                  <a:gd name="T25" fmla="*/ 2147483647 h 2212"/>
                  <a:gd name="T26" fmla="*/ 2147483647 w 266"/>
                  <a:gd name="T27" fmla="*/ 2147483647 h 2212"/>
                  <a:gd name="T28" fmla="*/ 2147483647 w 266"/>
                  <a:gd name="T29" fmla="*/ 2147483647 h 2212"/>
                  <a:gd name="T30" fmla="*/ 0 w 266"/>
                  <a:gd name="T31" fmla="*/ 0 h 2212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66"/>
                  <a:gd name="T49" fmla="*/ 0 h 2212"/>
                  <a:gd name="T50" fmla="*/ 266 w 266"/>
                  <a:gd name="T51" fmla="*/ 2212 h 2212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66" h="2212">
                    <a:moveTo>
                      <a:pt x="113" y="2211"/>
                    </a:moveTo>
                    <a:lnTo>
                      <a:pt x="157" y="2066"/>
                    </a:lnTo>
                    <a:lnTo>
                      <a:pt x="193" y="1920"/>
                    </a:lnTo>
                    <a:lnTo>
                      <a:pt x="222" y="1772"/>
                    </a:lnTo>
                    <a:lnTo>
                      <a:pt x="244" y="1622"/>
                    </a:lnTo>
                    <a:lnTo>
                      <a:pt x="258" y="1472"/>
                    </a:lnTo>
                    <a:lnTo>
                      <a:pt x="265" y="1322"/>
                    </a:lnTo>
                    <a:lnTo>
                      <a:pt x="265" y="1171"/>
                    </a:lnTo>
                    <a:lnTo>
                      <a:pt x="257" y="1020"/>
                    </a:lnTo>
                    <a:lnTo>
                      <a:pt x="242" y="870"/>
                    </a:lnTo>
                    <a:lnTo>
                      <a:pt x="220" y="721"/>
                    </a:lnTo>
                    <a:lnTo>
                      <a:pt x="190" y="573"/>
                    </a:lnTo>
                    <a:lnTo>
                      <a:pt x="153" y="427"/>
                    </a:lnTo>
                    <a:lnTo>
                      <a:pt x="109" y="282"/>
                    </a:lnTo>
                    <a:lnTo>
                      <a:pt x="58" y="139"/>
                    </a:lnTo>
                    <a:lnTo>
                      <a:pt x="0" y="0"/>
                    </a:lnTo>
                  </a:path>
                </a:pathLst>
              </a:custGeom>
              <a:noFill/>
              <a:ln w="36720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351" name="Freeform 39"/>
              <p:cNvSpPr>
                <a:spLocks/>
              </p:cNvSpPr>
              <p:nvPr/>
            </p:nvSpPr>
            <p:spPr bwMode="auto">
              <a:xfrm>
                <a:off x="6145754" y="2237374"/>
                <a:ext cx="654996" cy="78263"/>
              </a:xfrm>
              <a:custGeom>
                <a:avLst/>
                <a:gdLst>
                  <a:gd name="T0" fmla="*/ 0 w 2646"/>
                  <a:gd name="T1" fmla="*/ 2147483647 h 312"/>
                  <a:gd name="T2" fmla="*/ 2147483647 w 2646"/>
                  <a:gd name="T3" fmla="*/ 2147483647 h 312"/>
                  <a:gd name="T4" fmla="*/ 2147483647 w 2646"/>
                  <a:gd name="T5" fmla="*/ 2147483647 h 312"/>
                  <a:gd name="T6" fmla="*/ 2147483647 w 2646"/>
                  <a:gd name="T7" fmla="*/ 2147483647 h 312"/>
                  <a:gd name="T8" fmla="*/ 2147483647 w 2646"/>
                  <a:gd name="T9" fmla="*/ 2147483647 h 312"/>
                  <a:gd name="T10" fmla="*/ 2147483647 w 2646"/>
                  <a:gd name="T11" fmla="*/ 2147483647 h 312"/>
                  <a:gd name="T12" fmla="*/ 2147483647 w 2646"/>
                  <a:gd name="T13" fmla="*/ 2147483647 h 312"/>
                  <a:gd name="T14" fmla="*/ 2147483647 w 2646"/>
                  <a:gd name="T15" fmla="*/ 2147483647 h 312"/>
                  <a:gd name="T16" fmla="*/ 2147483647 w 2646"/>
                  <a:gd name="T17" fmla="*/ 2147483647 h 312"/>
                  <a:gd name="T18" fmla="*/ 2147483647 w 2646"/>
                  <a:gd name="T19" fmla="*/ 2147483647 h 312"/>
                  <a:gd name="T20" fmla="*/ 2147483647 w 2646"/>
                  <a:gd name="T21" fmla="*/ 2147483647 h 312"/>
                  <a:gd name="T22" fmla="*/ 2147483647 w 2646"/>
                  <a:gd name="T23" fmla="*/ 2147483647 h 312"/>
                  <a:gd name="T24" fmla="*/ 2147483647 w 2646"/>
                  <a:gd name="T25" fmla="*/ 2147483647 h 312"/>
                  <a:gd name="T26" fmla="*/ 2147483647 w 2646"/>
                  <a:gd name="T27" fmla="*/ 2147483647 h 312"/>
                  <a:gd name="T28" fmla="*/ 2147483647 w 2646"/>
                  <a:gd name="T29" fmla="*/ 2147483647 h 312"/>
                  <a:gd name="T30" fmla="*/ 2147483647 w 2646"/>
                  <a:gd name="T31" fmla="*/ 0 h 312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646"/>
                  <a:gd name="T49" fmla="*/ 0 h 312"/>
                  <a:gd name="T50" fmla="*/ 2646 w 2646"/>
                  <a:gd name="T51" fmla="*/ 312 h 312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646" h="312">
                    <a:moveTo>
                      <a:pt x="0" y="81"/>
                    </a:moveTo>
                    <a:lnTo>
                      <a:pt x="170" y="142"/>
                    </a:lnTo>
                    <a:lnTo>
                      <a:pt x="343" y="194"/>
                    </a:lnTo>
                    <a:lnTo>
                      <a:pt x="520" y="237"/>
                    </a:lnTo>
                    <a:lnTo>
                      <a:pt x="698" y="270"/>
                    </a:lnTo>
                    <a:lnTo>
                      <a:pt x="878" y="293"/>
                    </a:lnTo>
                    <a:lnTo>
                      <a:pt x="1059" y="307"/>
                    </a:lnTo>
                    <a:lnTo>
                      <a:pt x="1240" y="311"/>
                    </a:lnTo>
                    <a:lnTo>
                      <a:pt x="1422" y="305"/>
                    </a:lnTo>
                    <a:lnTo>
                      <a:pt x="1603" y="290"/>
                    </a:lnTo>
                    <a:lnTo>
                      <a:pt x="1782" y="265"/>
                    </a:lnTo>
                    <a:lnTo>
                      <a:pt x="1960" y="231"/>
                    </a:lnTo>
                    <a:lnTo>
                      <a:pt x="2136" y="187"/>
                    </a:lnTo>
                    <a:lnTo>
                      <a:pt x="2309" y="134"/>
                    </a:lnTo>
                    <a:lnTo>
                      <a:pt x="2479" y="71"/>
                    </a:lnTo>
                    <a:lnTo>
                      <a:pt x="2645" y="0"/>
                    </a:lnTo>
                  </a:path>
                </a:pathLst>
              </a:custGeom>
              <a:noFill/>
              <a:ln w="36720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352" name="Freeform 41"/>
              <p:cNvSpPr>
                <a:spLocks/>
              </p:cNvSpPr>
              <p:nvPr/>
            </p:nvSpPr>
            <p:spPr bwMode="auto">
              <a:xfrm>
                <a:off x="5636446" y="1238023"/>
                <a:ext cx="55386" cy="571919"/>
              </a:xfrm>
              <a:custGeom>
                <a:avLst/>
                <a:gdLst>
                  <a:gd name="T0" fmla="*/ 2147483647 w 226"/>
                  <a:gd name="T1" fmla="*/ 0 h 2308"/>
                  <a:gd name="T2" fmla="*/ 2147483647 w 226"/>
                  <a:gd name="T3" fmla="*/ 2147483647 h 2308"/>
                  <a:gd name="T4" fmla="*/ 2147483647 w 226"/>
                  <a:gd name="T5" fmla="*/ 2147483647 h 2308"/>
                  <a:gd name="T6" fmla="*/ 2147483647 w 226"/>
                  <a:gd name="T7" fmla="*/ 2147483647 h 2308"/>
                  <a:gd name="T8" fmla="*/ 2147483647 w 226"/>
                  <a:gd name="T9" fmla="*/ 2147483647 h 2308"/>
                  <a:gd name="T10" fmla="*/ 2147483647 w 226"/>
                  <a:gd name="T11" fmla="*/ 2147483647 h 2308"/>
                  <a:gd name="T12" fmla="*/ 2147483647 w 226"/>
                  <a:gd name="T13" fmla="*/ 2147483647 h 2308"/>
                  <a:gd name="T14" fmla="*/ 0 w 226"/>
                  <a:gd name="T15" fmla="*/ 2147483647 h 2308"/>
                  <a:gd name="T16" fmla="*/ 0 w 226"/>
                  <a:gd name="T17" fmla="*/ 2147483647 h 2308"/>
                  <a:gd name="T18" fmla="*/ 2147483647 w 226"/>
                  <a:gd name="T19" fmla="*/ 2147483647 h 2308"/>
                  <a:gd name="T20" fmla="*/ 2147483647 w 226"/>
                  <a:gd name="T21" fmla="*/ 2147483647 h 2308"/>
                  <a:gd name="T22" fmla="*/ 2147483647 w 226"/>
                  <a:gd name="T23" fmla="*/ 2147483647 h 2308"/>
                  <a:gd name="T24" fmla="*/ 2147483647 w 226"/>
                  <a:gd name="T25" fmla="*/ 2147483647 h 2308"/>
                  <a:gd name="T26" fmla="*/ 2147483647 w 226"/>
                  <a:gd name="T27" fmla="*/ 2147483647 h 2308"/>
                  <a:gd name="T28" fmla="*/ 2147483647 w 226"/>
                  <a:gd name="T29" fmla="*/ 2147483647 h 2308"/>
                  <a:gd name="T30" fmla="*/ 2147483647 w 226"/>
                  <a:gd name="T31" fmla="*/ 2147483647 h 230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26"/>
                  <a:gd name="T49" fmla="*/ 0 h 2308"/>
                  <a:gd name="T50" fmla="*/ 226 w 226"/>
                  <a:gd name="T51" fmla="*/ 2308 h 2308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26" h="2308">
                    <a:moveTo>
                      <a:pt x="225" y="0"/>
                    </a:moveTo>
                    <a:lnTo>
                      <a:pt x="170" y="148"/>
                    </a:lnTo>
                    <a:lnTo>
                      <a:pt x="122" y="299"/>
                    </a:lnTo>
                    <a:lnTo>
                      <a:pt x="82" y="451"/>
                    </a:lnTo>
                    <a:lnTo>
                      <a:pt x="49" y="605"/>
                    </a:lnTo>
                    <a:lnTo>
                      <a:pt x="25" y="761"/>
                    </a:lnTo>
                    <a:lnTo>
                      <a:pt x="9" y="917"/>
                    </a:lnTo>
                    <a:lnTo>
                      <a:pt x="0" y="1075"/>
                    </a:lnTo>
                    <a:lnTo>
                      <a:pt x="0" y="1232"/>
                    </a:lnTo>
                    <a:lnTo>
                      <a:pt x="8" y="1389"/>
                    </a:lnTo>
                    <a:lnTo>
                      <a:pt x="23" y="1546"/>
                    </a:lnTo>
                    <a:lnTo>
                      <a:pt x="47" y="1701"/>
                    </a:lnTo>
                    <a:lnTo>
                      <a:pt x="79" y="1856"/>
                    </a:lnTo>
                    <a:lnTo>
                      <a:pt x="118" y="2008"/>
                    </a:lnTo>
                    <a:lnTo>
                      <a:pt x="166" y="2159"/>
                    </a:lnTo>
                    <a:lnTo>
                      <a:pt x="221" y="2307"/>
                    </a:lnTo>
                  </a:path>
                </a:pathLst>
              </a:custGeom>
              <a:noFill/>
              <a:ln w="36720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353" name="Freeform 40"/>
              <p:cNvSpPr>
                <a:spLocks/>
              </p:cNvSpPr>
              <p:nvPr/>
            </p:nvSpPr>
            <p:spPr bwMode="auto">
              <a:xfrm>
                <a:off x="5691833" y="1790399"/>
                <a:ext cx="457534" cy="467444"/>
              </a:xfrm>
              <a:custGeom>
                <a:avLst/>
                <a:gdLst>
                  <a:gd name="T0" fmla="*/ 0 w 1754"/>
                  <a:gd name="T1" fmla="*/ 0 h 1586"/>
                  <a:gd name="T2" fmla="*/ 2147483647 w 1754"/>
                  <a:gd name="T3" fmla="*/ 2147483647 h 1586"/>
                  <a:gd name="T4" fmla="*/ 2147483647 w 1754"/>
                  <a:gd name="T5" fmla="*/ 2147483647 h 1586"/>
                  <a:gd name="T6" fmla="*/ 2147483647 w 1754"/>
                  <a:gd name="T7" fmla="*/ 2147483647 h 1586"/>
                  <a:gd name="T8" fmla="*/ 2147483647 w 1754"/>
                  <a:gd name="T9" fmla="*/ 2147483647 h 1586"/>
                  <a:gd name="T10" fmla="*/ 2147483647 w 1754"/>
                  <a:gd name="T11" fmla="*/ 2147483647 h 1586"/>
                  <a:gd name="T12" fmla="*/ 2147483647 w 1754"/>
                  <a:gd name="T13" fmla="*/ 2147483647 h 1586"/>
                  <a:gd name="T14" fmla="*/ 2147483647 w 1754"/>
                  <a:gd name="T15" fmla="*/ 2147483647 h 1586"/>
                  <a:gd name="T16" fmla="*/ 2147483647 w 1754"/>
                  <a:gd name="T17" fmla="*/ 2147483647 h 1586"/>
                  <a:gd name="T18" fmla="*/ 2147483647 w 1754"/>
                  <a:gd name="T19" fmla="*/ 2147483647 h 1586"/>
                  <a:gd name="T20" fmla="*/ 2147483647 w 1754"/>
                  <a:gd name="T21" fmla="*/ 2147483647 h 1586"/>
                  <a:gd name="T22" fmla="*/ 2147483647 w 1754"/>
                  <a:gd name="T23" fmla="*/ 2147483647 h 1586"/>
                  <a:gd name="T24" fmla="*/ 2147483647 w 1754"/>
                  <a:gd name="T25" fmla="*/ 2147483647 h 1586"/>
                  <a:gd name="T26" fmla="*/ 2147483647 w 1754"/>
                  <a:gd name="T27" fmla="*/ 2147483647 h 1586"/>
                  <a:gd name="T28" fmla="*/ 2147483647 w 1754"/>
                  <a:gd name="T29" fmla="*/ 2147483647 h 1586"/>
                  <a:gd name="T30" fmla="*/ 2147483647 w 1754"/>
                  <a:gd name="T31" fmla="*/ 2147483647 h 158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754"/>
                  <a:gd name="T49" fmla="*/ 0 h 1586"/>
                  <a:gd name="T50" fmla="*/ 1754 w 1754"/>
                  <a:gd name="T51" fmla="*/ 1586 h 158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754" h="1586">
                    <a:moveTo>
                      <a:pt x="0" y="0"/>
                    </a:moveTo>
                    <a:lnTo>
                      <a:pt x="75" y="141"/>
                    </a:lnTo>
                    <a:lnTo>
                      <a:pt x="156" y="278"/>
                    </a:lnTo>
                    <a:lnTo>
                      <a:pt x="244" y="412"/>
                    </a:lnTo>
                    <a:lnTo>
                      <a:pt x="339" y="540"/>
                    </a:lnTo>
                    <a:lnTo>
                      <a:pt x="441" y="665"/>
                    </a:lnTo>
                    <a:lnTo>
                      <a:pt x="549" y="784"/>
                    </a:lnTo>
                    <a:lnTo>
                      <a:pt x="663" y="897"/>
                    </a:lnTo>
                    <a:lnTo>
                      <a:pt x="782" y="1006"/>
                    </a:lnTo>
                    <a:lnTo>
                      <a:pt x="907" y="1108"/>
                    </a:lnTo>
                    <a:lnTo>
                      <a:pt x="1037" y="1204"/>
                    </a:lnTo>
                    <a:lnTo>
                      <a:pt x="1172" y="1294"/>
                    </a:lnTo>
                    <a:lnTo>
                      <a:pt x="1312" y="1377"/>
                    </a:lnTo>
                    <a:lnTo>
                      <a:pt x="1455" y="1453"/>
                    </a:lnTo>
                    <a:lnTo>
                      <a:pt x="1602" y="1522"/>
                    </a:lnTo>
                    <a:lnTo>
                      <a:pt x="1753" y="1585"/>
                    </a:lnTo>
                  </a:path>
                </a:pathLst>
              </a:custGeom>
              <a:noFill/>
              <a:ln w="36720">
                <a:solidFill>
                  <a:srgbClr val="0000FF"/>
                </a:solidFill>
                <a:round/>
                <a:headEnd type="oval" w="med" len="med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354" name="Freeform 31"/>
              <p:cNvSpPr>
                <a:spLocks/>
              </p:cNvSpPr>
              <p:nvPr/>
            </p:nvSpPr>
            <p:spPr bwMode="auto">
              <a:xfrm>
                <a:off x="6797138" y="811793"/>
                <a:ext cx="408169" cy="420210"/>
              </a:xfrm>
              <a:custGeom>
                <a:avLst/>
                <a:gdLst>
                  <a:gd name="T0" fmla="*/ 2147483647 w 1649"/>
                  <a:gd name="T1" fmla="*/ 2147483647 h 1692"/>
                  <a:gd name="T2" fmla="*/ 2147483647 w 1649"/>
                  <a:gd name="T3" fmla="*/ 2147483647 h 1692"/>
                  <a:gd name="T4" fmla="*/ 2147483647 w 1649"/>
                  <a:gd name="T5" fmla="*/ 2147483647 h 1692"/>
                  <a:gd name="T6" fmla="*/ 2147483647 w 1649"/>
                  <a:gd name="T7" fmla="*/ 2147483647 h 1692"/>
                  <a:gd name="T8" fmla="*/ 2147483647 w 1649"/>
                  <a:gd name="T9" fmla="*/ 2147483647 h 1692"/>
                  <a:gd name="T10" fmla="*/ 2147483647 w 1649"/>
                  <a:gd name="T11" fmla="*/ 2147483647 h 1692"/>
                  <a:gd name="T12" fmla="*/ 2147483647 w 1649"/>
                  <a:gd name="T13" fmla="*/ 2147483647 h 1692"/>
                  <a:gd name="T14" fmla="*/ 2147483647 w 1649"/>
                  <a:gd name="T15" fmla="*/ 2147483647 h 1692"/>
                  <a:gd name="T16" fmla="*/ 2147483647 w 1649"/>
                  <a:gd name="T17" fmla="*/ 2147483647 h 1692"/>
                  <a:gd name="T18" fmla="*/ 2147483647 w 1649"/>
                  <a:gd name="T19" fmla="*/ 2147483647 h 1692"/>
                  <a:gd name="T20" fmla="*/ 2147483647 w 1649"/>
                  <a:gd name="T21" fmla="*/ 2147483647 h 1692"/>
                  <a:gd name="T22" fmla="*/ 2147483647 w 1649"/>
                  <a:gd name="T23" fmla="*/ 2147483647 h 1692"/>
                  <a:gd name="T24" fmla="*/ 2147483647 w 1649"/>
                  <a:gd name="T25" fmla="*/ 2147483647 h 1692"/>
                  <a:gd name="T26" fmla="*/ 2147483647 w 1649"/>
                  <a:gd name="T27" fmla="*/ 2147483647 h 1692"/>
                  <a:gd name="T28" fmla="*/ 2147483647 w 1649"/>
                  <a:gd name="T29" fmla="*/ 2147483647 h 1692"/>
                  <a:gd name="T30" fmla="*/ 0 w 1649"/>
                  <a:gd name="T31" fmla="*/ 0 h 1692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649"/>
                  <a:gd name="T49" fmla="*/ 0 h 1692"/>
                  <a:gd name="T50" fmla="*/ 1649 w 1649"/>
                  <a:gd name="T51" fmla="*/ 1692 h 1692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649" h="1692">
                    <a:moveTo>
                      <a:pt x="1648" y="1691"/>
                    </a:moveTo>
                    <a:lnTo>
                      <a:pt x="1583" y="1545"/>
                    </a:lnTo>
                    <a:lnTo>
                      <a:pt x="1511" y="1403"/>
                    </a:lnTo>
                    <a:lnTo>
                      <a:pt x="1432" y="1264"/>
                    </a:lnTo>
                    <a:lnTo>
                      <a:pt x="1345" y="1130"/>
                    </a:lnTo>
                    <a:lnTo>
                      <a:pt x="1251" y="999"/>
                    </a:lnTo>
                    <a:lnTo>
                      <a:pt x="1151" y="874"/>
                    </a:lnTo>
                    <a:lnTo>
                      <a:pt x="1045" y="753"/>
                    </a:lnTo>
                    <a:lnTo>
                      <a:pt x="932" y="638"/>
                    </a:lnTo>
                    <a:lnTo>
                      <a:pt x="814" y="528"/>
                    </a:lnTo>
                    <a:lnTo>
                      <a:pt x="690" y="424"/>
                    </a:lnTo>
                    <a:lnTo>
                      <a:pt x="561" y="326"/>
                    </a:lnTo>
                    <a:lnTo>
                      <a:pt x="428" y="235"/>
                    </a:lnTo>
                    <a:lnTo>
                      <a:pt x="289" y="150"/>
                    </a:lnTo>
                    <a:lnTo>
                      <a:pt x="147" y="72"/>
                    </a:lnTo>
                    <a:lnTo>
                      <a:pt x="0" y="0"/>
                    </a:lnTo>
                  </a:path>
                </a:pathLst>
              </a:custGeom>
              <a:noFill/>
              <a:ln w="36720">
                <a:solidFill>
                  <a:srgbClr val="0000FF"/>
                </a:solidFill>
                <a:round/>
                <a:headEnd type="oval" w="med" len="med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355" name="Freeform 32"/>
              <p:cNvSpPr>
                <a:spLocks/>
              </p:cNvSpPr>
              <p:nvPr/>
            </p:nvSpPr>
            <p:spPr bwMode="auto">
              <a:xfrm>
                <a:off x="5690628" y="811793"/>
                <a:ext cx="411781" cy="426230"/>
              </a:xfrm>
              <a:custGeom>
                <a:avLst/>
                <a:gdLst>
                  <a:gd name="T0" fmla="*/ 2147483647 w 1661"/>
                  <a:gd name="T1" fmla="*/ 0 h 1719"/>
                  <a:gd name="T2" fmla="*/ 2147483647 w 1661"/>
                  <a:gd name="T3" fmla="*/ 2147483647 h 1719"/>
                  <a:gd name="T4" fmla="*/ 2147483647 w 1661"/>
                  <a:gd name="T5" fmla="*/ 2147483647 h 1719"/>
                  <a:gd name="T6" fmla="*/ 2147483647 w 1661"/>
                  <a:gd name="T7" fmla="*/ 2147483647 h 1719"/>
                  <a:gd name="T8" fmla="*/ 2147483647 w 1661"/>
                  <a:gd name="T9" fmla="*/ 2147483647 h 1719"/>
                  <a:gd name="T10" fmla="*/ 2147483647 w 1661"/>
                  <a:gd name="T11" fmla="*/ 2147483647 h 1719"/>
                  <a:gd name="T12" fmla="*/ 2147483647 w 1661"/>
                  <a:gd name="T13" fmla="*/ 2147483647 h 1719"/>
                  <a:gd name="T14" fmla="*/ 2147483647 w 1661"/>
                  <a:gd name="T15" fmla="*/ 2147483647 h 1719"/>
                  <a:gd name="T16" fmla="*/ 2147483647 w 1661"/>
                  <a:gd name="T17" fmla="*/ 2147483647 h 1719"/>
                  <a:gd name="T18" fmla="*/ 2147483647 w 1661"/>
                  <a:gd name="T19" fmla="*/ 2147483647 h 1719"/>
                  <a:gd name="T20" fmla="*/ 2147483647 w 1661"/>
                  <a:gd name="T21" fmla="*/ 2147483647 h 1719"/>
                  <a:gd name="T22" fmla="*/ 2147483647 w 1661"/>
                  <a:gd name="T23" fmla="*/ 2147483647 h 1719"/>
                  <a:gd name="T24" fmla="*/ 2147483647 w 1661"/>
                  <a:gd name="T25" fmla="*/ 2147483647 h 1719"/>
                  <a:gd name="T26" fmla="*/ 2147483647 w 1661"/>
                  <a:gd name="T27" fmla="*/ 2147483647 h 1719"/>
                  <a:gd name="T28" fmla="*/ 2147483647 w 1661"/>
                  <a:gd name="T29" fmla="*/ 2147483647 h 1719"/>
                  <a:gd name="T30" fmla="*/ 0 w 1661"/>
                  <a:gd name="T31" fmla="*/ 2147483647 h 171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661"/>
                  <a:gd name="T49" fmla="*/ 0 h 1719"/>
                  <a:gd name="T50" fmla="*/ 1661 w 1661"/>
                  <a:gd name="T51" fmla="*/ 1719 h 1719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661" h="1719">
                    <a:moveTo>
                      <a:pt x="1660" y="0"/>
                    </a:moveTo>
                    <a:lnTo>
                      <a:pt x="1512" y="72"/>
                    </a:lnTo>
                    <a:lnTo>
                      <a:pt x="1367" y="152"/>
                    </a:lnTo>
                    <a:lnTo>
                      <a:pt x="1227" y="238"/>
                    </a:lnTo>
                    <a:lnTo>
                      <a:pt x="1092" y="331"/>
                    </a:lnTo>
                    <a:lnTo>
                      <a:pt x="962" y="430"/>
                    </a:lnTo>
                    <a:lnTo>
                      <a:pt x="837" y="536"/>
                    </a:lnTo>
                    <a:lnTo>
                      <a:pt x="717" y="648"/>
                    </a:lnTo>
                    <a:lnTo>
                      <a:pt x="604" y="765"/>
                    </a:lnTo>
                    <a:lnTo>
                      <a:pt x="497" y="888"/>
                    </a:lnTo>
                    <a:lnTo>
                      <a:pt x="396" y="1015"/>
                    </a:lnTo>
                    <a:lnTo>
                      <a:pt x="303" y="1148"/>
                    </a:lnTo>
                    <a:lnTo>
                      <a:pt x="216" y="1285"/>
                    </a:lnTo>
                    <a:lnTo>
                      <a:pt x="137" y="1426"/>
                    </a:lnTo>
                    <a:lnTo>
                      <a:pt x="65" y="1570"/>
                    </a:lnTo>
                    <a:lnTo>
                      <a:pt x="0" y="1718"/>
                    </a:lnTo>
                  </a:path>
                </a:pathLst>
              </a:custGeom>
              <a:noFill/>
              <a:ln w="36720">
                <a:solidFill>
                  <a:srgbClr val="0000FF"/>
                </a:solidFill>
                <a:round/>
                <a:headEnd type="oval" w="med" len="med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356" name="Freeform 33"/>
              <p:cNvSpPr>
                <a:spLocks/>
              </p:cNvSpPr>
              <p:nvPr/>
            </p:nvSpPr>
            <p:spPr bwMode="auto">
              <a:xfrm>
                <a:off x="6870584" y="1770207"/>
                <a:ext cx="353987" cy="429842"/>
              </a:xfrm>
              <a:custGeom>
                <a:avLst/>
                <a:gdLst>
                  <a:gd name="T0" fmla="*/ 0 w 1427"/>
                  <a:gd name="T1" fmla="*/ 2147483647 h 1737"/>
                  <a:gd name="T2" fmla="*/ 2147483647 w 1427"/>
                  <a:gd name="T3" fmla="*/ 2147483647 h 1737"/>
                  <a:gd name="T4" fmla="*/ 2147483647 w 1427"/>
                  <a:gd name="T5" fmla="*/ 2147483647 h 1737"/>
                  <a:gd name="T6" fmla="*/ 2147483647 w 1427"/>
                  <a:gd name="T7" fmla="*/ 2147483647 h 1737"/>
                  <a:gd name="T8" fmla="*/ 2147483647 w 1427"/>
                  <a:gd name="T9" fmla="*/ 2147483647 h 1737"/>
                  <a:gd name="T10" fmla="*/ 2147483647 w 1427"/>
                  <a:gd name="T11" fmla="*/ 2147483647 h 1737"/>
                  <a:gd name="T12" fmla="*/ 2147483647 w 1427"/>
                  <a:gd name="T13" fmla="*/ 2147483647 h 1737"/>
                  <a:gd name="T14" fmla="*/ 2147483647 w 1427"/>
                  <a:gd name="T15" fmla="*/ 2147483647 h 1737"/>
                  <a:gd name="T16" fmla="*/ 2147483647 w 1427"/>
                  <a:gd name="T17" fmla="*/ 2147483647 h 1737"/>
                  <a:gd name="T18" fmla="*/ 2147483647 w 1427"/>
                  <a:gd name="T19" fmla="*/ 2147483647 h 1737"/>
                  <a:gd name="T20" fmla="*/ 2147483647 w 1427"/>
                  <a:gd name="T21" fmla="*/ 2147483647 h 1737"/>
                  <a:gd name="T22" fmla="*/ 2147483647 w 1427"/>
                  <a:gd name="T23" fmla="*/ 2147483647 h 1737"/>
                  <a:gd name="T24" fmla="*/ 2147483647 w 1427"/>
                  <a:gd name="T25" fmla="*/ 2147483647 h 1737"/>
                  <a:gd name="T26" fmla="*/ 2147483647 w 1427"/>
                  <a:gd name="T27" fmla="*/ 2147483647 h 1737"/>
                  <a:gd name="T28" fmla="*/ 2147483647 w 1427"/>
                  <a:gd name="T29" fmla="*/ 2147483647 h 1737"/>
                  <a:gd name="T30" fmla="*/ 2147483647 w 1427"/>
                  <a:gd name="T31" fmla="*/ 0 h 173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427"/>
                  <a:gd name="T49" fmla="*/ 0 h 1737"/>
                  <a:gd name="T50" fmla="*/ 1427 w 1427"/>
                  <a:gd name="T51" fmla="*/ 1737 h 1737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427" h="1737">
                    <a:moveTo>
                      <a:pt x="0" y="1736"/>
                    </a:moveTo>
                    <a:lnTo>
                      <a:pt x="132" y="1655"/>
                    </a:lnTo>
                    <a:lnTo>
                      <a:pt x="259" y="1568"/>
                    </a:lnTo>
                    <a:lnTo>
                      <a:pt x="382" y="1475"/>
                    </a:lnTo>
                    <a:lnTo>
                      <a:pt x="501" y="1377"/>
                    </a:lnTo>
                    <a:lnTo>
                      <a:pt x="614" y="1273"/>
                    </a:lnTo>
                    <a:lnTo>
                      <a:pt x="722" y="1164"/>
                    </a:lnTo>
                    <a:lnTo>
                      <a:pt x="825" y="1050"/>
                    </a:lnTo>
                    <a:lnTo>
                      <a:pt x="922" y="932"/>
                    </a:lnTo>
                    <a:lnTo>
                      <a:pt x="1013" y="810"/>
                    </a:lnTo>
                    <a:lnTo>
                      <a:pt x="1098" y="683"/>
                    </a:lnTo>
                    <a:lnTo>
                      <a:pt x="1177" y="553"/>
                    </a:lnTo>
                    <a:lnTo>
                      <a:pt x="1249" y="419"/>
                    </a:lnTo>
                    <a:lnTo>
                      <a:pt x="1315" y="282"/>
                    </a:lnTo>
                    <a:lnTo>
                      <a:pt x="1374" y="142"/>
                    </a:lnTo>
                    <a:lnTo>
                      <a:pt x="1426" y="0"/>
                    </a:lnTo>
                  </a:path>
                </a:pathLst>
              </a:custGeom>
              <a:noFill/>
              <a:ln w="36720">
                <a:solidFill>
                  <a:srgbClr val="0000FF"/>
                </a:solidFill>
                <a:round/>
                <a:headEnd type="oval" w="med" len="med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2319" name="Group 80"/>
            <p:cNvGrpSpPr>
              <a:grpSpLocks/>
            </p:cNvGrpSpPr>
            <p:nvPr/>
          </p:nvGrpSpPr>
          <p:grpSpPr bwMode="auto">
            <a:xfrm>
              <a:off x="7327900" y="1295400"/>
              <a:ext cx="1627188" cy="1576387"/>
              <a:chOff x="5636446" y="738347"/>
              <a:chExt cx="1627858" cy="1577290"/>
            </a:xfrm>
          </p:grpSpPr>
          <p:sp>
            <p:nvSpPr>
              <p:cNvPr id="182341" name="Freeform 37"/>
              <p:cNvSpPr>
                <a:spLocks/>
              </p:cNvSpPr>
              <p:nvPr/>
            </p:nvSpPr>
            <p:spPr bwMode="auto">
              <a:xfrm>
                <a:off x="6102409" y="738347"/>
                <a:ext cx="645364" cy="74650"/>
              </a:xfrm>
              <a:custGeom>
                <a:avLst/>
                <a:gdLst>
                  <a:gd name="T0" fmla="*/ 2147483647 w 2604"/>
                  <a:gd name="T1" fmla="*/ 2147483647 h 305"/>
                  <a:gd name="T2" fmla="*/ 2147483647 w 2604"/>
                  <a:gd name="T3" fmla="*/ 2147483647 h 305"/>
                  <a:gd name="T4" fmla="*/ 2147483647 w 2604"/>
                  <a:gd name="T5" fmla="*/ 2147483647 h 305"/>
                  <a:gd name="T6" fmla="*/ 2147483647 w 2604"/>
                  <a:gd name="T7" fmla="*/ 2147483647 h 305"/>
                  <a:gd name="T8" fmla="*/ 2147483647 w 2604"/>
                  <a:gd name="T9" fmla="*/ 2147483647 h 305"/>
                  <a:gd name="T10" fmla="*/ 2147483647 w 2604"/>
                  <a:gd name="T11" fmla="*/ 2147483647 h 305"/>
                  <a:gd name="T12" fmla="*/ 2147483647 w 2604"/>
                  <a:gd name="T13" fmla="*/ 2147483647 h 305"/>
                  <a:gd name="T14" fmla="*/ 2147483647 w 2604"/>
                  <a:gd name="T15" fmla="*/ 0 h 305"/>
                  <a:gd name="T16" fmla="*/ 2147483647 w 2604"/>
                  <a:gd name="T17" fmla="*/ 2147483647 h 305"/>
                  <a:gd name="T18" fmla="*/ 2147483647 w 2604"/>
                  <a:gd name="T19" fmla="*/ 2147483647 h 305"/>
                  <a:gd name="T20" fmla="*/ 2147483647 w 2604"/>
                  <a:gd name="T21" fmla="*/ 2147483647 h 305"/>
                  <a:gd name="T22" fmla="*/ 2147483647 w 2604"/>
                  <a:gd name="T23" fmla="*/ 2147483647 h 305"/>
                  <a:gd name="T24" fmla="*/ 2147483647 w 2604"/>
                  <a:gd name="T25" fmla="*/ 2147483647 h 305"/>
                  <a:gd name="T26" fmla="*/ 2147483647 w 2604"/>
                  <a:gd name="T27" fmla="*/ 2147483647 h 305"/>
                  <a:gd name="T28" fmla="*/ 2147483647 w 2604"/>
                  <a:gd name="T29" fmla="*/ 2147483647 h 305"/>
                  <a:gd name="T30" fmla="*/ 0 w 2604"/>
                  <a:gd name="T31" fmla="*/ 2147483647 h 305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604"/>
                  <a:gd name="T49" fmla="*/ 0 h 305"/>
                  <a:gd name="T50" fmla="*/ 2604 w 2604"/>
                  <a:gd name="T51" fmla="*/ 305 h 305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604" h="305">
                    <a:moveTo>
                      <a:pt x="2603" y="219"/>
                    </a:moveTo>
                    <a:lnTo>
                      <a:pt x="2435" y="160"/>
                    </a:lnTo>
                    <a:lnTo>
                      <a:pt x="2264" y="111"/>
                    </a:lnTo>
                    <a:lnTo>
                      <a:pt x="2090" y="70"/>
                    </a:lnTo>
                    <a:lnTo>
                      <a:pt x="1915" y="39"/>
                    </a:lnTo>
                    <a:lnTo>
                      <a:pt x="1738" y="16"/>
                    </a:lnTo>
                    <a:lnTo>
                      <a:pt x="1560" y="4"/>
                    </a:lnTo>
                    <a:lnTo>
                      <a:pt x="1382" y="0"/>
                    </a:lnTo>
                    <a:lnTo>
                      <a:pt x="1203" y="6"/>
                    </a:lnTo>
                    <a:lnTo>
                      <a:pt x="1025" y="21"/>
                    </a:lnTo>
                    <a:lnTo>
                      <a:pt x="849" y="46"/>
                    </a:lnTo>
                    <a:lnTo>
                      <a:pt x="674" y="79"/>
                    </a:lnTo>
                    <a:lnTo>
                      <a:pt x="501" y="122"/>
                    </a:lnTo>
                    <a:lnTo>
                      <a:pt x="330" y="174"/>
                    </a:lnTo>
                    <a:lnTo>
                      <a:pt x="163" y="235"/>
                    </a:lnTo>
                    <a:lnTo>
                      <a:pt x="0" y="304"/>
                    </a:lnTo>
                  </a:path>
                </a:pathLst>
              </a:custGeom>
              <a:noFill/>
              <a:ln w="36720">
                <a:solidFill>
                  <a:srgbClr val="FF0000"/>
                </a:solidFill>
                <a:prstDash val="solid"/>
                <a:round/>
                <a:headEnd type="non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342" name="Freeform 38"/>
              <p:cNvSpPr>
                <a:spLocks/>
              </p:cNvSpPr>
              <p:nvPr/>
            </p:nvSpPr>
            <p:spPr bwMode="auto">
              <a:xfrm>
                <a:off x="7199286" y="1216350"/>
                <a:ext cx="65018" cy="547838"/>
              </a:xfrm>
              <a:custGeom>
                <a:avLst/>
                <a:gdLst>
                  <a:gd name="T0" fmla="*/ 2147483647 w 266"/>
                  <a:gd name="T1" fmla="*/ 2147483647 h 2212"/>
                  <a:gd name="T2" fmla="*/ 2147483647 w 266"/>
                  <a:gd name="T3" fmla="*/ 2147483647 h 2212"/>
                  <a:gd name="T4" fmla="*/ 2147483647 w 266"/>
                  <a:gd name="T5" fmla="*/ 2147483647 h 2212"/>
                  <a:gd name="T6" fmla="*/ 2147483647 w 266"/>
                  <a:gd name="T7" fmla="*/ 2147483647 h 2212"/>
                  <a:gd name="T8" fmla="*/ 2147483647 w 266"/>
                  <a:gd name="T9" fmla="*/ 2147483647 h 2212"/>
                  <a:gd name="T10" fmla="*/ 2147483647 w 266"/>
                  <a:gd name="T11" fmla="*/ 2147483647 h 2212"/>
                  <a:gd name="T12" fmla="*/ 2147483647 w 266"/>
                  <a:gd name="T13" fmla="*/ 2147483647 h 2212"/>
                  <a:gd name="T14" fmla="*/ 2147483647 w 266"/>
                  <a:gd name="T15" fmla="*/ 2147483647 h 2212"/>
                  <a:gd name="T16" fmla="*/ 2147483647 w 266"/>
                  <a:gd name="T17" fmla="*/ 2147483647 h 2212"/>
                  <a:gd name="T18" fmla="*/ 2147483647 w 266"/>
                  <a:gd name="T19" fmla="*/ 2147483647 h 2212"/>
                  <a:gd name="T20" fmla="*/ 2147483647 w 266"/>
                  <a:gd name="T21" fmla="*/ 2147483647 h 2212"/>
                  <a:gd name="T22" fmla="*/ 2147483647 w 266"/>
                  <a:gd name="T23" fmla="*/ 2147483647 h 2212"/>
                  <a:gd name="T24" fmla="*/ 2147483647 w 266"/>
                  <a:gd name="T25" fmla="*/ 2147483647 h 2212"/>
                  <a:gd name="T26" fmla="*/ 2147483647 w 266"/>
                  <a:gd name="T27" fmla="*/ 2147483647 h 2212"/>
                  <a:gd name="T28" fmla="*/ 2147483647 w 266"/>
                  <a:gd name="T29" fmla="*/ 2147483647 h 2212"/>
                  <a:gd name="T30" fmla="*/ 0 w 266"/>
                  <a:gd name="T31" fmla="*/ 0 h 2212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66"/>
                  <a:gd name="T49" fmla="*/ 0 h 2212"/>
                  <a:gd name="T50" fmla="*/ 266 w 266"/>
                  <a:gd name="T51" fmla="*/ 2212 h 2212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66" h="2212">
                    <a:moveTo>
                      <a:pt x="113" y="2211"/>
                    </a:moveTo>
                    <a:lnTo>
                      <a:pt x="157" y="2066"/>
                    </a:lnTo>
                    <a:lnTo>
                      <a:pt x="193" y="1920"/>
                    </a:lnTo>
                    <a:lnTo>
                      <a:pt x="222" y="1772"/>
                    </a:lnTo>
                    <a:lnTo>
                      <a:pt x="244" y="1622"/>
                    </a:lnTo>
                    <a:lnTo>
                      <a:pt x="258" y="1472"/>
                    </a:lnTo>
                    <a:lnTo>
                      <a:pt x="265" y="1322"/>
                    </a:lnTo>
                    <a:lnTo>
                      <a:pt x="265" y="1171"/>
                    </a:lnTo>
                    <a:lnTo>
                      <a:pt x="257" y="1020"/>
                    </a:lnTo>
                    <a:lnTo>
                      <a:pt x="242" y="870"/>
                    </a:lnTo>
                    <a:lnTo>
                      <a:pt x="220" y="721"/>
                    </a:lnTo>
                    <a:lnTo>
                      <a:pt x="190" y="573"/>
                    </a:lnTo>
                    <a:lnTo>
                      <a:pt x="153" y="427"/>
                    </a:lnTo>
                    <a:lnTo>
                      <a:pt x="109" y="282"/>
                    </a:lnTo>
                    <a:lnTo>
                      <a:pt x="58" y="139"/>
                    </a:lnTo>
                    <a:lnTo>
                      <a:pt x="0" y="0"/>
                    </a:lnTo>
                  </a:path>
                </a:pathLst>
              </a:custGeom>
              <a:noFill/>
              <a:ln w="36720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343" name="Freeform 39"/>
              <p:cNvSpPr>
                <a:spLocks/>
              </p:cNvSpPr>
              <p:nvPr/>
            </p:nvSpPr>
            <p:spPr bwMode="auto">
              <a:xfrm>
                <a:off x="6145754" y="2237374"/>
                <a:ext cx="654996" cy="78263"/>
              </a:xfrm>
              <a:custGeom>
                <a:avLst/>
                <a:gdLst>
                  <a:gd name="T0" fmla="*/ 0 w 2646"/>
                  <a:gd name="T1" fmla="*/ 2147483647 h 312"/>
                  <a:gd name="T2" fmla="*/ 2147483647 w 2646"/>
                  <a:gd name="T3" fmla="*/ 2147483647 h 312"/>
                  <a:gd name="T4" fmla="*/ 2147483647 w 2646"/>
                  <a:gd name="T5" fmla="*/ 2147483647 h 312"/>
                  <a:gd name="T6" fmla="*/ 2147483647 w 2646"/>
                  <a:gd name="T7" fmla="*/ 2147483647 h 312"/>
                  <a:gd name="T8" fmla="*/ 2147483647 w 2646"/>
                  <a:gd name="T9" fmla="*/ 2147483647 h 312"/>
                  <a:gd name="T10" fmla="*/ 2147483647 w 2646"/>
                  <a:gd name="T11" fmla="*/ 2147483647 h 312"/>
                  <a:gd name="T12" fmla="*/ 2147483647 w 2646"/>
                  <a:gd name="T13" fmla="*/ 2147483647 h 312"/>
                  <a:gd name="T14" fmla="*/ 2147483647 w 2646"/>
                  <a:gd name="T15" fmla="*/ 2147483647 h 312"/>
                  <a:gd name="T16" fmla="*/ 2147483647 w 2646"/>
                  <a:gd name="T17" fmla="*/ 2147483647 h 312"/>
                  <a:gd name="T18" fmla="*/ 2147483647 w 2646"/>
                  <a:gd name="T19" fmla="*/ 2147483647 h 312"/>
                  <a:gd name="T20" fmla="*/ 2147483647 w 2646"/>
                  <a:gd name="T21" fmla="*/ 2147483647 h 312"/>
                  <a:gd name="T22" fmla="*/ 2147483647 w 2646"/>
                  <a:gd name="T23" fmla="*/ 2147483647 h 312"/>
                  <a:gd name="T24" fmla="*/ 2147483647 w 2646"/>
                  <a:gd name="T25" fmla="*/ 2147483647 h 312"/>
                  <a:gd name="T26" fmla="*/ 2147483647 w 2646"/>
                  <a:gd name="T27" fmla="*/ 2147483647 h 312"/>
                  <a:gd name="T28" fmla="*/ 2147483647 w 2646"/>
                  <a:gd name="T29" fmla="*/ 2147483647 h 312"/>
                  <a:gd name="T30" fmla="*/ 2147483647 w 2646"/>
                  <a:gd name="T31" fmla="*/ 0 h 312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646"/>
                  <a:gd name="T49" fmla="*/ 0 h 312"/>
                  <a:gd name="T50" fmla="*/ 2646 w 2646"/>
                  <a:gd name="T51" fmla="*/ 312 h 312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646" h="312">
                    <a:moveTo>
                      <a:pt x="0" y="81"/>
                    </a:moveTo>
                    <a:lnTo>
                      <a:pt x="170" y="142"/>
                    </a:lnTo>
                    <a:lnTo>
                      <a:pt x="343" y="194"/>
                    </a:lnTo>
                    <a:lnTo>
                      <a:pt x="520" y="237"/>
                    </a:lnTo>
                    <a:lnTo>
                      <a:pt x="698" y="270"/>
                    </a:lnTo>
                    <a:lnTo>
                      <a:pt x="878" y="293"/>
                    </a:lnTo>
                    <a:lnTo>
                      <a:pt x="1059" y="307"/>
                    </a:lnTo>
                    <a:lnTo>
                      <a:pt x="1240" y="311"/>
                    </a:lnTo>
                    <a:lnTo>
                      <a:pt x="1422" y="305"/>
                    </a:lnTo>
                    <a:lnTo>
                      <a:pt x="1603" y="290"/>
                    </a:lnTo>
                    <a:lnTo>
                      <a:pt x="1782" y="265"/>
                    </a:lnTo>
                    <a:lnTo>
                      <a:pt x="1960" y="231"/>
                    </a:lnTo>
                    <a:lnTo>
                      <a:pt x="2136" y="187"/>
                    </a:lnTo>
                    <a:lnTo>
                      <a:pt x="2309" y="134"/>
                    </a:lnTo>
                    <a:lnTo>
                      <a:pt x="2479" y="71"/>
                    </a:lnTo>
                    <a:lnTo>
                      <a:pt x="2645" y="0"/>
                    </a:lnTo>
                  </a:path>
                </a:pathLst>
              </a:custGeom>
              <a:noFill/>
              <a:ln w="36720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344" name="Freeform 41"/>
              <p:cNvSpPr>
                <a:spLocks/>
              </p:cNvSpPr>
              <p:nvPr/>
            </p:nvSpPr>
            <p:spPr bwMode="auto">
              <a:xfrm>
                <a:off x="5636446" y="1238023"/>
                <a:ext cx="55386" cy="571919"/>
              </a:xfrm>
              <a:custGeom>
                <a:avLst/>
                <a:gdLst>
                  <a:gd name="T0" fmla="*/ 2147483647 w 226"/>
                  <a:gd name="T1" fmla="*/ 0 h 2308"/>
                  <a:gd name="T2" fmla="*/ 2147483647 w 226"/>
                  <a:gd name="T3" fmla="*/ 2147483647 h 2308"/>
                  <a:gd name="T4" fmla="*/ 2147483647 w 226"/>
                  <a:gd name="T5" fmla="*/ 2147483647 h 2308"/>
                  <a:gd name="T6" fmla="*/ 2147483647 w 226"/>
                  <a:gd name="T7" fmla="*/ 2147483647 h 2308"/>
                  <a:gd name="T8" fmla="*/ 2147483647 w 226"/>
                  <a:gd name="T9" fmla="*/ 2147483647 h 2308"/>
                  <a:gd name="T10" fmla="*/ 2147483647 w 226"/>
                  <a:gd name="T11" fmla="*/ 2147483647 h 2308"/>
                  <a:gd name="T12" fmla="*/ 2147483647 w 226"/>
                  <a:gd name="T13" fmla="*/ 2147483647 h 2308"/>
                  <a:gd name="T14" fmla="*/ 0 w 226"/>
                  <a:gd name="T15" fmla="*/ 2147483647 h 2308"/>
                  <a:gd name="T16" fmla="*/ 0 w 226"/>
                  <a:gd name="T17" fmla="*/ 2147483647 h 2308"/>
                  <a:gd name="T18" fmla="*/ 2147483647 w 226"/>
                  <a:gd name="T19" fmla="*/ 2147483647 h 2308"/>
                  <a:gd name="T20" fmla="*/ 2147483647 w 226"/>
                  <a:gd name="T21" fmla="*/ 2147483647 h 2308"/>
                  <a:gd name="T22" fmla="*/ 2147483647 w 226"/>
                  <a:gd name="T23" fmla="*/ 2147483647 h 2308"/>
                  <a:gd name="T24" fmla="*/ 2147483647 w 226"/>
                  <a:gd name="T25" fmla="*/ 2147483647 h 2308"/>
                  <a:gd name="T26" fmla="*/ 2147483647 w 226"/>
                  <a:gd name="T27" fmla="*/ 2147483647 h 2308"/>
                  <a:gd name="T28" fmla="*/ 2147483647 w 226"/>
                  <a:gd name="T29" fmla="*/ 2147483647 h 2308"/>
                  <a:gd name="T30" fmla="*/ 2147483647 w 226"/>
                  <a:gd name="T31" fmla="*/ 2147483647 h 230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26"/>
                  <a:gd name="T49" fmla="*/ 0 h 2308"/>
                  <a:gd name="T50" fmla="*/ 226 w 226"/>
                  <a:gd name="T51" fmla="*/ 2308 h 2308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26" h="2308">
                    <a:moveTo>
                      <a:pt x="225" y="0"/>
                    </a:moveTo>
                    <a:lnTo>
                      <a:pt x="170" y="148"/>
                    </a:lnTo>
                    <a:lnTo>
                      <a:pt x="122" y="299"/>
                    </a:lnTo>
                    <a:lnTo>
                      <a:pt x="82" y="451"/>
                    </a:lnTo>
                    <a:lnTo>
                      <a:pt x="49" y="605"/>
                    </a:lnTo>
                    <a:lnTo>
                      <a:pt x="25" y="761"/>
                    </a:lnTo>
                    <a:lnTo>
                      <a:pt x="9" y="917"/>
                    </a:lnTo>
                    <a:lnTo>
                      <a:pt x="0" y="1075"/>
                    </a:lnTo>
                    <a:lnTo>
                      <a:pt x="0" y="1232"/>
                    </a:lnTo>
                    <a:lnTo>
                      <a:pt x="8" y="1389"/>
                    </a:lnTo>
                    <a:lnTo>
                      <a:pt x="23" y="1546"/>
                    </a:lnTo>
                    <a:lnTo>
                      <a:pt x="47" y="1701"/>
                    </a:lnTo>
                    <a:lnTo>
                      <a:pt x="79" y="1856"/>
                    </a:lnTo>
                    <a:lnTo>
                      <a:pt x="118" y="2008"/>
                    </a:lnTo>
                    <a:lnTo>
                      <a:pt x="166" y="2159"/>
                    </a:lnTo>
                    <a:lnTo>
                      <a:pt x="221" y="2307"/>
                    </a:lnTo>
                  </a:path>
                </a:pathLst>
              </a:custGeom>
              <a:noFill/>
              <a:ln w="36720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345" name="Freeform 40"/>
              <p:cNvSpPr>
                <a:spLocks/>
              </p:cNvSpPr>
              <p:nvPr/>
            </p:nvSpPr>
            <p:spPr bwMode="auto">
              <a:xfrm>
                <a:off x="5691833" y="1790399"/>
                <a:ext cx="457534" cy="467444"/>
              </a:xfrm>
              <a:custGeom>
                <a:avLst/>
                <a:gdLst>
                  <a:gd name="T0" fmla="*/ 0 w 1754"/>
                  <a:gd name="T1" fmla="*/ 0 h 1586"/>
                  <a:gd name="T2" fmla="*/ 2147483647 w 1754"/>
                  <a:gd name="T3" fmla="*/ 2147483647 h 1586"/>
                  <a:gd name="T4" fmla="*/ 2147483647 w 1754"/>
                  <a:gd name="T5" fmla="*/ 2147483647 h 1586"/>
                  <a:gd name="T6" fmla="*/ 2147483647 w 1754"/>
                  <a:gd name="T7" fmla="*/ 2147483647 h 1586"/>
                  <a:gd name="T8" fmla="*/ 2147483647 w 1754"/>
                  <a:gd name="T9" fmla="*/ 2147483647 h 1586"/>
                  <a:gd name="T10" fmla="*/ 2147483647 w 1754"/>
                  <a:gd name="T11" fmla="*/ 2147483647 h 1586"/>
                  <a:gd name="T12" fmla="*/ 2147483647 w 1754"/>
                  <a:gd name="T13" fmla="*/ 2147483647 h 1586"/>
                  <a:gd name="T14" fmla="*/ 2147483647 w 1754"/>
                  <a:gd name="T15" fmla="*/ 2147483647 h 1586"/>
                  <a:gd name="T16" fmla="*/ 2147483647 w 1754"/>
                  <a:gd name="T17" fmla="*/ 2147483647 h 1586"/>
                  <a:gd name="T18" fmla="*/ 2147483647 w 1754"/>
                  <a:gd name="T19" fmla="*/ 2147483647 h 1586"/>
                  <a:gd name="T20" fmla="*/ 2147483647 w 1754"/>
                  <a:gd name="T21" fmla="*/ 2147483647 h 1586"/>
                  <a:gd name="T22" fmla="*/ 2147483647 w 1754"/>
                  <a:gd name="T23" fmla="*/ 2147483647 h 1586"/>
                  <a:gd name="T24" fmla="*/ 2147483647 w 1754"/>
                  <a:gd name="T25" fmla="*/ 2147483647 h 1586"/>
                  <a:gd name="T26" fmla="*/ 2147483647 w 1754"/>
                  <a:gd name="T27" fmla="*/ 2147483647 h 1586"/>
                  <a:gd name="T28" fmla="*/ 2147483647 w 1754"/>
                  <a:gd name="T29" fmla="*/ 2147483647 h 1586"/>
                  <a:gd name="T30" fmla="*/ 2147483647 w 1754"/>
                  <a:gd name="T31" fmla="*/ 2147483647 h 158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754"/>
                  <a:gd name="T49" fmla="*/ 0 h 1586"/>
                  <a:gd name="T50" fmla="*/ 1754 w 1754"/>
                  <a:gd name="T51" fmla="*/ 1586 h 158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754" h="1586">
                    <a:moveTo>
                      <a:pt x="0" y="0"/>
                    </a:moveTo>
                    <a:lnTo>
                      <a:pt x="75" y="141"/>
                    </a:lnTo>
                    <a:lnTo>
                      <a:pt x="156" y="278"/>
                    </a:lnTo>
                    <a:lnTo>
                      <a:pt x="244" y="412"/>
                    </a:lnTo>
                    <a:lnTo>
                      <a:pt x="339" y="540"/>
                    </a:lnTo>
                    <a:lnTo>
                      <a:pt x="441" y="665"/>
                    </a:lnTo>
                    <a:lnTo>
                      <a:pt x="549" y="784"/>
                    </a:lnTo>
                    <a:lnTo>
                      <a:pt x="663" y="897"/>
                    </a:lnTo>
                    <a:lnTo>
                      <a:pt x="782" y="1006"/>
                    </a:lnTo>
                    <a:lnTo>
                      <a:pt x="907" y="1108"/>
                    </a:lnTo>
                    <a:lnTo>
                      <a:pt x="1037" y="1204"/>
                    </a:lnTo>
                    <a:lnTo>
                      <a:pt x="1172" y="1294"/>
                    </a:lnTo>
                    <a:lnTo>
                      <a:pt x="1312" y="1377"/>
                    </a:lnTo>
                    <a:lnTo>
                      <a:pt x="1455" y="1453"/>
                    </a:lnTo>
                    <a:lnTo>
                      <a:pt x="1602" y="1522"/>
                    </a:lnTo>
                    <a:lnTo>
                      <a:pt x="1753" y="1585"/>
                    </a:lnTo>
                  </a:path>
                </a:pathLst>
              </a:custGeom>
              <a:noFill/>
              <a:ln w="36720">
                <a:solidFill>
                  <a:srgbClr val="0000FF"/>
                </a:solidFill>
                <a:round/>
                <a:headEnd type="oval" w="med" len="med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346" name="Freeform 31"/>
              <p:cNvSpPr>
                <a:spLocks/>
              </p:cNvSpPr>
              <p:nvPr/>
            </p:nvSpPr>
            <p:spPr bwMode="auto">
              <a:xfrm>
                <a:off x="6797138" y="811793"/>
                <a:ext cx="408169" cy="420210"/>
              </a:xfrm>
              <a:custGeom>
                <a:avLst/>
                <a:gdLst>
                  <a:gd name="T0" fmla="*/ 2147483647 w 1649"/>
                  <a:gd name="T1" fmla="*/ 2147483647 h 1692"/>
                  <a:gd name="T2" fmla="*/ 2147483647 w 1649"/>
                  <a:gd name="T3" fmla="*/ 2147483647 h 1692"/>
                  <a:gd name="T4" fmla="*/ 2147483647 w 1649"/>
                  <a:gd name="T5" fmla="*/ 2147483647 h 1692"/>
                  <a:gd name="T6" fmla="*/ 2147483647 w 1649"/>
                  <a:gd name="T7" fmla="*/ 2147483647 h 1692"/>
                  <a:gd name="T8" fmla="*/ 2147483647 w 1649"/>
                  <a:gd name="T9" fmla="*/ 2147483647 h 1692"/>
                  <a:gd name="T10" fmla="*/ 2147483647 w 1649"/>
                  <a:gd name="T11" fmla="*/ 2147483647 h 1692"/>
                  <a:gd name="T12" fmla="*/ 2147483647 w 1649"/>
                  <a:gd name="T13" fmla="*/ 2147483647 h 1692"/>
                  <a:gd name="T14" fmla="*/ 2147483647 w 1649"/>
                  <a:gd name="T15" fmla="*/ 2147483647 h 1692"/>
                  <a:gd name="T16" fmla="*/ 2147483647 w 1649"/>
                  <a:gd name="T17" fmla="*/ 2147483647 h 1692"/>
                  <a:gd name="T18" fmla="*/ 2147483647 w 1649"/>
                  <a:gd name="T19" fmla="*/ 2147483647 h 1692"/>
                  <a:gd name="T20" fmla="*/ 2147483647 w 1649"/>
                  <a:gd name="T21" fmla="*/ 2147483647 h 1692"/>
                  <a:gd name="T22" fmla="*/ 2147483647 w 1649"/>
                  <a:gd name="T23" fmla="*/ 2147483647 h 1692"/>
                  <a:gd name="T24" fmla="*/ 2147483647 w 1649"/>
                  <a:gd name="T25" fmla="*/ 2147483647 h 1692"/>
                  <a:gd name="T26" fmla="*/ 2147483647 w 1649"/>
                  <a:gd name="T27" fmla="*/ 2147483647 h 1692"/>
                  <a:gd name="T28" fmla="*/ 2147483647 w 1649"/>
                  <a:gd name="T29" fmla="*/ 2147483647 h 1692"/>
                  <a:gd name="T30" fmla="*/ 0 w 1649"/>
                  <a:gd name="T31" fmla="*/ 0 h 1692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649"/>
                  <a:gd name="T49" fmla="*/ 0 h 1692"/>
                  <a:gd name="T50" fmla="*/ 1649 w 1649"/>
                  <a:gd name="T51" fmla="*/ 1692 h 1692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649" h="1692">
                    <a:moveTo>
                      <a:pt x="1648" y="1691"/>
                    </a:moveTo>
                    <a:lnTo>
                      <a:pt x="1583" y="1545"/>
                    </a:lnTo>
                    <a:lnTo>
                      <a:pt x="1511" y="1403"/>
                    </a:lnTo>
                    <a:lnTo>
                      <a:pt x="1432" y="1264"/>
                    </a:lnTo>
                    <a:lnTo>
                      <a:pt x="1345" y="1130"/>
                    </a:lnTo>
                    <a:lnTo>
                      <a:pt x="1251" y="999"/>
                    </a:lnTo>
                    <a:lnTo>
                      <a:pt x="1151" y="874"/>
                    </a:lnTo>
                    <a:lnTo>
                      <a:pt x="1045" y="753"/>
                    </a:lnTo>
                    <a:lnTo>
                      <a:pt x="932" y="638"/>
                    </a:lnTo>
                    <a:lnTo>
                      <a:pt x="814" y="528"/>
                    </a:lnTo>
                    <a:lnTo>
                      <a:pt x="690" y="424"/>
                    </a:lnTo>
                    <a:lnTo>
                      <a:pt x="561" y="326"/>
                    </a:lnTo>
                    <a:lnTo>
                      <a:pt x="428" y="235"/>
                    </a:lnTo>
                    <a:lnTo>
                      <a:pt x="289" y="150"/>
                    </a:lnTo>
                    <a:lnTo>
                      <a:pt x="147" y="72"/>
                    </a:lnTo>
                    <a:lnTo>
                      <a:pt x="0" y="0"/>
                    </a:lnTo>
                  </a:path>
                </a:pathLst>
              </a:custGeom>
              <a:noFill/>
              <a:ln w="36720">
                <a:solidFill>
                  <a:srgbClr val="0000FF"/>
                </a:solidFill>
                <a:round/>
                <a:headEnd type="oval" w="med" len="med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347" name="Freeform 32"/>
              <p:cNvSpPr>
                <a:spLocks/>
              </p:cNvSpPr>
              <p:nvPr/>
            </p:nvSpPr>
            <p:spPr bwMode="auto">
              <a:xfrm>
                <a:off x="5690628" y="811793"/>
                <a:ext cx="411781" cy="426230"/>
              </a:xfrm>
              <a:custGeom>
                <a:avLst/>
                <a:gdLst>
                  <a:gd name="T0" fmla="*/ 2147483647 w 1661"/>
                  <a:gd name="T1" fmla="*/ 0 h 1719"/>
                  <a:gd name="T2" fmla="*/ 2147483647 w 1661"/>
                  <a:gd name="T3" fmla="*/ 2147483647 h 1719"/>
                  <a:gd name="T4" fmla="*/ 2147483647 w 1661"/>
                  <a:gd name="T5" fmla="*/ 2147483647 h 1719"/>
                  <a:gd name="T6" fmla="*/ 2147483647 w 1661"/>
                  <a:gd name="T7" fmla="*/ 2147483647 h 1719"/>
                  <a:gd name="T8" fmla="*/ 2147483647 w 1661"/>
                  <a:gd name="T9" fmla="*/ 2147483647 h 1719"/>
                  <a:gd name="T10" fmla="*/ 2147483647 w 1661"/>
                  <a:gd name="T11" fmla="*/ 2147483647 h 1719"/>
                  <a:gd name="T12" fmla="*/ 2147483647 w 1661"/>
                  <a:gd name="T13" fmla="*/ 2147483647 h 1719"/>
                  <a:gd name="T14" fmla="*/ 2147483647 w 1661"/>
                  <a:gd name="T15" fmla="*/ 2147483647 h 1719"/>
                  <a:gd name="T16" fmla="*/ 2147483647 w 1661"/>
                  <a:gd name="T17" fmla="*/ 2147483647 h 1719"/>
                  <a:gd name="T18" fmla="*/ 2147483647 w 1661"/>
                  <a:gd name="T19" fmla="*/ 2147483647 h 1719"/>
                  <a:gd name="T20" fmla="*/ 2147483647 w 1661"/>
                  <a:gd name="T21" fmla="*/ 2147483647 h 1719"/>
                  <a:gd name="T22" fmla="*/ 2147483647 w 1661"/>
                  <a:gd name="T23" fmla="*/ 2147483647 h 1719"/>
                  <a:gd name="T24" fmla="*/ 2147483647 w 1661"/>
                  <a:gd name="T25" fmla="*/ 2147483647 h 1719"/>
                  <a:gd name="T26" fmla="*/ 2147483647 w 1661"/>
                  <a:gd name="T27" fmla="*/ 2147483647 h 1719"/>
                  <a:gd name="T28" fmla="*/ 2147483647 w 1661"/>
                  <a:gd name="T29" fmla="*/ 2147483647 h 1719"/>
                  <a:gd name="T30" fmla="*/ 0 w 1661"/>
                  <a:gd name="T31" fmla="*/ 2147483647 h 171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661"/>
                  <a:gd name="T49" fmla="*/ 0 h 1719"/>
                  <a:gd name="T50" fmla="*/ 1661 w 1661"/>
                  <a:gd name="T51" fmla="*/ 1719 h 1719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661" h="1719">
                    <a:moveTo>
                      <a:pt x="1660" y="0"/>
                    </a:moveTo>
                    <a:lnTo>
                      <a:pt x="1512" y="72"/>
                    </a:lnTo>
                    <a:lnTo>
                      <a:pt x="1367" y="152"/>
                    </a:lnTo>
                    <a:lnTo>
                      <a:pt x="1227" y="238"/>
                    </a:lnTo>
                    <a:lnTo>
                      <a:pt x="1092" y="331"/>
                    </a:lnTo>
                    <a:lnTo>
                      <a:pt x="962" y="430"/>
                    </a:lnTo>
                    <a:lnTo>
                      <a:pt x="837" y="536"/>
                    </a:lnTo>
                    <a:lnTo>
                      <a:pt x="717" y="648"/>
                    </a:lnTo>
                    <a:lnTo>
                      <a:pt x="604" y="765"/>
                    </a:lnTo>
                    <a:lnTo>
                      <a:pt x="497" y="888"/>
                    </a:lnTo>
                    <a:lnTo>
                      <a:pt x="396" y="1015"/>
                    </a:lnTo>
                    <a:lnTo>
                      <a:pt x="303" y="1148"/>
                    </a:lnTo>
                    <a:lnTo>
                      <a:pt x="216" y="1285"/>
                    </a:lnTo>
                    <a:lnTo>
                      <a:pt x="137" y="1426"/>
                    </a:lnTo>
                    <a:lnTo>
                      <a:pt x="65" y="1570"/>
                    </a:lnTo>
                    <a:lnTo>
                      <a:pt x="0" y="1718"/>
                    </a:lnTo>
                  </a:path>
                </a:pathLst>
              </a:custGeom>
              <a:noFill/>
              <a:ln w="36720">
                <a:solidFill>
                  <a:srgbClr val="0000FF"/>
                </a:solidFill>
                <a:round/>
                <a:headEnd type="oval" w="med" len="med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348" name="Freeform 33"/>
              <p:cNvSpPr>
                <a:spLocks/>
              </p:cNvSpPr>
              <p:nvPr/>
            </p:nvSpPr>
            <p:spPr bwMode="auto">
              <a:xfrm>
                <a:off x="6870584" y="1770207"/>
                <a:ext cx="353987" cy="429842"/>
              </a:xfrm>
              <a:custGeom>
                <a:avLst/>
                <a:gdLst>
                  <a:gd name="T0" fmla="*/ 0 w 1427"/>
                  <a:gd name="T1" fmla="*/ 2147483647 h 1737"/>
                  <a:gd name="T2" fmla="*/ 2147483647 w 1427"/>
                  <a:gd name="T3" fmla="*/ 2147483647 h 1737"/>
                  <a:gd name="T4" fmla="*/ 2147483647 w 1427"/>
                  <a:gd name="T5" fmla="*/ 2147483647 h 1737"/>
                  <a:gd name="T6" fmla="*/ 2147483647 w 1427"/>
                  <a:gd name="T7" fmla="*/ 2147483647 h 1737"/>
                  <a:gd name="T8" fmla="*/ 2147483647 w 1427"/>
                  <a:gd name="T9" fmla="*/ 2147483647 h 1737"/>
                  <a:gd name="T10" fmla="*/ 2147483647 w 1427"/>
                  <a:gd name="T11" fmla="*/ 2147483647 h 1737"/>
                  <a:gd name="T12" fmla="*/ 2147483647 w 1427"/>
                  <a:gd name="T13" fmla="*/ 2147483647 h 1737"/>
                  <a:gd name="T14" fmla="*/ 2147483647 w 1427"/>
                  <a:gd name="T15" fmla="*/ 2147483647 h 1737"/>
                  <a:gd name="T16" fmla="*/ 2147483647 w 1427"/>
                  <a:gd name="T17" fmla="*/ 2147483647 h 1737"/>
                  <a:gd name="T18" fmla="*/ 2147483647 w 1427"/>
                  <a:gd name="T19" fmla="*/ 2147483647 h 1737"/>
                  <a:gd name="T20" fmla="*/ 2147483647 w 1427"/>
                  <a:gd name="T21" fmla="*/ 2147483647 h 1737"/>
                  <a:gd name="T22" fmla="*/ 2147483647 w 1427"/>
                  <a:gd name="T23" fmla="*/ 2147483647 h 1737"/>
                  <a:gd name="T24" fmla="*/ 2147483647 w 1427"/>
                  <a:gd name="T25" fmla="*/ 2147483647 h 1737"/>
                  <a:gd name="T26" fmla="*/ 2147483647 w 1427"/>
                  <a:gd name="T27" fmla="*/ 2147483647 h 1737"/>
                  <a:gd name="T28" fmla="*/ 2147483647 w 1427"/>
                  <a:gd name="T29" fmla="*/ 2147483647 h 1737"/>
                  <a:gd name="T30" fmla="*/ 2147483647 w 1427"/>
                  <a:gd name="T31" fmla="*/ 0 h 173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427"/>
                  <a:gd name="T49" fmla="*/ 0 h 1737"/>
                  <a:gd name="T50" fmla="*/ 1427 w 1427"/>
                  <a:gd name="T51" fmla="*/ 1737 h 1737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427" h="1737">
                    <a:moveTo>
                      <a:pt x="0" y="1736"/>
                    </a:moveTo>
                    <a:lnTo>
                      <a:pt x="132" y="1655"/>
                    </a:lnTo>
                    <a:lnTo>
                      <a:pt x="259" y="1568"/>
                    </a:lnTo>
                    <a:lnTo>
                      <a:pt x="382" y="1475"/>
                    </a:lnTo>
                    <a:lnTo>
                      <a:pt x="501" y="1377"/>
                    </a:lnTo>
                    <a:lnTo>
                      <a:pt x="614" y="1273"/>
                    </a:lnTo>
                    <a:lnTo>
                      <a:pt x="722" y="1164"/>
                    </a:lnTo>
                    <a:lnTo>
                      <a:pt x="825" y="1050"/>
                    </a:lnTo>
                    <a:lnTo>
                      <a:pt x="922" y="932"/>
                    </a:lnTo>
                    <a:lnTo>
                      <a:pt x="1013" y="810"/>
                    </a:lnTo>
                    <a:lnTo>
                      <a:pt x="1098" y="683"/>
                    </a:lnTo>
                    <a:lnTo>
                      <a:pt x="1177" y="553"/>
                    </a:lnTo>
                    <a:lnTo>
                      <a:pt x="1249" y="419"/>
                    </a:lnTo>
                    <a:lnTo>
                      <a:pt x="1315" y="282"/>
                    </a:lnTo>
                    <a:lnTo>
                      <a:pt x="1374" y="142"/>
                    </a:lnTo>
                    <a:lnTo>
                      <a:pt x="1426" y="0"/>
                    </a:lnTo>
                  </a:path>
                </a:pathLst>
              </a:custGeom>
              <a:noFill/>
              <a:ln w="36720">
                <a:solidFill>
                  <a:srgbClr val="0000FF"/>
                </a:solidFill>
                <a:round/>
                <a:headEnd type="oval" w="med" len="med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2320" name="Freeform 37"/>
            <p:cNvSpPr>
              <a:spLocks/>
            </p:cNvSpPr>
            <p:nvPr/>
          </p:nvSpPr>
          <p:spPr bwMode="auto">
            <a:xfrm>
              <a:off x="5842000" y="4440237"/>
              <a:ext cx="646113" cy="74613"/>
            </a:xfrm>
            <a:custGeom>
              <a:avLst/>
              <a:gdLst>
                <a:gd name="T0" fmla="*/ 2147483647 w 2604"/>
                <a:gd name="T1" fmla="*/ 2147483647 h 305"/>
                <a:gd name="T2" fmla="*/ 2147483647 w 2604"/>
                <a:gd name="T3" fmla="*/ 2147483647 h 305"/>
                <a:gd name="T4" fmla="*/ 2147483647 w 2604"/>
                <a:gd name="T5" fmla="*/ 2147483647 h 305"/>
                <a:gd name="T6" fmla="*/ 2147483647 w 2604"/>
                <a:gd name="T7" fmla="*/ 2147483647 h 305"/>
                <a:gd name="T8" fmla="*/ 2147483647 w 2604"/>
                <a:gd name="T9" fmla="*/ 2147483647 h 305"/>
                <a:gd name="T10" fmla="*/ 2147483647 w 2604"/>
                <a:gd name="T11" fmla="*/ 2147483647 h 305"/>
                <a:gd name="T12" fmla="*/ 2147483647 w 2604"/>
                <a:gd name="T13" fmla="*/ 2147483647 h 305"/>
                <a:gd name="T14" fmla="*/ 2147483647 w 2604"/>
                <a:gd name="T15" fmla="*/ 0 h 305"/>
                <a:gd name="T16" fmla="*/ 2147483647 w 2604"/>
                <a:gd name="T17" fmla="*/ 2147483647 h 305"/>
                <a:gd name="T18" fmla="*/ 2147483647 w 2604"/>
                <a:gd name="T19" fmla="*/ 2147483647 h 305"/>
                <a:gd name="T20" fmla="*/ 2147483647 w 2604"/>
                <a:gd name="T21" fmla="*/ 2147483647 h 305"/>
                <a:gd name="T22" fmla="*/ 2147483647 w 2604"/>
                <a:gd name="T23" fmla="*/ 2147483647 h 305"/>
                <a:gd name="T24" fmla="*/ 2147483647 w 2604"/>
                <a:gd name="T25" fmla="*/ 2147483647 h 305"/>
                <a:gd name="T26" fmla="*/ 2147483647 w 2604"/>
                <a:gd name="T27" fmla="*/ 2147483647 h 305"/>
                <a:gd name="T28" fmla="*/ 2147483647 w 2604"/>
                <a:gd name="T29" fmla="*/ 2147483647 h 305"/>
                <a:gd name="T30" fmla="*/ 0 w 2604"/>
                <a:gd name="T31" fmla="*/ 2147483647 h 30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604"/>
                <a:gd name="T49" fmla="*/ 0 h 305"/>
                <a:gd name="T50" fmla="*/ 2604 w 2604"/>
                <a:gd name="T51" fmla="*/ 305 h 30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604" h="305">
                  <a:moveTo>
                    <a:pt x="2603" y="219"/>
                  </a:moveTo>
                  <a:lnTo>
                    <a:pt x="2435" y="160"/>
                  </a:lnTo>
                  <a:lnTo>
                    <a:pt x="2264" y="111"/>
                  </a:lnTo>
                  <a:lnTo>
                    <a:pt x="2090" y="70"/>
                  </a:lnTo>
                  <a:lnTo>
                    <a:pt x="1915" y="39"/>
                  </a:lnTo>
                  <a:lnTo>
                    <a:pt x="1738" y="16"/>
                  </a:lnTo>
                  <a:lnTo>
                    <a:pt x="1560" y="4"/>
                  </a:lnTo>
                  <a:lnTo>
                    <a:pt x="1382" y="0"/>
                  </a:lnTo>
                  <a:lnTo>
                    <a:pt x="1203" y="6"/>
                  </a:lnTo>
                  <a:lnTo>
                    <a:pt x="1025" y="21"/>
                  </a:lnTo>
                  <a:lnTo>
                    <a:pt x="849" y="46"/>
                  </a:lnTo>
                  <a:lnTo>
                    <a:pt x="674" y="79"/>
                  </a:lnTo>
                  <a:lnTo>
                    <a:pt x="501" y="122"/>
                  </a:lnTo>
                  <a:lnTo>
                    <a:pt x="330" y="174"/>
                  </a:lnTo>
                  <a:lnTo>
                    <a:pt x="163" y="235"/>
                  </a:lnTo>
                  <a:lnTo>
                    <a:pt x="0" y="304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prstDash val="solid"/>
              <a:round/>
              <a:headEnd type="non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321" name="Freeform 39"/>
            <p:cNvSpPr>
              <a:spLocks/>
            </p:cNvSpPr>
            <p:nvPr/>
          </p:nvSpPr>
          <p:spPr bwMode="auto">
            <a:xfrm>
              <a:off x="5884863" y="5938837"/>
              <a:ext cx="655637" cy="77788"/>
            </a:xfrm>
            <a:custGeom>
              <a:avLst/>
              <a:gdLst>
                <a:gd name="T0" fmla="*/ 0 w 2646"/>
                <a:gd name="T1" fmla="*/ 2147483647 h 312"/>
                <a:gd name="T2" fmla="*/ 2147483647 w 2646"/>
                <a:gd name="T3" fmla="*/ 2147483647 h 312"/>
                <a:gd name="T4" fmla="*/ 2147483647 w 2646"/>
                <a:gd name="T5" fmla="*/ 2147483647 h 312"/>
                <a:gd name="T6" fmla="*/ 2147483647 w 2646"/>
                <a:gd name="T7" fmla="*/ 2147483647 h 312"/>
                <a:gd name="T8" fmla="*/ 2147483647 w 2646"/>
                <a:gd name="T9" fmla="*/ 2147483647 h 312"/>
                <a:gd name="T10" fmla="*/ 2147483647 w 2646"/>
                <a:gd name="T11" fmla="*/ 2147483647 h 312"/>
                <a:gd name="T12" fmla="*/ 2147483647 w 2646"/>
                <a:gd name="T13" fmla="*/ 2147483647 h 312"/>
                <a:gd name="T14" fmla="*/ 2147483647 w 2646"/>
                <a:gd name="T15" fmla="*/ 2147483647 h 312"/>
                <a:gd name="T16" fmla="*/ 2147483647 w 2646"/>
                <a:gd name="T17" fmla="*/ 2147483647 h 312"/>
                <a:gd name="T18" fmla="*/ 2147483647 w 2646"/>
                <a:gd name="T19" fmla="*/ 2147483647 h 312"/>
                <a:gd name="T20" fmla="*/ 2147483647 w 2646"/>
                <a:gd name="T21" fmla="*/ 2147483647 h 312"/>
                <a:gd name="T22" fmla="*/ 2147483647 w 2646"/>
                <a:gd name="T23" fmla="*/ 2147483647 h 312"/>
                <a:gd name="T24" fmla="*/ 2147483647 w 2646"/>
                <a:gd name="T25" fmla="*/ 2147483647 h 312"/>
                <a:gd name="T26" fmla="*/ 2147483647 w 2646"/>
                <a:gd name="T27" fmla="*/ 2147483647 h 312"/>
                <a:gd name="T28" fmla="*/ 2147483647 w 2646"/>
                <a:gd name="T29" fmla="*/ 2147483647 h 312"/>
                <a:gd name="T30" fmla="*/ 2147483647 w 2646"/>
                <a:gd name="T31" fmla="*/ 0 h 31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646"/>
                <a:gd name="T49" fmla="*/ 0 h 312"/>
                <a:gd name="T50" fmla="*/ 2646 w 2646"/>
                <a:gd name="T51" fmla="*/ 312 h 31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646" h="312">
                  <a:moveTo>
                    <a:pt x="0" y="81"/>
                  </a:moveTo>
                  <a:lnTo>
                    <a:pt x="170" y="142"/>
                  </a:lnTo>
                  <a:lnTo>
                    <a:pt x="343" y="194"/>
                  </a:lnTo>
                  <a:lnTo>
                    <a:pt x="520" y="237"/>
                  </a:lnTo>
                  <a:lnTo>
                    <a:pt x="698" y="270"/>
                  </a:lnTo>
                  <a:lnTo>
                    <a:pt x="878" y="293"/>
                  </a:lnTo>
                  <a:lnTo>
                    <a:pt x="1059" y="307"/>
                  </a:lnTo>
                  <a:lnTo>
                    <a:pt x="1240" y="311"/>
                  </a:lnTo>
                  <a:lnTo>
                    <a:pt x="1422" y="305"/>
                  </a:lnTo>
                  <a:lnTo>
                    <a:pt x="1603" y="290"/>
                  </a:lnTo>
                  <a:lnTo>
                    <a:pt x="1782" y="265"/>
                  </a:lnTo>
                  <a:lnTo>
                    <a:pt x="1960" y="231"/>
                  </a:lnTo>
                  <a:lnTo>
                    <a:pt x="2136" y="187"/>
                  </a:lnTo>
                  <a:lnTo>
                    <a:pt x="2309" y="134"/>
                  </a:lnTo>
                  <a:lnTo>
                    <a:pt x="2479" y="71"/>
                  </a:lnTo>
                  <a:lnTo>
                    <a:pt x="2645" y="0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322" name="Freeform 41"/>
            <p:cNvSpPr>
              <a:spLocks/>
            </p:cNvSpPr>
            <p:nvPr/>
          </p:nvSpPr>
          <p:spPr bwMode="auto">
            <a:xfrm>
              <a:off x="5375275" y="4938712"/>
              <a:ext cx="55563" cy="573088"/>
            </a:xfrm>
            <a:custGeom>
              <a:avLst/>
              <a:gdLst>
                <a:gd name="T0" fmla="*/ 2147483647 w 226"/>
                <a:gd name="T1" fmla="*/ 0 h 2308"/>
                <a:gd name="T2" fmla="*/ 2147483647 w 226"/>
                <a:gd name="T3" fmla="*/ 2147483647 h 2308"/>
                <a:gd name="T4" fmla="*/ 2147483647 w 226"/>
                <a:gd name="T5" fmla="*/ 2147483647 h 2308"/>
                <a:gd name="T6" fmla="*/ 2147483647 w 226"/>
                <a:gd name="T7" fmla="*/ 2147483647 h 2308"/>
                <a:gd name="T8" fmla="*/ 2147483647 w 226"/>
                <a:gd name="T9" fmla="*/ 2147483647 h 2308"/>
                <a:gd name="T10" fmla="*/ 2147483647 w 226"/>
                <a:gd name="T11" fmla="*/ 2147483647 h 2308"/>
                <a:gd name="T12" fmla="*/ 2147483647 w 226"/>
                <a:gd name="T13" fmla="*/ 2147483647 h 2308"/>
                <a:gd name="T14" fmla="*/ 0 w 226"/>
                <a:gd name="T15" fmla="*/ 2147483647 h 2308"/>
                <a:gd name="T16" fmla="*/ 0 w 226"/>
                <a:gd name="T17" fmla="*/ 2147483647 h 2308"/>
                <a:gd name="T18" fmla="*/ 2147483647 w 226"/>
                <a:gd name="T19" fmla="*/ 2147483647 h 2308"/>
                <a:gd name="T20" fmla="*/ 2147483647 w 226"/>
                <a:gd name="T21" fmla="*/ 2147483647 h 2308"/>
                <a:gd name="T22" fmla="*/ 2147483647 w 226"/>
                <a:gd name="T23" fmla="*/ 2147483647 h 2308"/>
                <a:gd name="T24" fmla="*/ 2147483647 w 226"/>
                <a:gd name="T25" fmla="*/ 2147483647 h 2308"/>
                <a:gd name="T26" fmla="*/ 2147483647 w 226"/>
                <a:gd name="T27" fmla="*/ 2147483647 h 2308"/>
                <a:gd name="T28" fmla="*/ 2147483647 w 226"/>
                <a:gd name="T29" fmla="*/ 2147483647 h 2308"/>
                <a:gd name="T30" fmla="*/ 2147483647 w 226"/>
                <a:gd name="T31" fmla="*/ 2147483647 h 230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26"/>
                <a:gd name="T49" fmla="*/ 0 h 2308"/>
                <a:gd name="T50" fmla="*/ 226 w 226"/>
                <a:gd name="T51" fmla="*/ 2308 h 230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26" h="2308">
                  <a:moveTo>
                    <a:pt x="225" y="0"/>
                  </a:moveTo>
                  <a:lnTo>
                    <a:pt x="170" y="148"/>
                  </a:lnTo>
                  <a:lnTo>
                    <a:pt x="122" y="299"/>
                  </a:lnTo>
                  <a:lnTo>
                    <a:pt x="82" y="451"/>
                  </a:lnTo>
                  <a:lnTo>
                    <a:pt x="49" y="605"/>
                  </a:lnTo>
                  <a:lnTo>
                    <a:pt x="25" y="761"/>
                  </a:lnTo>
                  <a:lnTo>
                    <a:pt x="9" y="917"/>
                  </a:lnTo>
                  <a:lnTo>
                    <a:pt x="0" y="1075"/>
                  </a:lnTo>
                  <a:lnTo>
                    <a:pt x="0" y="1232"/>
                  </a:lnTo>
                  <a:lnTo>
                    <a:pt x="8" y="1389"/>
                  </a:lnTo>
                  <a:lnTo>
                    <a:pt x="23" y="1546"/>
                  </a:lnTo>
                  <a:lnTo>
                    <a:pt x="47" y="1701"/>
                  </a:lnTo>
                  <a:lnTo>
                    <a:pt x="79" y="1856"/>
                  </a:lnTo>
                  <a:lnTo>
                    <a:pt x="118" y="2008"/>
                  </a:lnTo>
                  <a:lnTo>
                    <a:pt x="166" y="2159"/>
                  </a:lnTo>
                  <a:lnTo>
                    <a:pt x="221" y="2307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323" name="Freeform 40"/>
            <p:cNvSpPr>
              <a:spLocks/>
            </p:cNvSpPr>
            <p:nvPr/>
          </p:nvSpPr>
          <p:spPr bwMode="auto">
            <a:xfrm>
              <a:off x="5430838" y="5491162"/>
              <a:ext cx="458787" cy="468313"/>
            </a:xfrm>
            <a:custGeom>
              <a:avLst/>
              <a:gdLst>
                <a:gd name="T0" fmla="*/ 0 w 1754"/>
                <a:gd name="T1" fmla="*/ 0 h 1586"/>
                <a:gd name="T2" fmla="*/ 2147483647 w 1754"/>
                <a:gd name="T3" fmla="*/ 2147483647 h 1586"/>
                <a:gd name="T4" fmla="*/ 2147483647 w 1754"/>
                <a:gd name="T5" fmla="*/ 2147483647 h 1586"/>
                <a:gd name="T6" fmla="*/ 2147483647 w 1754"/>
                <a:gd name="T7" fmla="*/ 2147483647 h 1586"/>
                <a:gd name="T8" fmla="*/ 2147483647 w 1754"/>
                <a:gd name="T9" fmla="*/ 2147483647 h 1586"/>
                <a:gd name="T10" fmla="*/ 2147483647 w 1754"/>
                <a:gd name="T11" fmla="*/ 2147483647 h 1586"/>
                <a:gd name="T12" fmla="*/ 2147483647 w 1754"/>
                <a:gd name="T13" fmla="*/ 2147483647 h 1586"/>
                <a:gd name="T14" fmla="*/ 2147483647 w 1754"/>
                <a:gd name="T15" fmla="*/ 2147483647 h 1586"/>
                <a:gd name="T16" fmla="*/ 2147483647 w 1754"/>
                <a:gd name="T17" fmla="*/ 2147483647 h 1586"/>
                <a:gd name="T18" fmla="*/ 2147483647 w 1754"/>
                <a:gd name="T19" fmla="*/ 2147483647 h 1586"/>
                <a:gd name="T20" fmla="*/ 2147483647 w 1754"/>
                <a:gd name="T21" fmla="*/ 2147483647 h 1586"/>
                <a:gd name="T22" fmla="*/ 2147483647 w 1754"/>
                <a:gd name="T23" fmla="*/ 2147483647 h 1586"/>
                <a:gd name="T24" fmla="*/ 2147483647 w 1754"/>
                <a:gd name="T25" fmla="*/ 2147483647 h 1586"/>
                <a:gd name="T26" fmla="*/ 2147483647 w 1754"/>
                <a:gd name="T27" fmla="*/ 2147483647 h 1586"/>
                <a:gd name="T28" fmla="*/ 2147483647 w 1754"/>
                <a:gd name="T29" fmla="*/ 2147483647 h 1586"/>
                <a:gd name="T30" fmla="*/ 2147483647 w 1754"/>
                <a:gd name="T31" fmla="*/ 2147483647 h 158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754"/>
                <a:gd name="T49" fmla="*/ 0 h 1586"/>
                <a:gd name="T50" fmla="*/ 1754 w 1754"/>
                <a:gd name="T51" fmla="*/ 1586 h 158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754" h="1586">
                  <a:moveTo>
                    <a:pt x="0" y="0"/>
                  </a:moveTo>
                  <a:lnTo>
                    <a:pt x="75" y="141"/>
                  </a:lnTo>
                  <a:lnTo>
                    <a:pt x="156" y="278"/>
                  </a:lnTo>
                  <a:lnTo>
                    <a:pt x="244" y="412"/>
                  </a:lnTo>
                  <a:lnTo>
                    <a:pt x="339" y="540"/>
                  </a:lnTo>
                  <a:lnTo>
                    <a:pt x="441" y="665"/>
                  </a:lnTo>
                  <a:lnTo>
                    <a:pt x="549" y="784"/>
                  </a:lnTo>
                  <a:lnTo>
                    <a:pt x="663" y="897"/>
                  </a:lnTo>
                  <a:lnTo>
                    <a:pt x="782" y="1006"/>
                  </a:lnTo>
                  <a:lnTo>
                    <a:pt x="907" y="1108"/>
                  </a:lnTo>
                  <a:lnTo>
                    <a:pt x="1037" y="1204"/>
                  </a:lnTo>
                  <a:lnTo>
                    <a:pt x="1172" y="1294"/>
                  </a:lnTo>
                  <a:lnTo>
                    <a:pt x="1312" y="1377"/>
                  </a:lnTo>
                  <a:lnTo>
                    <a:pt x="1455" y="1453"/>
                  </a:lnTo>
                  <a:lnTo>
                    <a:pt x="1602" y="1522"/>
                  </a:lnTo>
                  <a:lnTo>
                    <a:pt x="1753" y="1585"/>
                  </a:lnTo>
                </a:path>
              </a:pathLst>
            </a:custGeom>
            <a:noFill/>
            <a:ln w="36720">
              <a:solidFill>
                <a:srgbClr val="0000FF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324" name="Freeform 32"/>
            <p:cNvSpPr>
              <a:spLocks/>
            </p:cNvSpPr>
            <p:nvPr/>
          </p:nvSpPr>
          <p:spPr bwMode="auto">
            <a:xfrm>
              <a:off x="5430838" y="4513262"/>
              <a:ext cx="411162" cy="425450"/>
            </a:xfrm>
            <a:custGeom>
              <a:avLst/>
              <a:gdLst>
                <a:gd name="T0" fmla="*/ 2147483647 w 1661"/>
                <a:gd name="T1" fmla="*/ 0 h 1719"/>
                <a:gd name="T2" fmla="*/ 2147483647 w 1661"/>
                <a:gd name="T3" fmla="*/ 2147483647 h 1719"/>
                <a:gd name="T4" fmla="*/ 2147483647 w 1661"/>
                <a:gd name="T5" fmla="*/ 2147483647 h 1719"/>
                <a:gd name="T6" fmla="*/ 2147483647 w 1661"/>
                <a:gd name="T7" fmla="*/ 2147483647 h 1719"/>
                <a:gd name="T8" fmla="*/ 2147483647 w 1661"/>
                <a:gd name="T9" fmla="*/ 2147483647 h 1719"/>
                <a:gd name="T10" fmla="*/ 2147483647 w 1661"/>
                <a:gd name="T11" fmla="*/ 2147483647 h 1719"/>
                <a:gd name="T12" fmla="*/ 2147483647 w 1661"/>
                <a:gd name="T13" fmla="*/ 2147483647 h 1719"/>
                <a:gd name="T14" fmla="*/ 2147483647 w 1661"/>
                <a:gd name="T15" fmla="*/ 2147483647 h 1719"/>
                <a:gd name="T16" fmla="*/ 2147483647 w 1661"/>
                <a:gd name="T17" fmla="*/ 2147483647 h 1719"/>
                <a:gd name="T18" fmla="*/ 2147483647 w 1661"/>
                <a:gd name="T19" fmla="*/ 2147483647 h 1719"/>
                <a:gd name="T20" fmla="*/ 2147483647 w 1661"/>
                <a:gd name="T21" fmla="*/ 2147483647 h 1719"/>
                <a:gd name="T22" fmla="*/ 2147483647 w 1661"/>
                <a:gd name="T23" fmla="*/ 2147483647 h 1719"/>
                <a:gd name="T24" fmla="*/ 2147483647 w 1661"/>
                <a:gd name="T25" fmla="*/ 2147483647 h 1719"/>
                <a:gd name="T26" fmla="*/ 2147483647 w 1661"/>
                <a:gd name="T27" fmla="*/ 2147483647 h 1719"/>
                <a:gd name="T28" fmla="*/ 2147483647 w 1661"/>
                <a:gd name="T29" fmla="*/ 2147483647 h 1719"/>
                <a:gd name="T30" fmla="*/ 0 w 1661"/>
                <a:gd name="T31" fmla="*/ 2147483647 h 171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61"/>
                <a:gd name="T49" fmla="*/ 0 h 1719"/>
                <a:gd name="T50" fmla="*/ 1661 w 1661"/>
                <a:gd name="T51" fmla="*/ 1719 h 171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61" h="1719">
                  <a:moveTo>
                    <a:pt x="1660" y="0"/>
                  </a:moveTo>
                  <a:lnTo>
                    <a:pt x="1512" y="72"/>
                  </a:lnTo>
                  <a:lnTo>
                    <a:pt x="1367" y="152"/>
                  </a:lnTo>
                  <a:lnTo>
                    <a:pt x="1227" y="238"/>
                  </a:lnTo>
                  <a:lnTo>
                    <a:pt x="1092" y="331"/>
                  </a:lnTo>
                  <a:lnTo>
                    <a:pt x="962" y="430"/>
                  </a:lnTo>
                  <a:lnTo>
                    <a:pt x="837" y="536"/>
                  </a:lnTo>
                  <a:lnTo>
                    <a:pt x="717" y="648"/>
                  </a:lnTo>
                  <a:lnTo>
                    <a:pt x="604" y="765"/>
                  </a:lnTo>
                  <a:lnTo>
                    <a:pt x="497" y="888"/>
                  </a:lnTo>
                  <a:lnTo>
                    <a:pt x="396" y="1015"/>
                  </a:lnTo>
                  <a:lnTo>
                    <a:pt x="303" y="1148"/>
                  </a:lnTo>
                  <a:lnTo>
                    <a:pt x="216" y="1285"/>
                  </a:lnTo>
                  <a:lnTo>
                    <a:pt x="137" y="1426"/>
                  </a:lnTo>
                  <a:lnTo>
                    <a:pt x="65" y="1570"/>
                  </a:lnTo>
                  <a:lnTo>
                    <a:pt x="0" y="1718"/>
                  </a:lnTo>
                </a:path>
              </a:pathLst>
            </a:custGeom>
            <a:noFill/>
            <a:ln w="36720">
              <a:solidFill>
                <a:srgbClr val="0000FF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325" name="Freeform 33"/>
            <p:cNvSpPr>
              <a:spLocks/>
            </p:cNvSpPr>
            <p:nvPr/>
          </p:nvSpPr>
          <p:spPr bwMode="auto">
            <a:xfrm>
              <a:off x="6610350" y="5472112"/>
              <a:ext cx="354013" cy="428625"/>
            </a:xfrm>
            <a:custGeom>
              <a:avLst/>
              <a:gdLst>
                <a:gd name="T0" fmla="*/ 0 w 1427"/>
                <a:gd name="T1" fmla="*/ 2147483647 h 1737"/>
                <a:gd name="T2" fmla="*/ 2147483647 w 1427"/>
                <a:gd name="T3" fmla="*/ 2147483647 h 1737"/>
                <a:gd name="T4" fmla="*/ 2147483647 w 1427"/>
                <a:gd name="T5" fmla="*/ 2147483647 h 1737"/>
                <a:gd name="T6" fmla="*/ 2147483647 w 1427"/>
                <a:gd name="T7" fmla="*/ 2147483647 h 1737"/>
                <a:gd name="T8" fmla="*/ 2147483647 w 1427"/>
                <a:gd name="T9" fmla="*/ 2147483647 h 1737"/>
                <a:gd name="T10" fmla="*/ 2147483647 w 1427"/>
                <a:gd name="T11" fmla="*/ 2147483647 h 1737"/>
                <a:gd name="T12" fmla="*/ 2147483647 w 1427"/>
                <a:gd name="T13" fmla="*/ 2147483647 h 1737"/>
                <a:gd name="T14" fmla="*/ 2147483647 w 1427"/>
                <a:gd name="T15" fmla="*/ 2147483647 h 1737"/>
                <a:gd name="T16" fmla="*/ 2147483647 w 1427"/>
                <a:gd name="T17" fmla="*/ 2147483647 h 1737"/>
                <a:gd name="T18" fmla="*/ 2147483647 w 1427"/>
                <a:gd name="T19" fmla="*/ 2147483647 h 1737"/>
                <a:gd name="T20" fmla="*/ 2147483647 w 1427"/>
                <a:gd name="T21" fmla="*/ 2147483647 h 1737"/>
                <a:gd name="T22" fmla="*/ 2147483647 w 1427"/>
                <a:gd name="T23" fmla="*/ 2147483647 h 1737"/>
                <a:gd name="T24" fmla="*/ 2147483647 w 1427"/>
                <a:gd name="T25" fmla="*/ 2147483647 h 1737"/>
                <a:gd name="T26" fmla="*/ 2147483647 w 1427"/>
                <a:gd name="T27" fmla="*/ 2147483647 h 1737"/>
                <a:gd name="T28" fmla="*/ 2147483647 w 1427"/>
                <a:gd name="T29" fmla="*/ 2147483647 h 1737"/>
                <a:gd name="T30" fmla="*/ 2147483647 w 1427"/>
                <a:gd name="T31" fmla="*/ 0 h 173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427"/>
                <a:gd name="T49" fmla="*/ 0 h 1737"/>
                <a:gd name="T50" fmla="*/ 1427 w 1427"/>
                <a:gd name="T51" fmla="*/ 1737 h 173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427" h="1737">
                  <a:moveTo>
                    <a:pt x="0" y="1736"/>
                  </a:moveTo>
                  <a:lnTo>
                    <a:pt x="132" y="1655"/>
                  </a:lnTo>
                  <a:lnTo>
                    <a:pt x="259" y="1568"/>
                  </a:lnTo>
                  <a:lnTo>
                    <a:pt x="382" y="1475"/>
                  </a:lnTo>
                  <a:lnTo>
                    <a:pt x="501" y="1377"/>
                  </a:lnTo>
                  <a:lnTo>
                    <a:pt x="614" y="1273"/>
                  </a:lnTo>
                  <a:lnTo>
                    <a:pt x="722" y="1164"/>
                  </a:lnTo>
                  <a:lnTo>
                    <a:pt x="825" y="1050"/>
                  </a:lnTo>
                  <a:lnTo>
                    <a:pt x="922" y="932"/>
                  </a:lnTo>
                  <a:lnTo>
                    <a:pt x="1013" y="810"/>
                  </a:lnTo>
                  <a:lnTo>
                    <a:pt x="1098" y="683"/>
                  </a:lnTo>
                  <a:lnTo>
                    <a:pt x="1177" y="553"/>
                  </a:lnTo>
                  <a:lnTo>
                    <a:pt x="1249" y="419"/>
                  </a:lnTo>
                  <a:lnTo>
                    <a:pt x="1315" y="282"/>
                  </a:lnTo>
                  <a:lnTo>
                    <a:pt x="1374" y="142"/>
                  </a:lnTo>
                  <a:lnTo>
                    <a:pt x="1426" y="0"/>
                  </a:lnTo>
                </a:path>
              </a:pathLst>
            </a:custGeom>
            <a:noFill/>
            <a:ln w="36720">
              <a:solidFill>
                <a:srgbClr val="0000FF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326" name="Freeform 37"/>
            <p:cNvSpPr>
              <a:spLocks/>
            </p:cNvSpPr>
            <p:nvPr/>
          </p:nvSpPr>
          <p:spPr bwMode="auto">
            <a:xfrm>
              <a:off x="7793038" y="4440237"/>
              <a:ext cx="646112" cy="74613"/>
            </a:xfrm>
            <a:custGeom>
              <a:avLst/>
              <a:gdLst>
                <a:gd name="T0" fmla="*/ 2147483647 w 2604"/>
                <a:gd name="T1" fmla="*/ 2147483647 h 305"/>
                <a:gd name="T2" fmla="*/ 2147483647 w 2604"/>
                <a:gd name="T3" fmla="*/ 2147483647 h 305"/>
                <a:gd name="T4" fmla="*/ 2147483647 w 2604"/>
                <a:gd name="T5" fmla="*/ 2147483647 h 305"/>
                <a:gd name="T6" fmla="*/ 2147483647 w 2604"/>
                <a:gd name="T7" fmla="*/ 2147483647 h 305"/>
                <a:gd name="T8" fmla="*/ 2147483647 w 2604"/>
                <a:gd name="T9" fmla="*/ 2147483647 h 305"/>
                <a:gd name="T10" fmla="*/ 2147483647 w 2604"/>
                <a:gd name="T11" fmla="*/ 2147483647 h 305"/>
                <a:gd name="T12" fmla="*/ 2147483647 w 2604"/>
                <a:gd name="T13" fmla="*/ 2147483647 h 305"/>
                <a:gd name="T14" fmla="*/ 2147483647 w 2604"/>
                <a:gd name="T15" fmla="*/ 0 h 305"/>
                <a:gd name="T16" fmla="*/ 2147483647 w 2604"/>
                <a:gd name="T17" fmla="*/ 2147483647 h 305"/>
                <a:gd name="T18" fmla="*/ 2147483647 w 2604"/>
                <a:gd name="T19" fmla="*/ 2147483647 h 305"/>
                <a:gd name="T20" fmla="*/ 2147483647 w 2604"/>
                <a:gd name="T21" fmla="*/ 2147483647 h 305"/>
                <a:gd name="T22" fmla="*/ 2147483647 w 2604"/>
                <a:gd name="T23" fmla="*/ 2147483647 h 305"/>
                <a:gd name="T24" fmla="*/ 2147483647 w 2604"/>
                <a:gd name="T25" fmla="*/ 2147483647 h 305"/>
                <a:gd name="T26" fmla="*/ 2147483647 w 2604"/>
                <a:gd name="T27" fmla="*/ 2147483647 h 305"/>
                <a:gd name="T28" fmla="*/ 2147483647 w 2604"/>
                <a:gd name="T29" fmla="*/ 2147483647 h 305"/>
                <a:gd name="T30" fmla="*/ 0 w 2604"/>
                <a:gd name="T31" fmla="*/ 2147483647 h 30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604"/>
                <a:gd name="T49" fmla="*/ 0 h 305"/>
                <a:gd name="T50" fmla="*/ 2604 w 2604"/>
                <a:gd name="T51" fmla="*/ 305 h 30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604" h="305">
                  <a:moveTo>
                    <a:pt x="2603" y="219"/>
                  </a:moveTo>
                  <a:lnTo>
                    <a:pt x="2435" y="160"/>
                  </a:lnTo>
                  <a:lnTo>
                    <a:pt x="2264" y="111"/>
                  </a:lnTo>
                  <a:lnTo>
                    <a:pt x="2090" y="70"/>
                  </a:lnTo>
                  <a:lnTo>
                    <a:pt x="1915" y="39"/>
                  </a:lnTo>
                  <a:lnTo>
                    <a:pt x="1738" y="16"/>
                  </a:lnTo>
                  <a:lnTo>
                    <a:pt x="1560" y="4"/>
                  </a:lnTo>
                  <a:lnTo>
                    <a:pt x="1382" y="0"/>
                  </a:lnTo>
                  <a:lnTo>
                    <a:pt x="1203" y="6"/>
                  </a:lnTo>
                  <a:lnTo>
                    <a:pt x="1025" y="21"/>
                  </a:lnTo>
                  <a:lnTo>
                    <a:pt x="849" y="46"/>
                  </a:lnTo>
                  <a:lnTo>
                    <a:pt x="674" y="79"/>
                  </a:lnTo>
                  <a:lnTo>
                    <a:pt x="501" y="122"/>
                  </a:lnTo>
                  <a:lnTo>
                    <a:pt x="330" y="174"/>
                  </a:lnTo>
                  <a:lnTo>
                    <a:pt x="163" y="235"/>
                  </a:lnTo>
                  <a:lnTo>
                    <a:pt x="0" y="304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prstDash val="solid"/>
              <a:round/>
              <a:headEnd type="non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327" name="Freeform 38"/>
            <p:cNvSpPr>
              <a:spLocks/>
            </p:cNvSpPr>
            <p:nvPr/>
          </p:nvSpPr>
          <p:spPr bwMode="auto">
            <a:xfrm>
              <a:off x="8890000" y="4918075"/>
              <a:ext cx="65088" cy="547687"/>
            </a:xfrm>
            <a:custGeom>
              <a:avLst/>
              <a:gdLst>
                <a:gd name="T0" fmla="*/ 2147483647 w 266"/>
                <a:gd name="T1" fmla="*/ 2147483647 h 2212"/>
                <a:gd name="T2" fmla="*/ 2147483647 w 266"/>
                <a:gd name="T3" fmla="*/ 2147483647 h 2212"/>
                <a:gd name="T4" fmla="*/ 2147483647 w 266"/>
                <a:gd name="T5" fmla="*/ 2147483647 h 2212"/>
                <a:gd name="T6" fmla="*/ 2147483647 w 266"/>
                <a:gd name="T7" fmla="*/ 2147483647 h 2212"/>
                <a:gd name="T8" fmla="*/ 2147483647 w 266"/>
                <a:gd name="T9" fmla="*/ 2147483647 h 2212"/>
                <a:gd name="T10" fmla="*/ 2147483647 w 266"/>
                <a:gd name="T11" fmla="*/ 2147483647 h 2212"/>
                <a:gd name="T12" fmla="*/ 2147483647 w 266"/>
                <a:gd name="T13" fmla="*/ 2147483647 h 2212"/>
                <a:gd name="T14" fmla="*/ 2147483647 w 266"/>
                <a:gd name="T15" fmla="*/ 2147483647 h 2212"/>
                <a:gd name="T16" fmla="*/ 2147483647 w 266"/>
                <a:gd name="T17" fmla="*/ 2147483647 h 2212"/>
                <a:gd name="T18" fmla="*/ 2147483647 w 266"/>
                <a:gd name="T19" fmla="*/ 2147483647 h 2212"/>
                <a:gd name="T20" fmla="*/ 2147483647 w 266"/>
                <a:gd name="T21" fmla="*/ 2147483647 h 2212"/>
                <a:gd name="T22" fmla="*/ 2147483647 w 266"/>
                <a:gd name="T23" fmla="*/ 2147483647 h 2212"/>
                <a:gd name="T24" fmla="*/ 2147483647 w 266"/>
                <a:gd name="T25" fmla="*/ 2147483647 h 2212"/>
                <a:gd name="T26" fmla="*/ 2147483647 w 266"/>
                <a:gd name="T27" fmla="*/ 2147483647 h 2212"/>
                <a:gd name="T28" fmla="*/ 2147483647 w 266"/>
                <a:gd name="T29" fmla="*/ 2147483647 h 2212"/>
                <a:gd name="T30" fmla="*/ 0 w 266"/>
                <a:gd name="T31" fmla="*/ 0 h 221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66"/>
                <a:gd name="T49" fmla="*/ 0 h 2212"/>
                <a:gd name="T50" fmla="*/ 266 w 266"/>
                <a:gd name="T51" fmla="*/ 2212 h 221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66" h="2212">
                  <a:moveTo>
                    <a:pt x="113" y="2211"/>
                  </a:moveTo>
                  <a:lnTo>
                    <a:pt x="157" y="2066"/>
                  </a:lnTo>
                  <a:lnTo>
                    <a:pt x="193" y="1920"/>
                  </a:lnTo>
                  <a:lnTo>
                    <a:pt x="222" y="1772"/>
                  </a:lnTo>
                  <a:lnTo>
                    <a:pt x="244" y="1622"/>
                  </a:lnTo>
                  <a:lnTo>
                    <a:pt x="258" y="1472"/>
                  </a:lnTo>
                  <a:lnTo>
                    <a:pt x="265" y="1322"/>
                  </a:lnTo>
                  <a:lnTo>
                    <a:pt x="265" y="1171"/>
                  </a:lnTo>
                  <a:lnTo>
                    <a:pt x="257" y="1020"/>
                  </a:lnTo>
                  <a:lnTo>
                    <a:pt x="242" y="870"/>
                  </a:lnTo>
                  <a:lnTo>
                    <a:pt x="220" y="721"/>
                  </a:lnTo>
                  <a:lnTo>
                    <a:pt x="190" y="573"/>
                  </a:lnTo>
                  <a:lnTo>
                    <a:pt x="153" y="427"/>
                  </a:lnTo>
                  <a:lnTo>
                    <a:pt x="109" y="282"/>
                  </a:lnTo>
                  <a:lnTo>
                    <a:pt x="58" y="139"/>
                  </a:lnTo>
                  <a:lnTo>
                    <a:pt x="0" y="0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328" name="Freeform 39"/>
            <p:cNvSpPr>
              <a:spLocks/>
            </p:cNvSpPr>
            <p:nvPr/>
          </p:nvSpPr>
          <p:spPr bwMode="auto">
            <a:xfrm>
              <a:off x="7837488" y="5938837"/>
              <a:ext cx="654050" cy="77788"/>
            </a:xfrm>
            <a:custGeom>
              <a:avLst/>
              <a:gdLst>
                <a:gd name="T0" fmla="*/ 0 w 2646"/>
                <a:gd name="T1" fmla="*/ 2147483647 h 312"/>
                <a:gd name="T2" fmla="*/ 2147483647 w 2646"/>
                <a:gd name="T3" fmla="*/ 2147483647 h 312"/>
                <a:gd name="T4" fmla="*/ 2147483647 w 2646"/>
                <a:gd name="T5" fmla="*/ 2147483647 h 312"/>
                <a:gd name="T6" fmla="*/ 2147483647 w 2646"/>
                <a:gd name="T7" fmla="*/ 2147483647 h 312"/>
                <a:gd name="T8" fmla="*/ 2147483647 w 2646"/>
                <a:gd name="T9" fmla="*/ 2147483647 h 312"/>
                <a:gd name="T10" fmla="*/ 2147483647 w 2646"/>
                <a:gd name="T11" fmla="*/ 2147483647 h 312"/>
                <a:gd name="T12" fmla="*/ 2147483647 w 2646"/>
                <a:gd name="T13" fmla="*/ 2147483647 h 312"/>
                <a:gd name="T14" fmla="*/ 2147483647 w 2646"/>
                <a:gd name="T15" fmla="*/ 2147483647 h 312"/>
                <a:gd name="T16" fmla="*/ 2147483647 w 2646"/>
                <a:gd name="T17" fmla="*/ 2147483647 h 312"/>
                <a:gd name="T18" fmla="*/ 2147483647 w 2646"/>
                <a:gd name="T19" fmla="*/ 2147483647 h 312"/>
                <a:gd name="T20" fmla="*/ 2147483647 w 2646"/>
                <a:gd name="T21" fmla="*/ 2147483647 h 312"/>
                <a:gd name="T22" fmla="*/ 2147483647 w 2646"/>
                <a:gd name="T23" fmla="*/ 2147483647 h 312"/>
                <a:gd name="T24" fmla="*/ 2147483647 w 2646"/>
                <a:gd name="T25" fmla="*/ 2147483647 h 312"/>
                <a:gd name="T26" fmla="*/ 2147483647 w 2646"/>
                <a:gd name="T27" fmla="*/ 2147483647 h 312"/>
                <a:gd name="T28" fmla="*/ 2147483647 w 2646"/>
                <a:gd name="T29" fmla="*/ 2147483647 h 312"/>
                <a:gd name="T30" fmla="*/ 2147483647 w 2646"/>
                <a:gd name="T31" fmla="*/ 0 h 31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646"/>
                <a:gd name="T49" fmla="*/ 0 h 312"/>
                <a:gd name="T50" fmla="*/ 2646 w 2646"/>
                <a:gd name="T51" fmla="*/ 312 h 31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646" h="312">
                  <a:moveTo>
                    <a:pt x="0" y="81"/>
                  </a:moveTo>
                  <a:lnTo>
                    <a:pt x="170" y="142"/>
                  </a:lnTo>
                  <a:lnTo>
                    <a:pt x="343" y="194"/>
                  </a:lnTo>
                  <a:lnTo>
                    <a:pt x="520" y="237"/>
                  </a:lnTo>
                  <a:lnTo>
                    <a:pt x="698" y="270"/>
                  </a:lnTo>
                  <a:lnTo>
                    <a:pt x="878" y="293"/>
                  </a:lnTo>
                  <a:lnTo>
                    <a:pt x="1059" y="307"/>
                  </a:lnTo>
                  <a:lnTo>
                    <a:pt x="1240" y="311"/>
                  </a:lnTo>
                  <a:lnTo>
                    <a:pt x="1422" y="305"/>
                  </a:lnTo>
                  <a:lnTo>
                    <a:pt x="1603" y="290"/>
                  </a:lnTo>
                  <a:lnTo>
                    <a:pt x="1782" y="265"/>
                  </a:lnTo>
                  <a:lnTo>
                    <a:pt x="1960" y="231"/>
                  </a:lnTo>
                  <a:lnTo>
                    <a:pt x="2136" y="187"/>
                  </a:lnTo>
                  <a:lnTo>
                    <a:pt x="2309" y="134"/>
                  </a:lnTo>
                  <a:lnTo>
                    <a:pt x="2479" y="71"/>
                  </a:lnTo>
                  <a:lnTo>
                    <a:pt x="2645" y="0"/>
                  </a:lnTo>
                </a:path>
              </a:pathLst>
            </a:custGeom>
            <a:noFill/>
            <a:ln w="36720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329" name="Freeform 40"/>
            <p:cNvSpPr>
              <a:spLocks/>
            </p:cNvSpPr>
            <p:nvPr/>
          </p:nvSpPr>
          <p:spPr bwMode="auto">
            <a:xfrm>
              <a:off x="7383463" y="5491162"/>
              <a:ext cx="457200" cy="468313"/>
            </a:xfrm>
            <a:custGeom>
              <a:avLst/>
              <a:gdLst>
                <a:gd name="T0" fmla="*/ 0 w 1754"/>
                <a:gd name="T1" fmla="*/ 0 h 1586"/>
                <a:gd name="T2" fmla="*/ 2147483647 w 1754"/>
                <a:gd name="T3" fmla="*/ 2147483647 h 1586"/>
                <a:gd name="T4" fmla="*/ 2147483647 w 1754"/>
                <a:gd name="T5" fmla="*/ 2147483647 h 1586"/>
                <a:gd name="T6" fmla="*/ 2147483647 w 1754"/>
                <a:gd name="T7" fmla="*/ 2147483647 h 1586"/>
                <a:gd name="T8" fmla="*/ 2147483647 w 1754"/>
                <a:gd name="T9" fmla="*/ 2147483647 h 1586"/>
                <a:gd name="T10" fmla="*/ 2147483647 w 1754"/>
                <a:gd name="T11" fmla="*/ 2147483647 h 1586"/>
                <a:gd name="T12" fmla="*/ 2147483647 w 1754"/>
                <a:gd name="T13" fmla="*/ 2147483647 h 1586"/>
                <a:gd name="T14" fmla="*/ 2147483647 w 1754"/>
                <a:gd name="T15" fmla="*/ 2147483647 h 1586"/>
                <a:gd name="T16" fmla="*/ 2147483647 w 1754"/>
                <a:gd name="T17" fmla="*/ 2147483647 h 1586"/>
                <a:gd name="T18" fmla="*/ 2147483647 w 1754"/>
                <a:gd name="T19" fmla="*/ 2147483647 h 1586"/>
                <a:gd name="T20" fmla="*/ 2147483647 w 1754"/>
                <a:gd name="T21" fmla="*/ 2147483647 h 1586"/>
                <a:gd name="T22" fmla="*/ 2147483647 w 1754"/>
                <a:gd name="T23" fmla="*/ 2147483647 h 1586"/>
                <a:gd name="T24" fmla="*/ 2147483647 w 1754"/>
                <a:gd name="T25" fmla="*/ 2147483647 h 1586"/>
                <a:gd name="T26" fmla="*/ 2147483647 w 1754"/>
                <a:gd name="T27" fmla="*/ 2147483647 h 1586"/>
                <a:gd name="T28" fmla="*/ 2147483647 w 1754"/>
                <a:gd name="T29" fmla="*/ 2147483647 h 1586"/>
                <a:gd name="T30" fmla="*/ 2147483647 w 1754"/>
                <a:gd name="T31" fmla="*/ 2147483647 h 158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754"/>
                <a:gd name="T49" fmla="*/ 0 h 1586"/>
                <a:gd name="T50" fmla="*/ 1754 w 1754"/>
                <a:gd name="T51" fmla="*/ 1586 h 158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754" h="1586">
                  <a:moveTo>
                    <a:pt x="0" y="0"/>
                  </a:moveTo>
                  <a:lnTo>
                    <a:pt x="75" y="141"/>
                  </a:lnTo>
                  <a:lnTo>
                    <a:pt x="156" y="278"/>
                  </a:lnTo>
                  <a:lnTo>
                    <a:pt x="244" y="412"/>
                  </a:lnTo>
                  <a:lnTo>
                    <a:pt x="339" y="540"/>
                  </a:lnTo>
                  <a:lnTo>
                    <a:pt x="441" y="665"/>
                  </a:lnTo>
                  <a:lnTo>
                    <a:pt x="549" y="784"/>
                  </a:lnTo>
                  <a:lnTo>
                    <a:pt x="663" y="897"/>
                  </a:lnTo>
                  <a:lnTo>
                    <a:pt x="782" y="1006"/>
                  </a:lnTo>
                  <a:lnTo>
                    <a:pt x="907" y="1108"/>
                  </a:lnTo>
                  <a:lnTo>
                    <a:pt x="1037" y="1204"/>
                  </a:lnTo>
                  <a:lnTo>
                    <a:pt x="1172" y="1294"/>
                  </a:lnTo>
                  <a:lnTo>
                    <a:pt x="1312" y="1377"/>
                  </a:lnTo>
                  <a:lnTo>
                    <a:pt x="1455" y="1453"/>
                  </a:lnTo>
                  <a:lnTo>
                    <a:pt x="1602" y="1522"/>
                  </a:lnTo>
                  <a:lnTo>
                    <a:pt x="1753" y="1585"/>
                  </a:lnTo>
                </a:path>
              </a:pathLst>
            </a:custGeom>
            <a:noFill/>
            <a:ln w="36720">
              <a:solidFill>
                <a:srgbClr val="0000FF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330" name="Freeform 31"/>
            <p:cNvSpPr>
              <a:spLocks/>
            </p:cNvSpPr>
            <p:nvPr/>
          </p:nvSpPr>
          <p:spPr bwMode="auto">
            <a:xfrm>
              <a:off x="8488363" y="4513262"/>
              <a:ext cx="407987" cy="420688"/>
            </a:xfrm>
            <a:custGeom>
              <a:avLst/>
              <a:gdLst>
                <a:gd name="T0" fmla="*/ 2147483647 w 1649"/>
                <a:gd name="T1" fmla="*/ 2147483647 h 1692"/>
                <a:gd name="T2" fmla="*/ 2147483647 w 1649"/>
                <a:gd name="T3" fmla="*/ 2147483647 h 1692"/>
                <a:gd name="T4" fmla="*/ 2147483647 w 1649"/>
                <a:gd name="T5" fmla="*/ 2147483647 h 1692"/>
                <a:gd name="T6" fmla="*/ 2147483647 w 1649"/>
                <a:gd name="T7" fmla="*/ 2147483647 h 1692"/>
                <a:gd name="T8" fmla="*/ 2147483647 w 1649"/>
                <a:gd name="T9" fmla="*/ 2147483647 h 1692"/>
                <a:gd name="T10" fmla="*/ 2147483647 w 1649"/>
                <a:gd name="T11" fmla="*/ 2147483647 h 1692"/>
                <a:gd name="T12" fmla="*/ 2147483647 w 1649"/>
                <a:gd name="T13" fmla="*/ 2147483647 h 1692"/>
                <a:gd name="T14" fmla="*/ 2147483647 w 1649"/>
                <a:gd name="T15" fmla="*/ 2147483647 h 1692"/>
                <a:gd name="T16" fmla="*/ 2147483647 w 1649"/>
                <a:gd name="T17" fmla="*/ 2147483647 h 1692"/>
                <a:gd name="T18" fmla="*/ 2147483647 w 1649"/>
                <a:gd name="T19" fmla="*/ 2147483647 h 1692"/>
                <a:gd name="T20" fmla="*/ 2147483647 w 1649"/>
                <a:gd name="T21" fmla="*/ 2147483647 h 1692"/>
                <a:gd name="T22" fmla="*/ 2147483647 w 1649"/>
                <a:gd name="T23" fmla="*/ 2147483647 h 1692"/>
                <a:gd name="T24" fmla="*/ 2147483647 w 1649"/>
                <a:gd name="T25" fmla="*/ 2147483647 h 1692"/>
                <a:gd name="T26" fmla="*/ 2147483647 w 1649"/>
                <a:gd name="T27" fmla="*/ 2147483647 h 1692"/>
                <a:gd name="T28" fmla="*/ 2147483647 w 1649"/>
                <a:gd name="T29" fmla="*/ 2147483647 h 1692"/>
                <a:gd name="T30" fmla="*/ 0 w 1649"/>
                <a:gd name="T31" fmla="*/ 0 h 169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49"/>
                <a:gd name="T49" fmla="*/ 0 h 1692"/>
                <a:gd name="T50" fmla="*/ 1649 w 1649"/>
                <a:gd name="T51" fmla="*/ 1692 h 169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49" h="1692">
                  <a:moveTo>
                    <a:pt x="1648" y="1691"/>
                  </a:moveTo>
                  <a:lnTo>
                    <a:pt x="1583" y="1545"/>
                  </a:lnTo>
                  <a:lnTo>
                    <a:pt x="1511" y="1403"/>
                  </a:lnTo>
                  <a:lnTo>
                    <a:pt x="1432" y="1264"/>
                  </a:lnTo>
                  <a:lnTo>
                    <a:pt x="1345" y="1130"/>
                  </a:lnTo>
                  <a:lnTo>
                    <a:pt x="1251" y="999"/>
                  </a:lnTo>
                  <a:lnTo>
                    <a:pt x="1151" y="874"/>
                  </a:lnTo>
                  <a:lnTo>
                    <a:pt x="1045" y="753"/>
                  </a:lnTo>
                  <a:lnTo>
                    <a:pt x="932" y="638"/>
                  </a:lnTo>
                  <a:lnTo>
                    <a:pt x="814" y="528"/>
                  </a:lnTo>
                  <a:lnTo>
                    <a:pt x="690" y="424"/>
                  </a:lnTo>
                  <a:lnTo>
                    <a:pt x="561" y="326"/>
                  </a:lnTo>
                  <a:lnTo>
                    <a:pt x="428" y="235"/>
                  </a:lnTo>
                  <a:lnTo>
                    <a:pt x="289" y="150"/>
                  </a:lnTo>
                  <a:lnTo>
                    <a:pt x="147" y="72"/>
                  </a:lnTo>
                  <a:lnTo>
                    <a:pt x="0" y="0"/>
                  </a:lnTo>
                </a:path>
              </a:pathLst>
            </a:custGeom>
            <a:noFill/>
            <a:ln w="36720">
              <a:solidFill>
                <a:srgbClr val="0000FF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331" name="Freeform 33"/>
            <p:cNvSpPr>
              <a:spLocks/>
            </p:cNvSpPr>
            <p:nvPr/>
          </p:nvSpPr>
          <p:spPr bwMode="auto">
            <a:xfrm>
              <a:off x="8561388" y="5472112"/>
              <a:ext cx="354012" cy="428625"/>
            </a:xfrm>
            <a:custGeom>
              <a:avLst/>
              <a:gdLst>
                <a:gd name="T0" fmla="*/ 0 w 1427"/>
                <a:gd name="T1" fmla="*/ 2147483647 h 1737"/>
                <a:gd name="T2" fmla="*/ 2147483647 w 1427"/>
                <a:gd name="T3" fmla="*/ 2147483647 h 1737"/>
                <a:gd name="T4" fmla="*/ 2147483647 w 1427"/>
                <a:gd name="T5" fmla="*/ 2147483647 h 1737"/>
                <a:gd name="T6" fmla="*/ 2147483647 w 1427"/>
                <a:gd name="T7" fmla="*/ 2147483647 h 1737"/>
                <a:gd name="T8" fmla="*/ 2147483647 w 1427"/>
                <a:gd name="T9" fmla="*/ 2147483647 h 1737"/>
                <a:gd name="T10" fmla="*/ 2147483647 w 1427"/>
                <a:gd name="T11" fmla="*/ 2147483647 h 1737"/>
                <a:gd name="T12" fmla="*/ 2147483647 w 1427"/>
                <a:gd name="T13" fmla="*/ 2147483647 h 1737"/>
                <a:gd name="T14" fmla="*/ 2147483647 w 1427"/>
                <a:gd name="T15" fmla="*/ 2147483647 h 1737"/>
                <a:gd name="T16" fmla="*/ 2147483647 w 1427"/>
                <a:gd name="T17" fmla="*/ 2147483647 h 1737"/>
                <a:gd name="T18" fmla="*/ 2147483647 w 1427"/>
                <a:gd name="T19" fmla="*/ 2147483647 h 1737"/>
                <a:gd name="T20" fmla="*/ 2147483647 w 1427"/>
                <a:gd name="T21" fmla="*/ 2147483647 h 1737"/>
                <a:gd name="T22" fmla="*/ 2147483647 w 1427"/>
                <a:gd name="T23" fmla="*/ 2147483647 h 1737"/>
                <a:gd name="T24" fmla="*/ 2147483647 w 1427"/>
                <a:gd name="T25" fmla="*/ 2147483647 h 1737"/>
                <a:gd name="T26" fmla="*/ 2147483647 w 1427"/>
                <a:gd name="T27" fmla="*/ 2147483647 h 1737"/>
                <a:gd name="T28" fmla="*/ 2147483647 w 1427"/>
                <a:gd name="T29" fmla="*/ 2147483647 h 1737"/>
                <a:gd name="T30" fmla="*/ 2147483647 w 1427"/>
                <a:gd name="T31" fmla="*/ 0 h 173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427"/>
                <a:gd name="T49" fmla="*/ 0 h 1737"/>
                <a:gd name="T50" fmla="*/ 1427 w 1427"/>
                <a:gd name="T51" fmla="*/ 1737 h 173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427" h="1737">
                  <a:moveTo>
                    <a:pt x="0" y="1736"/>
                  </a:moveTo>
                  <a:lnTo>
                    <a:pt x="132" y="1655"/>
                  </a:lnTo>
                  <a:lnTo>
                    <a:pt x="259" y="1568"/>
                  </a:lnTo>
                  <a:lnTo>
                    <a:pt x="382" y="1475"/>
                  </a:lnTo>
                  <a:lnTo>
                    <a:pt x="501" y="1377"/>
                  </a:lnTo>
                  <a:lnTo>
                    <a:pt x="614" y="1273"/>
                  </a:lnTo>
                  <a:lnTo>
                    <a:pt x="722" y="1164"/>
                  </a:lnTo>
                  <a:lnTo>
                    <a:pt x="825" y="1050"/>
                  </a:lnTo>
                  <a:lnTo>
                    <a:pt x="922" y="932"/>
                  </a:lnTo>
                  <a:lnTo>
                    <a:pt x="1013" y="810"/>
                  </a:lnTo>
                  <a:lnTo>
                    <a:pt x="1098" y="683"/>
                  </a:lnTo>
                  <a:lnTo>
                    <a:pt x="1177" y="553"/>
                  </a:lnTo>
                  <a:lnTo>
                    <a:pt x="1249" y="419"/>
                  </a:lnTo>
                  <a:lnTo>
                    <a:pt x="1315" y="282"/>
                  </a:lnTo>
                  <a:lnTo>
                    <a:pt x="1374" y="142"/>
                  </a:lnTo>
                  <a:lnTo>
                    <a:pt x="1426" y="0"/>
                  </a:lnTo>
                </a:path>
              </a:pathLst>
            </a:custGeom>
            <a:noFill/>
            <a:ln w="36720">
              <a:solidFill>
                <a:srgbClr val="0000FF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08" name="Straight Connector 107"/>
            <p:cNvCxnSpPr/>
            <p:nvPr/>
          </p:nvCxnSpPr>
          <p:spPr>
            <a:xfrm>
              <a:off x="6945313" y="4949825"/>
              <a:ext cx="438150" cy="0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2333" name="Freeform 32"/>
            <p:cNvSpPr>
              <a:spLocks/>
            </p:cNvSpPr>
            <p:nvPr/>
          </p:nvSpPr>
          <p:spPr bwMode="auto">
            <a:xfrm>
              <a:off x="7381875" y="4513262"/>
              <a:ext cx="411163" cy="425450"/>
            </a:xfrm>
            <a:custGeom>
              <a:avLst/>
              <a:gdLst>
                <a:gd name="T0" fmla="*/ 2147483647 w 1661"/>
                <a:gd name="T1" fmla="*/ 0 h 1719"/>
                <a:gd name="T2" fmla="*/ 2147483647 w 1661"/>
                <a:gd name="T3" fmla="*/ 2147483647 h 1719"/>
                <a:gd name="T4" fmla="*/ 2147483647 w 1661"/>
                <a:gd name="T5" fmla="*/ 2147483647 h 1719"/>
                <a:gd name="T6" fmla="*/ 2147483647 w 1661"/>
                <a:gd name="T7" fmla="*/ 2147483647 h 1719"/>
                <a:gd name="T8" fmla="*/ 2147483647 w 1661"/>
                <a:gd name="T9" fmla="*/ 2147483647 h 1719"/>
                <a:gd name="T10" fmla="*/ 2147483647 w 1661"/>
                <a:gd name="T11" fmla="*/ 2147483647 h 1719"/>
                <a:gd name="T12" fmla="*/ 2147483647 w 1661"/>
                <a:gd name="T13" fmla="*/ 2147483647 h 1719"/>
                <a:gd name="T14" fmla="*/ 2147483647 w 1661"/>
                <a:gd name="T15" fmla="*/ 2147483647 h 1719"/>
                <a:gd name="T16" fmla="*/ 2147483647 w 1661"/>
                <a:gd name="T17" fmla="*/ 2147483647 h 1719"/>
                <a:gd name="T18" fmla="*/ 2147483647 w 1661"/>
                <a:gd name="T19" fmla="*/ 2147483647 h 1719"/>
                <a:gd name="T20" fmla="*/ 2147483647 w 1661"/>
                <a:gd name="T21" fmla="*/ 2147483647 h 1719"/>
                <a:gd name="T22" fmla="*/ 2147483647 w 1661"/>
                <a:gd name="T23" fmla="*/ 2147483647 h 1719"/>
                <a:gd name="T24" fmla="*/ 2147483647 w 1661"/>
                <a:gd name="T25" fmla="*/ 2147483647 h 1719"/>
                <a:gd name="T26" fmla="*/ 2147483647 w 1661"/>
                <a:gd name="T27" fmla="*/ 2147483647 h 1719"/>
                <a:gd name="T28" fmla="*/ 2147483647 w 1661"/>
                <a:gd name="T29" fmla="*/ 2147483647 h 1719"/>
                <a:gd name="T30" fmla="*/ 0 w 1661"/>
                <a:gd name="T31" fmla="*/ 2147483647 h 171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61"/>
                <a:gd name="T49" fmla="*/ 0 h 1719"/>
                <a:gd name="T50" fmla="*/ 1661 w 1661"/>
                <a:gd name="T51" fmla="*/ 1719 h 171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61" h="1719">
                  <a:moveTo>
                    <a:pt x="1660" y="0"/>
                  </a:moveTo>
                  <a:lnTo>
                    <a:pt x="1512" y="72"/>
                  </a:lnTo>
                  <a:lnTo>
                    <a:pt x="1367" y="152"/>
                  </a:lnTo>
                  <a:lnTo>
                    <a:pt x="1227" y="238"/>
                  </a:lnTo>
                  <a:lnTo>
                    <a:pt x="1092" y="331"/>
                  </a:lnTo>
                  <a:lnTo>
                    <a:pt x="962" y="430"/>
                  </a:lnTo>
                  <a:lnTo>
                    <a:pt x="837" y="536"/>
                  </a:lnTo>
                  <a:lnTo>
                    <a:pt x="717" y="648"/>
                  </a:lnTo>
                  <a:lnTo>
                    <a:pt x="604" y="765"/>
                  </a:lnTo>
                  <a:lnTo>
                    <a:pt x="497" y="888"/>
                  </a:lnTo>
                  <a:lnTo>
                    <a:pt x="396" y="1015"/>
                  </a:lnTo>
                  <a:lnTo>
                    <a:pt x="303" y="1148"/>
                  </a:lnTo>
                  <a:lnTo>
                    <a:pt x="216" y="1285"/>
                  </a:lnTo>
                  <a:lnTo>
                    <a:pt x="137" y="1426"/>
                  </a:lnTo>
                  <a:lnTo>
                    <a:pt x="65" y="1570"/>
                  </a:lnTo>
                  <a:lnTo>
                    <a:pt x="0" y="1718"/>
                  </a:lnTo>
                </a:path>
              </a:pathLst>
            </a:custGeom>
            <a:noFill/>
            <a:ln w="36720">
              <a:solidFill>
                <a:srgbClr val="0000FF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334" name="Freeform 31"/>
            <p:cNvSpPr>
              <a:spLocks/>
            </p:cNvSpPr>
            <p:nvPr/>
          </p:nvSpPr>
          <p:spPr bwMode="auto">
            <a:xfrm>
              <a:off x="6537325" y="4513262"/>
              <a:ext cx="407988" cy="420688"/>
            </a:xfrm>
            <a:custGeom>
              <a:avLst/>
              <a:gdLst>
                <a:gd name="T0" fmla="*/ 2147483647 w 1649"/>
                <a:gd name="T1" fmla="*/ 2147483647 h 1692"/>
                <a:gd name="T2" fmla="*/ 2147483647 w 1649"/>
                <a:gd name="T3" fmla="*/ 2147483647 h 1692"/>
                <a:gd name="T4" fmla="*/ 2147483647 w 1649"/>
                <a:gd name="T5" fmla="*/ 2147483647 h 1692"/>
                <a:gd name="T6" fmla="*/ 2147483647 w 1649"/>
                <a:gd name="T7" fmla="*/ 2147483647 h 1692"/>
                <a:gd name="T8" fmla="*/ 2147483647 w 1649"/>
                <a:gd name="T9" fmla="*/ 2147483647 h 1692"/>
                <a:gd name="T10" fmla="*/ 2147483647 w 1649"/>
                <a:gd name="T11" fmla="*/ 2147483647 h 1692"/>
                <a:gd name="T12" fmla="*/ 2147483647 w 1649"/>
                <a:gd name="T13" fmla="*/ 2147483647 h 1692"/>
                <a:gd name="T14" fmla="*/ 2147483647 w 1649"/>
                <a:gd name="T15" fmla="*/ 2147483647 h 1692"/>
                <a:gd name="T16" fmla="*/ 2147483647 w 1649"/>
                <a:gd name="T17" fmla="*/ 2147483647 h 1692"/>
                <a:gd name="T18" fmla="*/ 2147483647 w 1649"/>
                <a:gd name="T19" fmla="*/ 2147483647 h 1692"/>
                <a:gd name="T20" fmla="*/ 2147483647 w 1649"/>
                <a:gd name="T21" fmla="*/ 2147483647 h 1692"/>
                <a:gd name="T22" fmla="*/ 2147483647 w 1649"/>
                <a:gd name="T23" fmla="*/ 2147483647 h 1692"/>
                <a:gd name="T24" fmla="*/ 2147483647 w 1649"/>
                <a:gd name="T25" fmla="*/ 2147483647 h 1692"/>
                <a:gd name="T26" fmla="*/ 2147483647 w 1649"/>
                <a:gd name="T27" fmla="*/ 2147483647 h 1692"/>
                <a:gd name="T28" fmla="*/ 2147483647 w 1649"/>
                <a:gd name="T29" fmla="*/ 2147483647 h 1692"/>
                <a:gd name="T30" fmla="*/ 0 w 1649"/>
                <a:gd name="T31" fmla="*/ 0 h 169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49"/>
                <a:gd name="T49" fmla="*/ 0 h 1692"/>
                <a:gd name="T50" fmla="*/ 1649 w 1649"/>
                <a:gd name="T51" fmla="*/ 1692 h 169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49" h="1692">
                  <a:moveTo>
                    <a:pt x="1648" y="1691"/>
                  </a:moveTo>
                  <a:lnTo>
                    <a:pt x="1583" y="1545"/>
                  </a:lnTo>
                  <a:lnTo>
                    <a:pt x="1511" y="1403"/>
                  </a:lnTo>
                  <a:lnTo>
                    <a:pt x="1432" y="1264"/>
                  </a:lnTo>
                  <a:lnTo>
                    <a:pt x="1345" y="1130"/>
                  </a:lnTo>
                  <a:lnTo>
                    <a:pt x="1251" y="999"/>
                  </a:lnTo>
                  <a:lnTo>
                    <a:pt x="1151" y="874"/>
                  </a:lnTo>
                  <a:lnTo>
                    <a:pt x="1045" y="753"/>
                  </a:lnTo>
                  <a:lnTo>
                    <a:pt x="932" y="638"/>
                  </a:lnTo>
                  <a:lnTo>
                    <a:pt x="814" y="528"/>
                  </a:lnTo>
                  <a:lnTo>
                    <a:pt x="690" y="424"/>
                  </a:lnTo>
                  <a:lnTo>
                    <a:pt x="561" y="326"/>
                  </a:lnTo>
                  <a:lnTo>
                    <a:pt x="428" y="235"/>
                  </a:lnTo>
                  <a:lnTo>
                    <a:pt x="289" y="150"/>
                  </a:lnTo>
                  <a:lnTo>
                    <a:pt x="147" y="72"/>
                  </a:lnTo>
                  <a:lnTo>
                    <a:pt x="0" y="0"/>
                  </a:lnTo>
                </a:path>
              </a:pathLst>
            </a:custGeom>
            <a:noFill/>
            <a:ln w="36720">
              <a:solidFill>
                <a:srgbClr val="0000FF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336" name="Freeform 48"/>
            <p:cNvSpPr>
              <a:spLocks noChangeArrowheads="1"/>
            </p:cNvSpPr>
            <p:nvPr/>
          </p:nvSpPr>
          <p:spPr bwMode="auto">
            <a:xfrm>
              <a:off x="7207250" y="1954212"/>
              <a:ext cx="228600" cy="228600"/>
            </a:xfrm>
            <a:custGeom>
              <a:avLst/>
              <a:gdLst>
                <a:gd name="T0" fmla="*/ 2147483647 w 780"/>
                <a:gd name="T1" fmla="*/ 0 h 907"/>
                <a:gd name="T2" fmla="*/ 2147483647 w 780"/>
                <a:gd name="T3" fmla="*/ 2147483647 h 907"/>
                <a:gd name="T4" fmla="*/ 2147483647 w 780"/>
                <a:gd name="T5" fmla="*/ 2147483647 h 907"/>
                <a:gd name="T6" fmla="*/ 2147483647 w 780"/>
                <a:gd name="T7" fmla="*/ 2147483647 h 907"/>
                <a:gd name="T8" fmla="*/ 2147483647 w 780"/>
                <a:gd name="T9" fmla="*/ 2147483647 h 907"/>
                <a:gd name="T10" fmla="*/ 2147483647 w 780"/>
                <a:gd name="T11" fmla="*/ 2147483647 h 907"/>
                <a:gd name="T12" fmla="*/ 2147483647 w 780"/>
                <a:gd name="T13" fmla="*/ 2147483647 h 907"/>
                <a:gd name="T14" fmla="*/ 2147483647 w 780"/>
                <a:gd name="T15" fmla="*/ 2147483647 h 907"/>
                <a:gd name="T16" fmla="*/ 0 w 780"/>
                <a:gd name="T17" fmla="*/ 2147483647 h 907"/>
                <a:gd name="T18" fmla="*/ 2147483647 w 780"/>
                <a:gd name="T19" fmla="*/ 2147483647 h 907"/>
                <a:gd name="T20" fmla="*/ 0 w 780"/>
                <a:gd name="T21" fmla="*/ 2147483647 h 907"/>
                <a:gd name="T22" fmla="*/ 2147483647 w 780"/>
                <a:gd name="T23" fmla="*/ 2147483647 h 907"/>
                <a:gd name="T24" fmla="*/ 2147483647 w 780"/>
                <a:gd name="T25" fmla="*/ 0 h 90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80"/>
                <a:gd name="T40" fmla="*/ 0 h 907"/>
                <a:gd name="T41" fmla="*/ 780 w 780"/>
                <a:gd name="T42" fmla="*/ 907 h 90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80" h="907">
                  <a:moveTo>
                    <a:pt x="390" y="0"/>
                  </a:moveTo>
                  <a:lnTo>
                    <a:pt x="492" y="276"/>
                  </a:lnTo>
                  <a:lnTo>
                    <a:pt x="780" y="228"/>
                  </a:lnTo>
                  <a:lnTo>
                    <a:pt x="594" y="457"/>
                  </a:lnTo>
                  <a:lnTo>
                    <a:pt x="780" y="679"/>
                  </a:lnTo>
                  <a:lnTo>
                    <a:pt x="492" y="631"/>
                  </a:lnTo>
                  <a:lnTo>
                    <a:pt x="390" y="907"/>
                  </a:lnTo>
                  <a:lnTo>
                    <a:pt x="288" y="631"/>
                  </a:lnTo>
                  <a:lnTo>
                    <a:pt x="0" y="679"/>
                  </a:lnTo>
                  <a:lnTo>
                    <a:pt x="186" y="457"/>
                  </a:lnTo>
                  <a:lnTo>
                    <a:pt x="0" y="228"/>
                  </a:lnTo>
                  <a:lnTo>
                    <a:pt x="288" y="276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FFFF00"/>
            </a:solidFill>
            <a:ln w="360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337" name="Freeform 48"/>
            <p:cNvSpPr>
              <a:spLocks noChangeArrowheads="1"/>
            </p:cNvSpPr>
            <p:nvPr/>
          </p:nvSpPr>
          <p:spPr bwMode="auto">
            <a:xfrm>
              <a:off x="6889750" y="1947862"/>
              <a:ext cx="228600" cy="228600"/>
            </a:xfrm>
            <a:custGeom>
              <a:avLst/>
              <a:gdLst>
                <a:gd name="T0" fmla="*/ 2147483647 w 780"/>
                <a:gd name="T1" fmla="*/ 0 h 907"/>
                <a:gd name="T2" fmla="*/ 2147483647 w 780"/>
                <a:gd name="T3" fmla="*/ 2147483647 h 907"/>
                <a:gd name="T4" fmla="*/ 2147483647 w 780"/>
                <a:gd name="T5" fmla="*/ 2147483647 h 907"/>
                <a:gd name="T6" fmla="*/ 2147483647 w 780"/>
                <a:gd name="T7" fmla="*/ 2147483647 h 907"/>
                <a:gd name="T8" fmla="*/ 2147483647 w 780"/>
                <a:gd name="T9" fmla="*/ 2147483647 h 907"/>
                <a:gd name="T10" fmla="*/ 2147483647 w 780"/>
                <a:gd name="T11" fmla="*/ 2147483647 h 907"/>
                <a:gd name="T12" fmla="*/ 2147483647 w 780"/>
                <a:gd name="T13" fmla="*/ 2147483647 h 907"/>
                <a:gd name="T14" fmla="*/ 2147483647 w 780"/>
                <a:gd name="T15" fmla="*/ 2147483647 h 907"/>
                <a:gd name="T16" fmla="*/ 0 w 780"/>
                <a:gd name="T17" fmla="*/ 2147483647 h 907"/>
                <a:gd name="T18" fmla="*/ 2147483647 w 780"/>
                <a:gd name="T19" fmla="*/ 2147483647 h 907"/>
                <a:gd name="T20" fmla="*/ 0 w 780"/>
                <a:gd name="T21" fmla="*/ 2147483647 h 907"/>
                <a:gd name="T22" fmla="*/ 2147483647 w 780"/>
                <a:gd name="T23" fmla="*/ 2147483647 h 907"/>
                <a:gd name="T24" fmla="*/ 2147483647 w 780"/>
                <a:gd name="T25" fmla="*/ 0 h 90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80"/>
                <a:gd name="T40" fmla="*/ 0 h 907"/>
                <a:gd name="T41" fmla="*/ 780 w 780"/>
                <a:gd name="T42" fmla="*/ 907 h 90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80" h="907">
                  <a:moveTo>
                    <a:pt x="390" y="0"/>
                  </a:moveTo>
                  <a:lnTo>
                    <a:pt x="492" y="276"/>
                  </a:lnTo>
                  <a:lnTo>
                    <a:pt x="780" y="228"/>
                  </a:lnTo>
                  <a:lnTo>
                    <a:pt x="594" y="457"/>
                  </a:lnTo>
                  <a:lnTo>
                    <a:pt x="780" y="679"/>
                  </a:lnTo>
                  <a:lnTo>
                    <a:pt x="492" y="631"/>
                  </a:lnTo>
                  <a:lnTo>
                    <a:pt x="390" y="907"/>
                  </a:lnTo>
                  <a:lnTo>
                    <a:pt x="288" y="631"/>
                  </a:lnTo>
                  <a:lnTo>
                    <a:pt x="0" y="679"/>
                  </a:lnTo>
                  <a:lnTo>
                    <a:pt x="186" y="457"/>
                  </a:lnTo>
                  <a:lnTo>
                    <a:pt x="0" y="228"/>
                  </a:lnTo>
                  <a:lnTo>
                    <a:pt x="288" y="276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FFFF00"/>
            </a:solidFill>
            <a:ln w="360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TextBox 246"/>
            <p:cNvSpPr txBox="1">
              <a:spLocks noChangeArrowheads="1"/>
            </p:cNvSpPr>
            <p:nvPr/>
          </p:nvSpPr>
          <p:spPr bwMode="auto">
            <a:xfrm>
              <a:off x="7191375" y="2992437"/>
              <a:ext cx="1600200" cy="1200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i="1" dirty="0">
                  <a:latin typeface="Calibri"/>
                  <a:cs typeface="Calibri"/>
                </a:rPr>
                <a:t>c</a:t>
              </a:r>
              <a:r>
                <a:rPr lang="en-US" i="1" dirty="0" smtClean="0">
                  <a:latin typeface="Calibri"/>
                  <a:cs typeface="Calibri"/>
                </a:rPr>
                <a:t>ycle(</a:t>
              </a:r>
              <a:r>
                <a:rPr lang="en-US" i="1" dirty="0" smtClean="0">
                  <a:solidFill>
                    <a:srgbClr val="FF0000"/>
                  </a:solidFill>
                  <a:latin typeface="Calibri"/>
                  <a:cs typeface="Calibri"/>
                </a:rPr>
                <a:t>P</a:t>
              </a:r>
              <a:r>
                <a:rPr lang="en-US" i="1" dirty="0" smtClean="0">
                  <a:solidFill>
                    <a:srgbClr val="0000FF"/>
                  </a:solidFill>
                  <a:latin typeface="Calibri"/>
                  <a:cs typeface="Calibri"/>
                </a:rPr>
                <a:t>,Q</a:t>
              </a:r>
              <a:r>
                <a:rPr lang="en-US" i="1" dirty="0" smtClean="0">
                  <a:latin typeface="Calibri"/>
                  <a:cs typeface="Calibri"/>
                </a:rPr>
                <a:t>)</a:t>
              </a:r>
            </a:p>
            <a:p>
              <a:pPr eaLnBrk="1" hangingPunct="1"/>
              <a:r>
                <a:rPr lang="en-US" dirty="0" smtClean="0">
                  <a:latin typeface="Calibri"/>
                  <a:cs typeface="Calibri"/>
                </a:rPr>
                <a:t>decreases by 1</a:t>
              </a:r>
              <a:endParaRPr lang="en-US" dirty="0">
                <a:latin typeface="Calibri"/>
                <a:cs typeface="Calibri"/>
              </a:endParaRPr>
            </a:p>
          </p:txBody>
        </p:sp>
      </p:grpSp>
      <p:sp>
        <p:nvSpPr>
          <p:cNvPr id="87" name="Rectangle 2"/>
          <p:cNvSpPr txBox="1">
            <a:spLocks noChangeArrowheads="1"/>
          </p:cNvSpPr>
          <p:nvPr/>
        </p:nvSpPr>
        <p:spPr>
          <a:xfrm>
            <a:off x="-25400" y="0"/>
            <a:ext cx="9144000" cy="11461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>
              <a:lnSpc>
                <a:spcPct val="102000"/>
              </a:lnSpc>
              <a:buClr>
                <a:srgbClr val="000000"/>
              </a:buClr>
              <a:buSzPct val="45000"/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3600" dirty="0" smtClean="0">
                <a:solidFill>
                  <a:srgbClr val="333333"/>
                </a:solidFill>
                <a:latin typeface="Calibri"/>
                <a:cs typeface="Calibri"/>
              </a:rPr>
              <a:t>There Exists a 2-Break Increasing </a:t>
            </a:r>
            <a:r>
              <a:rPr lang="en-GB" sz="3600" i="1" dirty="0" smtClean="0">
                <a:solidFill>
                  <a:srgbClr val="333333"/>
                </a:solidFill>
                <a:latin typeface="Calibri"/>
                <a:cs typeface="Calibri"/>
              </a:rPr>
              <a:t>cycle(</a:t>
            </a:r>
            <a:r>
              <a:rPr lang="en-GB" sz="3600" i="1" dirty="0" smtClean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lang="en-GB" sz="3600" i="1" dirty="0" smtClean="0">
                <a:solidFill>
                  <a:srgbClr val="333333"/>
                </a:solidFill>
                <a:latin typeface="Calibri"/>
                <a:cs typeface="Calibri"/>
              </a:rPr>
              <a:t>,</a:t>
            </a:r>
            <a:r>
              <a:rPr lang="en-GB" sz="3600" i="1" dirty="0" smtClean="0">
                <a:solidFill>
                  <a:srgbClr val="0000FF"/>
                </a:solidFill>
                <a:latin typeface="Calibri"/>
                <a:cs typeface="Calibri"/>
              </a:rPr>
              <a:t>Q</a:t>
            </a:r>
            <a:r>
              <a:rPr lang="en-GB" sz="3600" i="1" dirty="0" smtClean="0">
                <a:solidFill>
                  <a:srgbClr val="333333"/>
                </a:solidFill>
                <a:latin typeface="Calibri"/>
                <a:cs typeface="Calibri"/>
              </a:rPr>
              <a:t>)</a:t>
            </a:r>
            <a:r>
              <a:rPr lang="en-GB" sz="3600" dirty="0" smtClean="0">
                <a:solidFill>
                  <a:srgbClr val="333333"/>
                </a:solidFill>
                <a:latin typeface="Calibri"/>
                <a:cs typeface="Calibri"/>
              </a:rPr>
              <a:t> by 1</a:t>
            </a:r>
            <a:endParaRPr lang="en-GB" sz="3600" dirty="0">
              <a:solidFill>
                <a:srgbClr val="333333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229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971" name="Rectangle 3"/>
          <p:cNvSpPr>
            <a:spLocks noGrp="1" noChangeArrowheads="1"/>
          </p:cNvSpPr>
          <p:nvPr>
            <p:ph type="title" idx="1"/>
          </p:nvPr>
        </p:nvSpPr>
        <p:spPr>
          <a:xfrm>
            <a:off x="152400" y="-76200"/>
            <a:ext cx="8793163" cy="962025"/>
          </a:xfrm>
        </p:spPr>
        <p:txBody>
          <a:bodyPr lIns="0" tIns="0" rIns="0" bIns="0" anchor="ctr"/>
          <a:lstStyle/>
          <a:p>
            <a:pPr marL="0" indent="0" algn="ctr" defTabSz="457200" eaLnBrk="1" hangingPunct="1">
              <a:spcBef>
                <a:spcPct val="0"/>
              </a:spcBef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en-GB" sz="3600" dirty="0" smtClean="0">
                <a:ea typeface="+mn-ea"/>
                <a:cs typeface="+mn-cs"/>
              </a:rPr>
              <a:t>2-Break Distance Theorem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8600" y="1066800"/>
            <a:ext cx="8915400" cy="6370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3200" dirty="0" smtClean="0"/>
              <a:t>A </a:t>
            </a:r>
            <a:r>
              <a:rPr lang="en-GB" sz="3200" dirty="0"/>
              <a:t>2</a:t>
            </a:r>
            <a:r>
              <a:rPr lang="en-GB" sz="3200" dirty="0" smtClean="0"/>
              <a:t>-break </a:t>
            </a:r>
            <a:r>
              <a:rPr lang="en-GB" sz="3200" dirty="0"/>
              <a:t>increases #cycles by at most  1</a:t>
            </a:r>
            <a:r>
              <a:rPr lang="en-GB" sz="3200" dirty="0" smtClean="0"/>
              <a:t>.</a:t>
            </a:r>
          </a:p>
          <a:p>
            <a:r>
              <a:rPr lang="en-GB" sz="3200" dirty="0" smtClean="0"/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GB" sz="3200" dirty="0" smtClean="0"/>
              <a:t>There exists a 2-break increasing </a:t>
            </a:r>
            <a:r>
              <a:rPr lang="en-GB" sz="3200" dirty="0"/>
              <a:t>#cycles by </a:t>
            </a:r>
            <a:r>
              <a:rPr lang="en-GB" sz="3200" dirty="0" smtClean="0"/>
              <a:t>1</a:t>
            </a:r>
            <a:r>
              <a:rPr lang="en-GB" sz="3200" dirty="0"/>
              <a:t>. </a:t>
            </a:r>
            <a:endParaRPr lang="en-GB" sz="3200" dirty="0" smtClean="0"/>
          </a:p>
          <a:p>
            <a:pPr marL="285750" indent="-285750">
              <a:buFont typeface="Arial"/>
              <a:buChar char="•"/>
            </a:pPr>
            <a:endParaRPr lang="en-GB" sz="3200" dirty="0">
              <a:solidFill>
                <a:srgbClr val="0000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GB" sz="3200" dirty="0" smtClean="0"/>
              <a:t>Every </a:t>
            </a:r>
            <a:r>
              <a:rPr lang="en-GB" sz="3200" dirty="0"/>
              <a:t>sorting by 2-breaks must increase #cycles by </a:t>
            </a:r>
            <a:endParaRPr lang="en-GB" sz="3200" dirty="0" smtClean="0"/>
          </a:p>
          <a:p>
            <a:r>
              <a:rPr lang="en-GB" sz="3200" i="1" dirty="0">
                <a:solidFill>
                  <a:srgbClr val="0000FF"/>
                </a:solidFill>
              </a:rPr>
              <a:t> </a:t>
            </a:r>
            <a:r>
              <a:rPr lang="en-GB" sz="3200" i="1" dirty="0" smtClean="0">
                <a:solidFill>
                  <a:srgbClr val="0000FF"/>
                </a:solidFill>
              </a:rPr>
              <a:t>                          </a:t>
            </a:r>
            <a:r>
              <a:rPr lang="en-GB" sz="3200" i="1" dirty="0" smtClean="0"/>
              <a:t>blocks</a:t>
            </a:r>
            <a:r>
              <a:rPr lang="en-GB" sz="3200" i="1" dirty="0"/>
              <a:t>(</a:t>
            </a:r>
            <a:r>
              <a:rPr lang="en-GB" sz="3200" i="1" dirty="0">
                <a:solidFill>
                  <a:srgbClr val="FF0000"/>
                </a:solidFill>
              </a:rPr>
              <a:t>P</a:t>
            </a:r>
            <a:r>
              <a:rPr lang="en-GB" sz="3200" i="1" dirty="0"/>
              <a:t>,</a:t>
            </a:r>
            <a:r>
              <a:rPr lang="en-GB" sz="3200" i="1" dirty="0">
                <a:solidFill>
                  <a:srgbClr val="0000FF"/>
                </a:solidFill>
              </a:rPr>
              <a:t>Q</a:t>
            </a:r>
            <a:r>
              <a:rPr lang="en-GB" sz="3200" i="1" dirty="0" smtClean="0">
                <a:solidFill>
                  <a:srgbClr val="000000"/>
                </a:solidFill>
              </a:rPr>
              <a:t>) </a:t>
            </a:r>
            <a:r>
              <a:rPr lang="en-GB" sz="3200" i="1" dirty="0">
                <a:solidFill>
                  <a:srgbClr val="000000"/>
                </a:solidFill>
              </a:rPr>
              <a:t>- cycle(</a:t>
            </a:r>
            <a:r>
              <a:rPr lang="en-GB" sz="3200" i="1" dirty="0">
                <a:solidFill>
                  <a:srgbClr val="FF0000"/>
                </a:solidFill>
              </a:rPr>
              <a:t>P</a:t>
            </a:r>
            <a:r>
              <a:rPr lang="en-GB" sz="3200" i="1" dirty="0">
                <a:solidFill>
                  <a:srgbClr val="000000"/>
                </a:solidFill>
              </a:rPr>
              <a:t>,</a:t>
            </a:r>
            <a:r>
              <a:rPr lang="en-GB" sz="3200" i="1" dirty="0">
                <a:solidFill>
                  <a:srgbClr val="0000FF"/>
                </a:solidFill>
              </a:rPr>
              <a:t>Q</a:t>
            </a:r>
            <a:r>
              <a:rPr lang="en-GB" sz="3200" i="1" dirty="0" smtClean="0">
                <a:solidFill>
                  <a:srgbClr val="000000"/>
                </a:solidFill>
              </a:rPr>
              <a:t>)</a:t>
            </a:r>
            <a:r>
              <a:rPr lang="en-GB" sz="3200" i="1" dirty="0" smtClean="0">
                <a:solidFill>
                  <a:srgbClr val="0000FF"/>
                </a:solidFill>
              </a:rPr>
              <a:t> </a:t>
            </a:r>
          </a:p>
          <a:p>
            <a:endParaRPr lang="en-GB" sz="3200" i="1" dirty="0" smtClean="0">
              <a:solidFill>
                <a:srgbClr val="0000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GB" sz="3200" dirty="0" smtClean="0"/>
              <a:t>2-break </a:t>
            </a:r>
            <a:r>
              <a:rPr lang="en-GB" sz="3200" dirty="0"/>
              <a:t>distance between genomes </a:t>
            </a:r>
            <a:r>
              <a:rPr lang="en-GB" sz="3200" i="1" dirty="0">
                <a:solidFill>
                  <a:srgbClr val="FF0000"/>
                </a:solidFill>
              </a:rPr>
              <a:t>P</a:t>
            </a:r>
            <a:r>
              <a:rPr lang="en-GB" sz="3200" baseline="-33000" dirty="0"/>
              <a:t> </a:t>
            </a:r>
            <a:r>
              <a:rPr lang="en-GB" sz="3200" dirty="0"/>
              <a:t>and</a:t>
            </a:r>
            <a:r>
              <a:rPr lang="en-GB" sz="3200" baseline="-33000" dirty="0"/>
              <a:t> </a:t>
            </a:r>
            <a:r>
              <a:rPr lang="en-GB" sz="3200" i="1" dirty="0">
                <a:solidFill>
                  <a:srgbClr val="0000FF"/>
                </a:solidFill>
              </a:rPr>
              <a:t>Q</a:t>
            </a:r>
            <a:r>
              <a:rPr lang="en-GB" sz="3200" dirty="0" smtClean="0"/>
              <a:t>: </a:t>
            </a:r>
          </a:p>
          <a:p>
            <a:r>
              <a:rPr lang="en-GB" sz="3200" i="1" dirty="0">
                <a:solidFill>
                  <a:srgbClr val="0000FF"/>
                </a:solidFill>
              </a:rPr>
              <a:t> </a:t>
            </a:r>
            <a:r>
              <a:rPr lang="en-GB" sz="3200" i="1" dirty="0" smtClean="0">
                <a:solidFill>
                  <a:srgbClr val="0000FF"/>
                </a:solidFill>
              </a:rPr>
              <a:t>              </a:t>
            </a:r>
          </a:p>
          <a:p>
            <a:r>
              <a:rPr lang="en-GB" sz="3200" i="1" dirty="0">
                <a:solidFill>
                  <a:srgbClr val="0000FF"/>
                </a:solidFill>
              </a:rPr>
              <a:t> </a:t>
            </a:r>
            <a:r>
              <a:rPr lang="en-GB" sz="3200" i="1" dirty="0" smtClean="0">
                <a:solidFill>
                  <a:srgbClr val="0000FF"/>
                </a:solidFill>
              </a:rPr>
              <a:t>                  d(</a:t>
            </a:r>
            <a:r>
              <a:rPr lang="en-GB" sz="3200" i="1" dirty="0">
                <a:solidFill>
                  <a:srgbClr val="FF0000"/>
                </a:solidFill>
              </a:rPr>
              <a:t>P</a:t>
            </a:r>
            <a:r>
              <a:rPr lang="en-GB" sz="3200" i="1" dirty="0">
                <a:solidFill>
                  <a:srgbClr val="000000"/>
                </a:solidFill>
              </a:rPr>
              <a:t>,</a:t>
            </a:r>
            <a:r>
              <a:rPr lang="en-GB" sz="3200" i="1" dirty="0">
                <a:solidFill>
                  <a:srgbClr val="0000FF"/>
                </a:solidFill>
              </a:rPr>
              <a:t>Q</a:t>
            </a:r>
            <a:r>
              <a:rPr lang="en-GB" sz="3200" i="1" dirty="0">
                <a:solidFill>
                  <a:srgbClr val="000000"/>
                </a:solidFill>
              </a:rPr>
              <a:t>) </a:t>
            </a:r>
            <a:r>
              <a:rPr lang="en-GB" sz="3200" i="1" dirty="0" smtClean="0">
                <a:solidFill>
                  <a:srgbClr val="000000"/>
                </a:solidFill>
              </a:rPr>
              <a:t>= </a:t>
            </a:r>
            <a:r>
              <a:rPr lang="en-GB" sz="3200" i="1" dirty="0"/>
              <a:t>blocks(</a:t>
            </a:r>
            <a:r>
              <a:rPr lang="en-GB" sz="3200" i="1" dirty="0">
                <a:solidFill>
                  <a:srgbClr val="FF0000"/>
                </a:solidFill>
              </a:rPr>
              <a:t>P</a:t>
            </a:r>
            <a:r>
              <a:rPr lang="en-GB" sz="3200" i="1" dirty="0">
                <a:solidFill>
                  <a:srgbClr val="000000"/>
                </a:solidFill>
              </a:rPr>
              <a:t>,</a:t>
            </a:r>
            <a:r>
              <a:rPr lang="en-GB" sz="3200" i="1" dirty="0">
                <a:solidFill>
                  <a:srgbClr val="0000FF"/>
                </a:solidFill>
              </a:rPr>
              <a:t>Q</a:t>
            </a:r>
            <a:r>
              <a:rPr lang="en-GB" sz="3200" i="1" dirty="0">
                <a:solidFill>
                  <a:srgbClr val="000000"/>
                </a:solidFill>
              </a:rPr>
              <a:t>) - cycle(</a:t>
            </a:r>
            <a:r>
              <a:rPr lang="en-GB" sz="3200" i="1" dirty="0">
                <a:solidFill>
                  <a:srgbClr val="FF0000"/>
                </a:solidFill>
              </a:rPr>
              <a:t>P</a:t>
            </a:r>
            <a:r>
              <a:rPr lang="en-GB" sz="3200" i="1" dirty="0">
                <a:solidFill>
                  <a:srgbClr val="000000"/>
                </a:solidFill>
              </a:rPr>
              <a:t>,</a:t>
            </a:r>
            <a:r>
              <a:rPr lang="en-GB" sz="3200" i="1" dirty="0">
                <a:solidFill>
                  <a:srgbClr val="0000FF"/>
                </a:solidFill>
              </a:rPr>
              <a:t>Q</a:t>
            </a:r>
            <a:r>
              <a:rPr lang="en-GB" sz="3200" i="1" dirty="0">
                <a:solidFill>
                  <a:srgbClr val="000000"/>
                </a:solidFill>
              </a:rPr>
              <a:t>)</a:t>
            </a:r>
            <a:r>
              <a:rPr lang="en-GB" sz="3200" i="1" dirty="0">
                <a:solidFill>
                  <a:srgbClr val="0000FF"/>
                </a:solidFill>
              </a:rPr>
              <a:t> </a:t>
            </a:r>
          </a:p>
          <a:p>
            <a:r>
              <a:rPr lang="en-GB" sz="3200" i="1" dirty="0">
                <a:solidFill>
                  <a:srgbClr val="FF0000"/>
                </a:solidFill>
              </a:rPr>
              <a:t/>
            </a:r>
            <a:br>
              <a:rPr lang="en-GB" sz="3200" i="1" dirty="0">
                <a:solidFill>
                  <a:srgbClr val="FF0000"/>
                </a:solidFill>
              </a:rPr>
            </a:br>
            <a:endParaRPr lang="en-GB" sz="3200" i="1" dirty="0">
              <a:solidFill>
                <a:srgbClr val="FF0000"/>
              </a:solidFill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58802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971" name="Rectangle 3"/>
          <p:cNvSpPr>
            <a:spLocks noGrp="1" noChangeArrowheads="1"/>
          </p:cNvSpPr>
          <p:nvPr>
            <p:ph type="title" idx="1"/>
          </p:nvPr>
        </p:nvSpPr>
        <p:spPr>
          <a:xfrm>
            <a:off x="0" y="-76200"/>
            <a:ext cx="9144000" cy="962025"/>
          </a:xfrm>
        </p:spPr>
        <p:txBody>
          <a:bodyPr lIns="0" tIns="0" rIns="0" bIns="0" anchor="ctr">
            <a:normAutofit/>
          </a:bodyPr>
          <a:lstStyle/>
          <a:p>
            <a:pPr marL="0" indent="0" algn="ctr" defTabSz="457200" eaLnBrk="1" hangingPunct="1">
              <a:spcBef>
                <a:spcPct val="0"/>
              </a:spcBef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en-GB" sz="3100" dirty="0" smtClean="0">
                <a:ea typeface="+mn-ea"/>
                <a:cs typeface="+mn-cs"/>
              </a:rPr>
              <a:t>2-Break Distance between Human and Mouse Genomes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" y="1066800"/>
            <a:ext cx="90678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800" i="1" dirty="0">
                <a:solidFill>
                  <a:srgbClr val="FF0000"/>
                </a:solidFill>
              </a:rPr>
              <a:t>Human</a:t>
            </a:r>
            <a:r>
              <a:rPr lang="en-GB" sz="2800" dirty="0">
                <a:solidFill>
                  <a:srgbClr val="000000"/>
                </a:solidFill>
              </a:rPr>
              <a:t> and </a:t>
            </a:r>
            <a:r>
              <a:rPr lang="en-GB" sz="2800" i="1" dirty="0" smtClean="0">
                <a:solidFill>
                  <a:srgbClr val="0000FF"/>
                </a:solidFill>
              </a:rPr>
              <a:t>Mouse</a:t>
            </a:r>
            <a:r>
              <a:rPr lang="en-GB" sz="2800" dirty="0" smtClean="0">
                <a:solidFill>
                  <a:srgbClr val="000000"/>
                </a:solidFill>
              </a:rPr>
              <a:t> </a:t>
            </a:r>
            <a:r>
              <a:rPr lang="en-GB" sz="2800" dirty="0">
                <a:solidFill>
                  <a:srgbClr val="000000"/>
                </a:solidFill>
              </a:rPr>
              <a:t>genomes can be decomposed into </a:t>
            </a:r>
            <a:r>
              <a:rPr lang="en-GB" sz="2800" b="1" dirty="0">
                <a:solidFill>
                  <a:srgbClr val="000000"/>
                </a:solidFill>
              </a:rPr>
              <a:t>280</a:t>
            </a:r>
            <a:r>
              <a:rPr lang="en-GB" sz="2800" dirty="0">
                <a:solidFill>
                  <a:srgbClr val="000000"/>
                </a:solidFill>
              </a:rPr>
              <a:t> </a:t>
            </a:r>
            <a:r>
              <a:rPr lang="en-GB" sz="2800" dirty="0" err="1">
                <a:solidFill>
                  <a:srgbClr val="000000"/>
                </a:solidFill>
              </a:rPr>
              <a:t>synteny</a:t>
            </a:r>
            <a:r>
              <a:rPr lang="en-GB" sz="2800" dirty="0">
                <a:solidFill>
                  <a:srgbClr val="000000"/>
                </a:solidFill>
              </a:rPr>
              <a:t> blocks (at least 0.5 million nucleotides in length</a:t>
            </a:r>
            <a:r>
              <a:rPr lang="en-GB" sz="2800" dirty="0" smtClean="0">
                <a:solidFill>
                  <a:srgbClr val="000000"/>
                </a:solidFill>
              </a:rPr>
              <a:t>)</a:t>
            </a:r>
          </a:p>
          <a:p>
            <a:r>
              <a:rPr lang="en-GB" sz="2800" dirty="0" smtClean="0">
                <a:solidFill>
                  <a:srgbClr val="000000"/>
                </a:solidFill>
              </a:rPr>
              <a:t> </a:t>
            </a:r>
            <a:endParaRPr lang="en-GB" sz="28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GB" sz="2800" dirty="0"/>
              <a:t>The breakpoint graph on these blocks has </a:t>
            </a:r>
            <a:r>
              <a:rPr lang="en-GB" sz="2800" b="1" dirty="0">
                <a:solidFill>
                  <a:srgbClr val="000000"/>
                </a:solidFill>
              </a:rPr>
              <a:t>35</a:t>
            </a:r>
            <a:r>
              <a:rPr lang="en-GB" sz="2800" dirty="0">
                <a:solidFill>
                  <a:srgbClr val="0070C0"/>
                </a:solidFill>
              </a:rPr>
              <a:t> </a:t>
            </a:r>
            <a:r>
              <a:rPr lang="en-GB" sz="2800" dirty="0" smtClean="0"/>
              <a:t>cycles</a:t>
            </a:r>
          </a:p>
          <a:p>
            <a:pPr marL="285750" indent="-285750">
              <a:buFont typeface="Arial"/>
              <a:buChar char="•"/>
            </a:pPr>
            <a:endParaRPr lang="en-GB" sz="2800" dirty="0" smtClean="0">
              <a:solidFill>
                <a:srgbClr val="FF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GB" sz="2800" dirty="0" smtClean="0"/>
              <a:t>The </a:t>
            </a:r>
            <a:r>
              <a:rPr lang="en-GB" sz="2800" dirty="0"/>
              <a:t>2</a:t>
            </a:r>
            <a:r>
              <a:rPr lang="en-GB" sz="2800" dirty="0" smtClean="0"/>
              <a:t>-break </a:t>
            </a:r>
            <a:r>
              <a:rPr lang="en-GB" sz="2800" dirty="0"/>
              <a:t>distance between </a:t>
            </a:r>
            <a:r>
              <a:rPr lang="en-GB" sz="2800" i="1" dirty="0" smtClean="0">
                <a:solidFill>
                  <a:srgbClr val="FF0000"/>
                </a:solidFill>
              </a:rPr>
              <a:t>Human</a:t>
            </a:r>
            <a:r>
              <a:rPr lang="en-GB" sz="2800" dirty="0" smtClean="0"/>
              <a:t> and </a:t>
            </a:r>
            <a:r>
              <a:rPr lang="en-GB" sz="2800" i="1" dirty="0" smtClean="0">
                <a:solidFill>
                  <a:srgbClr val="0000FF"/>
                </a:solidFill>
              </a:rPr>
              <a:t>Mouse:</a:t>
            </a:r>
          </a:p>
          <a:p>
            <a:pPr marL="285750" indent="-285750">
              <a:buFont typeface="Arial"/>
              <a:buChar char="•"/>
            </a:pPr>
            <a:endParaRPr lang="en-GB" sz="2800" i="1" dirty="0" smtClean="0">
              <a:solidFill>
                <a:srgbClr val="0000FF"/>
              </a:solidFill>
            </a:endParaRPr>
          </a:p>
          <a:p>
            <a:r>
              <a:rPr lang="en-GB" sz="2800" i="1" dirty="0">
                <a:solidFill>
                  <a:srgbClr val="0000FF"/>
                </a:solidFill>
              </a:rPr>
              <a:t> </a:t>
            </a:r>
            <a:r>
              <a:rPr lang="en-GB" sz="2800" i="1" dirty="0" smtClean="0">
                <a:solidFill>
                  <a:srgbClr val="0000FF"/>
                </a:solidFill>
              </a:rPr>
              <a:t>    </a:t>
            </a:r>
            <a:r>
              <a:rPr lang="en-GB" sz="2800" i="1" dirty="0" smtClean="0"/>
              <a:t> d</a:t>
            </a:r>
            <a:r>
              <a:rPr lang="en-GB" sz="2800" i="1" dirty="0" smtClean="0">
                <a:solidFill>
                  <a:srgbClr val="0000FF"/>
                </a:solidFill>
              </a:rPr>
              <a:t>(</a:t>
            </a:r>
            <a:r>
              <a:rPr lang="en-GB" sz="2800" i="1" dirty="0" smtClean="0">
                <a:solidFill>
                  <a:srgbClr val="FF0000"/>
                </a:solidFill>
              </a:rPr>
              <a:t>H</a:t>
            </a:r>
            <a:r>
              <a:rPr lang="en-GB" sz="2800" i="1" dirty="0" smtClean="0">
                <a:solidFill>
                  <a:srgbClr val="0000FF"/>
                </a:solidFill>
              </a:rPr>
              <a:t>,M</a:t>
            </a:r>
            <a:r>
              <a:rPr lang="en-GB" sz="2800" i="1" dirty="0" smtClean="0">
                <a:solidFill>
                  <a:srgbClr val="000000"/>
                </a:solidFill>
              </a:rPr>
              <a:t>) = blocks</a:t>
            </a:r>
            <a:r>
              <a:rPr lang="en-GB" sz="2800" i="1" dirty="0">
                <a:solidFill>
                  <a:srgbClr val="000000"/>
                </a:solidFill>
              </a:rPr>
              <a:t>(</a:t>
            </a:r>
            <a:r>
              <a:rPr lang="en-GB" sz="2800" i="1" dirty="0" smtClean="0">
                <a:solidFill>
                  <a:srgbClr val="FF0000"/>
                </a:solidFill>
              </a:rPr>
              <a:t>H</a:t>
            </a:r>
            <a:r>
              <a:rPr lang="en-GB" sz="2800" i="1" dirty="0" smtClean="0">
                <a:solidFill>
                  <a:srgbClr val="0000FF"/>
                </a:solidFill>
              </a:rPr>
              <a:t>,M</a:t>
            </a:r>
            <a:r>
              <a:rPr lang="en-GB" sz="2800" i="1" dirty="0" smtClean="0">
                <a:solidFill>
                  <a:srgbClr val="000000"/>
                </a:solidFill>
              </a:rPr>
              <a:t>)-cycle</a:t>
            </a:r>
            <a:r>
              <a:rPr lang="en-GB" sz="2800" i="1" dirty="0">
                <a:solidFill>
                  <a:srgbClr val="000000"/>
                </a:solidFill>
              </a:rPr>
              <a:t>(</a:t>
            </a:r>
            <a:r>
              <a:rPr lang="en-GB" sz="2800" i="1" dirty="0" smtClean="0">
                <a:solidFill>
                  <a:srgbClr val="FF0000"/>
                </a:solidFill>
              </a:rPr>
              <a:t>H</a:t>
            </a:r>
            <a:r>
              <a:rPr lang="en-GB" sz="2800" i="1" dirty="0" smtClean="0">
                <a:solidFill>
                  <a:srgbClr val="0000FF"/>
                </a:solidFill>
              </a:rPr>
              <a:t>,M</a:t>
            </a:r>
            <a:r>
              <a:rPr lang="en-GB" sz="2800" i="1" dirty="0" smtClean="0">
                <a:solidFill>
                  <a:srgbClr val="000000"/>
                </a:solidFill>
              </a:rPr>
              <a:t>) = </a:t>
            </a:r>
            <a:r>
              <a:rPr lang="en-GB" sz="2800" b="1" dirty="0" smtClean="0">
                <a:solidFill>
                  <a:srgbClr val="000000"/>
                </a:solidFill>
              </a:rPr>
              <a:t>280</a:t>
            </a:r>
            <a:r>
              <a:rPr lang="en-GB" sz="2800" b="1" dirty="0">
                <a:solidFill>
                  <a:srgbClr val="000000"/>
                </a:solidFill>
              </a:rPr>
              <a:t>-</a:t>
            </a:r>
            <a:r>
              <a:rPr lang="en-GB" sz="2800" b="1" dirty="0" smtClean="0">
                <a:solidFill>
                  <a:srgbClr val="000000"/>
                </a:solidFill>
              </a:rPr>
              <a:t>35</a:t>
            </a:r>
            <a:r>
              <a:rPr lang="en-GB" sz="2800" i="1" dirty="0" smtClean="0">
                <a:solidFill>
                  <a:srgbClr val="000000"/>
                </a:solidFill>
              </a:rPr>
              <a:t>=</a:t>
            </a:r>
            <a:r>
              <a:rPr lang="en-GB" sz="2800" b="1" dirty="0" smtClean="0">
                <a:solidFill>
                  <a:srgbClr val="000000"/>
                </a:solidFill>
              </a:rPr>
              <a:t>245</a:t>
            </a:r>
            <a:r>
              <a:rPr lang="en-GB" sz="2800" i="1" dirty="0">
                <a:solidFill>
                  <a:srgbClr val="000000"/>
                </a:solidFill>
              </a:rPr>
              <a:t/>
            </a:r>
            <a:br>
              <a:rPr lang="en-GB" sz="2800" i="1" dirty="0">
                <a:solidFill>
                  <a:srgbClr val="000000"/>
                </a:solidFill>
              </a:rPr>
            </a:br>
            <a:endParaRPr lang="en-GB" sz="2800" i="1" dirty="0">
              <a:solidFill>
                <a:srgbClr val="000000"/>
              </a:solidFill>
            </a:endParaRPr>
          </a:p>
          <a:p>
            <a:endParaRPr lang="en-GB" sz="3200" i="1" dirty="0">
              <a:solidFill>
                <a:srgbClr val="FF0000"/>
              </a:solidFill>
            </a:endParaRPr>
          </a:p>
          <a:p>
            <a:endParaRPr lang="en-US" sz="2400" dirty="0"/>
          </a:p>
          <a:p>
            <a:endParaRPr lang="en-GB" sz="3200" i="1" dirty="0">
              <a:solidFill>
                <a:srgbClr val="FF0000"/>
              </a:solidFill>
            </a:endParaRPr>
          </a:p>
          <a:p>
            <a:endParaRPr lang="en-US" sz="2400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03200" y="4724400"/>
            <a:ext cx="8763000" cy="1066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There are numerous </a:t>
            </a:r>
            <a:r>
              <a:rPr lang="en-US" sz="2800" b="1" dirty="0" smtClean="0">
                <a:solidFill>
                  <a:srgbClr val="000000"/>
                </a:solidFill>
              </a:rPr>
              <a:t>245</a:t>
            </a:r>
            <a:r>
              <a:rPr lang="en-US" sz="2800" dirty="0" smtClean="0"/>
              <a:t>-step scenarios.</a:t>
            </a:r>
          </a:p>
          <a:p>
            <a:r>
              <a:rPr lang="en-US" sz="2800" dirty="0" smtClean="0"/>
              <a:t>The true scenario may have more than </a:t>
            </a:r>
            <a:r>
              <a:rPr lang="en-US" sz="2800" b="1" dirty="0" smtClean="0">
                <a:solidFill>
                  <a:srgbClr val="000000"/>
                </a:solidFill>
              </a:rPr>
              <a:t>245</a:t>
            </a:r>
            <a:r>
              <a:rPr lang="en-US" sz="2800" dirty="0" smtClean="0"/>
              <a:t> steps.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983006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-37353"/>
            <a:ext cx="9144000" cy="1466850"/>
          </a:xfrm>
        </p:spPr>
        <p:txBody>
          <a:bodyPr lIns="82945" tIns="41473" rIns="82945" bIns="41473">
            <a:noAutofit/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US" sz="3200" dirty="0"/>
              <a:t>Are </a:t>
            </a:r>
            <a:r>
              <a:rPr lang="en-US" sz="3200" dirty="0" smtClean="0"/>
              <a:t>There </a:t>
            </a:r>
            <a:r>
              <a:rPr lang="en-US" sz="3200" dirty="0"/>
              <a:t>Fragile Regions in the Human Genome? </a:t>
            </a:r>
            <a:r>
              <a:rPr lang="en-US" sz="3200" dirty="0">
                <a:latin typeface="Tahoma" charset="0"/>
              </a:rPr>
              <a:t/>
            </a:r>
            <a:br>
              <a:rPr lang="en-US" sz="3200" dirty="0">
                <a:latin typeface="Tahoma" charset="0"/>
              </a:rPr>
            </a:br>
            <a:endParaRPr lang="en-GB" sz="3200" dirty="0">
              <a:latin typeface="Calibri"/>
              <a:cs typeface="Calibri"/>
            </a:endParaRPr>
          </a:p>
        </p:txBody>
      </p:sp>
      <p:sp>
        <p:nvSpPr>
          <p:cNvPr id="26629" name="AutoShape 6"/>
          <p:cNvSpPr>
            <a:spLocks noChangeAspect="1" noChangeArrowheads="1"/>
          </p:cNvSpPr>
          <p:nvPr/>
        </p:nvSpPr>
        <p:spPr bwMode="auto">
          <a:xfrm>
            <a:off x="425450" y="1838325"/>
            <a:ext cx="6237288" cy="474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82282" y="1066800"/>
            <a:ext cx="8991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Transforming Men into Mice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Sorting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by Reversals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Breakpoint Theorem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Rearrangements in Tumor Genomes </a:t>
            </a:r>
          </a:p>
          <a:p>
            <a:pPr marL="457200" lvl="0" indent="-457200">
              <a:buFont typeface="Arial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Break Distance Problem 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Breakpoint Graphs </a:t>
            </a:r>
            <a:endParaRPr lang="en-US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-Break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Distance Theorem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b="1" dirty="0">
                <a:solidFill>
                  <a:srgbClr val="0000FF"/>
                </a:solidFill>
              </a:rPr>
              <a:t>Rearrangement Hotspots in the Human Genome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Synteny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Block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Construction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8282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>
                <a:latin typeface="Tahoma" charset="0"/>
              </a:rPr>
              <a:t> </a:t>
            </a:r>
          </a:p>
        </p:txBody>
      </p:sp>
      <p:sp>
        <p:nvSpPr>
          <p:cNvPr id="259075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-127000"/>
            <a:ext cx="91440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200" dirty="0">
                <a:latin typeface="+mn-lt"/>
              </a:rPr>
              <a:t>Are There </a:t>
            </a:r>
            <a:r>
              <a:rPr lang="en-US" sz="3200" dirty="0" smtClean="0">
                <a:latin typeface="+mn-lt"/>
              </a:rPr>
              <a:t>Fragile Regions </a:t>
            </a:r>
            <a:r>
              <a:rPr lang="en-US" sz="3200" dirty="0">
                <a:latin typeface="+mn-lt"/>
              </a:rPr>
              <a:t>in </a:t>
            </a:r>
            <a:r>
              <a:rPr lang="en-US" sz="3200" dirty="0" smtClean="0">
                <a:latin typeface="+mn-lt"/>
              </a:rPr>
              <a:t>the Human </a:t>
            </a:r>
            <a:r>
              <a:rPr lang="en-US" sz="3200" dirty="0">
                <a:latin typeface="+mn-lt"/>
              </a:rPr>
              <a:t>Genome?</a:t>
            </a:r>
            <a:endParaRPr lang="en-US" sz="32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259076" name="Text Box 5"/>
          <p:cNvSpPr txBox="1">
            <a:spLocks noChangeArrowheads="1"/>
          </p:cNvSpPr>
          <p:nvPr/>
        </p:nvSpPr>
        <p:spPr bwMode="auto">
          <a:xfrm>
            <a:off x="428625" y="1447800"/>
            <a:ext cx="8715375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3200">
              <a:latin typeface="Tahoma" charset="0"/>
            </a:endParaRPr>
          </a:p>
          <a:p>
            <a:pPr eaLnBrk="1" hangingPunct="1"/>
            <a:endParaRPr lang="en-US" sz="3000">
              <a:latin typeface="Tahoma" charset="0"/>
            </a:endParaRPr>
          </a:p>
          <a:p>
            <a:pPr eaLnBrk="1" hangingPunct="1"/>
            <a:endParaRPr lang="en-US" sz="3000">
              <a:latin typeface="Tahoma" charset="0"/>
            </a:endParaRPr>
          </a:p>
          <a:p>
            <a:pPr eaLnBrk="1" hangingPunct="1"/>
            <a:endParaRPr lang="en-US" sz="3000">
              <a:latin typeface="Tahoma" charset="0"/>
            </a:endParaRPr>
          </a:p>
          <a:p>
            <a:pPr eaLnBrk="1" hangingPunct="1">
              <a:buFontTx/>
              <a:buChar char="•"/>
            </a:pPr>
            <a:endParaRPr lang="en-US" sz="320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375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3326"/>
          <a:stretch/>
        </p:blipFill>
        <p:spPr bwMode="auto">
          <a:xfrm>
            <a:off x="1219200" y="1066800"/>
            <a:ext cx="7010400" cy="248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6629" name="AutoShape 6"/>
          <p:cNvSpPr>
            <a:spLocks noChangeAspect="1" noChangeArrowheads="1"/>
          </p:cNvSpPr>
          <p:nvPr/>
        </p:nvSpPr>
        <p:spPr bwMode="auto">
          <a:xfrm>
            <a:off x="533400" y="1828800"/>
            <a:ext cx="6237288" cy="474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-304800"/>
            <a:ext cx="9144000" cy="1466850"/>
          </a:xfrm>
        </p:spPr>
        <p:txBody>
          <a:bodyPr lIns="82945" tIns="41473" rIns="82945" bIns="41473">
            <a:normAutofit/>
          </a:bodyPr>
          <a:lstStyle/>
          <a:p>
            <a:pPr defTabSz="457200"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sz="3600" dirty="0" smtClean="0">
                <a:latin typeface="Calibri"/>
                <a:cs typeface="Calibri"/>
              </a:rPr>
              <a:t>Series of Reversals</a:t>
            </a:r>
            <a:endParaRPr lang="en-GB" sz="3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8320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>
                <a:latin typeface="Tahoma" charset="0"/>
              </a:rPr>
              <a:t> </a:t>
            </a:r>
          </a:p>
        </p:txBody>
      </p:sp>
      <p:sp>
        <p:nvSpPr>
          <p:cNvPr id="259076" name="Text Box 5"/>
          <p:cNvSpPr txBox="1">
            <a:spLocks noChangeArrowheads="1"/>
          </p:cNvSpPr>
          <p:nvPr/>
        </p:nvSpPr>
        <p:spPr bwMode="auto">
          <a:xfrm>
            <a:off x="428625" y="1447800"/>
            <a:ext cx="8715375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3200">
              <a:latin typeface="Tahoma" charset="0"/>
            </a:endParaRPr>
          </a:p>
          <a:p>
            <a:pPr eaLnBrk="1" hangingPunct="1"/>
            <a:endParaRPr lang="en-US" sz="3000">
              <a:latin typeface="Tahoma" charset="0"/>
            </a:endParaRPr>
          </a:p>
          <a:p>
            <a:pPr eaLnBrk="1" hangingPunct="1"/>
            <a:endParaRPr lang="en-US" sz="3000">
              <a:latin typeface="Tahoma" charset="0"/>
            </a:endParaRPr>
          </a:p>
          <a:p>
            <a:pPr eaLnBrk="1" hangingPunct="1"/>
            <a:endParaRPr lang="en-US" sz="3000">
              <a:latin typeface="Tahoma" charset="0"/>
            </a:endParaRPr>
          </a:p>
          <a:p>
            <a:pPr eaLnBrk="1" hangingPunct="1">
              <a:buFontTx/>
              <a:buChar char="•"/>
            </a:pPr>
            <a:endParaRPr lang="en-US" sz="3200">
              <a:latin typeface="Tahom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889000"/>
            <a:ext cx="8686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Rearrangement Hotspots Theorem:</a:t>
            </a:r>
            <a:r>
              <a:rPr lang="en-US" sz="2800" dirty="0"/>
              <a:t> </a:t>
            </a:r>
            <a:r>
              <a:rPr lang="en-US" sz="2800" dirty="0" smtClean="0"/>
              <a:t>Yes!</a:t>
            </a:r>
          </a:p>
          <a:p>
            <a:endParaRPr lang="en-US" sz="2800" b="1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-127000"/>
            <a:ext cx="91440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200" dirty="0">
                <a:latin typeface="+mn-lt"/>
              </a:rPr>
              <a:t>Are There </a:t>
            </a:r>
            <a:r>
              <a:rPr lang="en-US" sz="3200" dirty="0" smtClean="0">
                <a:latin typeface="+mn-lt"/>
              </a:rPr>
              <a:t>Fragile Regions </a:t>
            </a:r>
            <a:r>
              <a:rPr lang="en-US" sz="3200" dirty="0">
                <a:latin typeface="+mn-lt"/>
              </a:rPr>
              <a:t>in </a:t>
            </a:r>
            <a:r>
              <a:rPr lang="en-US" sz="3200" dirty="0" smtClean="0">
                <a:latin typeface="+mn-lt"/>
              </a:rPr>
              <a:t>the Human </a:t>
            </a:r>
            <a:r>
              <a:rPr lang="en-US" sz="3200" dirty="0">
                <a:latin typeface="+mn-lt"/>
              </a:rPr>
              <a:t>Genome?</a:t>
            </a:r>
            <a:endParaRPr lang="en-US" sz="3200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8932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>
                <a:latin typeface="Tahoma" charset="0"/>
              </a:rPr>
              <a:t> </a:t>
            </a:r>
          </a:p>
        </p:txBody>
      </p:sp>
      <p:sp>
        <p:nvSpPr>
          <p:cNvPr id="259076" name="Text Box 5"/>
          <p:cNvSpPr txBox="1">
            <a:spLocks noChangeArrowheads="1"/>
          </p:cNvSpPr>
          <p:nvPr/>
        </p:nvSpPr>
        <p:spPr bwMode="auto">
          <a:xfrm>
            <a:off x="428625" y="1447800"/>
            <a:ext cx="8715375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3200">
              <a:latin typeface="Tahoma" charset="0"/>
            </a:endParaRPr>
          </a:p>
          <a:p>
            <a:pPr eaLnBrk="1" hangingPunct="1"/>
            <a:endParaRPr lang="en-US" sz="3000">
              <a:latin typeface="Tahoma" charset="0"/>
            </a:endParaRPr>
          </a:p>
          <a:p>
            <a:pPr eaLnBrk="1" hangingPunct="1"/>
            <a:endParaRPr lang="en-US" sz="3000">
              <a:latin typeface="Tahoma" charset="0"/>
            </a:endParaRPr>
          </a:p>
          <a:p>
            <a:pPr eaLnBrk="1" hangingPunct="1"/>
            <a:endParaRPr lang="en-US" sz="3000">
              <a:latin typeface="Tahoma" charset="0"/>
            </a:endParaRPr>
          </a:p>
          <a:p>
            <a:pPr eaLnBrk="1" hangingPunct="1">
              <a:buFontTx/>
              <a:buChar char="•"/>
            </a:pPr>
            <a:endParaRPr lang="en-US" sz="3200">
              <a:latin typeface="Tahom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889000"/>
            <a:ext cx="8686800" cy="569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Rearrangement Hotspots Theorem:</a:t>
            </a:r>
            <a:r>
              <a:rPr lang="en-US" sz="2800" dirty="0"/>
              <a:t> </a:t>
            </a:r>
            <a:r>
              <a:rPr lang="en-US" sz="2800" dirty="0" smtClean="0"/>
              <a:t>Yes!</a:t>
            </a:r>
          </a:p>
          <a:p>
            <a:endParaRPr lang="en-US" sz="2800" b="1" dirty="0"/>
          </a:p>
          <a:p>
            <a:r>
              <a:rPr lang="en-US" sz="2800" b="1" dirty="0" smtClean="0"/>
              <a:t>Proof</a:t>
            </a:r>
            <a:r>
              <a:rPr lang="en-US" sz="2800" b="1" dirty="0"/>
              <a:t>: </a:t>
            </a:r>
            <a:r>
              <a:rPr lang="en-US" sz="2800" i="1" dirty="0" smtClean="0">
                <a:solidFill>
                  <a:srgbClr val="FF0000"/>
                </a:solidFill>
              </a:rPr>
              <a:t>If </a:t>
            </a:r>
            <a:r>
              <a:rPr lang="en-US" sz="2800" i="1" dirty="0">
                <a:solidFill>
                  <a:srgbClr val="FF0000"/>
                </a:solidFill>
              </a:rPr>
              <a:t>the Random Breakage Model is correct</a:t>
            </a:r>
            <a:r>
              <a:rPr lang="en-US" sz="2800" dirty="0"/>
              <a:t>, then </a:t>
            </a:r>
            <a:r>
              <a:rPr lang="en-US" sz="2800" i="1" dirty="0"/>
              <a:t>N</a:t>
            </a:r>
            <a:r>
              <a:rPr lang="en-US" sz="2800" dirty="0"/>
              <a:t> </a:t>
            </a:r>
            <a:r>
              <a:rPr lang="en-US" sz="2800" dirty="0" smtClean="0"/>
              <a:t>rearrangements applied to circular chromosomes will </a:t>
            </a:r>
            <a:r>
              <a:rPr lang="en-US" sz="2800" dirty="0"/>
              <a:t>produce approximately </a:t>
            </a:r>
            <a:r>
              <a:rPr lang="en-US" sz="2800" i="1" dirty="0" smtClean="0"/>
              <a:t>2N</a:t>
            </a:r>
            <a:r>
              <a:rPr lang="en-US" sz="2800" dirty="0" smtClean="0"/>
              <a:t> </a:t>
            </a:r>
            <a:r>
              <a:rPr lang="en-US" sz="2800" dirty="0" err="1"/>
              <a:t>synteny</a:t>
            </a:r>
            <a:r>
              <a:rPr lang="en-US" sz="2800" dirty="0"/>
              <a:t> </a:t>
            </a:r>
            <a:r>
              <a:rPr lang="en-US" sz="2800" dirty="0" smtClean="0"/>
              <a:t>blocks. </a:t>
            </a:r>
            <a:endParaRPr lang="en-US" sz="2800" dirty="0"/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Since </a:t>
            </a:r>
            <a:r>
              <a:rPr lang="en-US" sz="2800" dirty="0"/>
              <a:t>there are 280 </a:t>
            </a:r>
            <a:r>
              <a:rPr lang="en-US" sz="2800" dirty="0" smtClean="0"/>
              <a:t>human-mouse </a:t>
            </a:r>
            <a:r>
              <a:rPr lang="en-US" sz="2800" dirty="0" err="1" smtClean="0"/>
              <a:t>synteny</a:t>
            </a:r>
            <a:r>
              <a:rPr lang="en-US" sz="2800" dirty="0" smtClean="0"/>
              <a:t> </a:t>
            </a:r>
            <a:r>
              <a:rPr lang="en-US" sz="2800" dirty="0"/>
              <a:t>blocks, there must have been approximately 280/2 = </a:t>
            </a:r>
            <a:r>
              <a:rPr lang="en-US" sz="2800" b="1" dirty="0">
                <a:solidFill>
                  <a:srgbClr val="FF0000"/>
                </a:solidFill>
              </a:rPr>
              <a:t>140</a:t>
            </a:r>
            <a:r>
              <a:rPr lang="en-US" sz="2800" dirty="0"/>
              <a:t> </a:t>
            </a:r>
            <a:r>
              <a:rPr lang="en-US" sz="2800" dirty="0" smtClean="0"/>
              <a:t>       2</a:t>
            </a:r>
            <a:r>
              <a:rPr lang="en-US" sz="2800" dirty="0"/>
              <a:t>-breaks on </a:t>
            </a:r>
            <a:r>
              <a:rPr lang="en-US" sz="2800" dirty="0" smtClean="0"/>
              <a:t>the human-mouse evolutionary path. 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However</a:t>
            </a:r>
            <a:r>
              <a:rPr lang="en-US" sz="2800" dirty="0"/>
              <a:t>, the 2-Break Distance Theorem </a:t>
            </a:r>
            <a:r>
              <a:rPr lang="en-US" sz="2800" dirty="0" smtClean="0"/>
              <a:t>implies that </a:t>
            </a:r>
            <a:r>
              <a:rPr lang="en-US" sz="2800" dirty="0"/>
              <a:t>there </a:t>
            </a:r>
            <a:r>
              <a:rPr lang="en-US" sz="2800" dirty="0" smtClean="0"/>
              <a:t>are at </a:t>
            </a:r>
            <a:r>
              <a:rPr lang="en-US" sz="2800" dirty="0"/>
              <a:t>least </a:t>
            </a:r>
            <a:r>
              <a:rPr lang="en-US" sz="2800" b="1" dirty="0">
                <a:solidFill>
                  <a:srgbClr val="FF0000"/>
                </a:solidFill>
              </a:rPr>
              <a:t>245</a:t>
            </a:r>
            <a:r>
              <a:rPr lang="en-US" sz="2800" dirty="0"/>
              <a:t> 2-breaks on this </a:t>
            </a:r>
            <a:r>
              <a:rPr lang="en-US" sz="2800" dirty="0" smtClean="0"/>
              <a:t>path</a:t>
            </a:r>
            <a:r>
              <a:rPr lang="en-US" sz="2800" dirty="0"/>
              <a:t>.</a:t>
            </a:r>
          </a:p>
          <a:p>
            <a:r>
              <a:rPr lang="en-US" sz="2800" dirty="0"/>
              <a:t>  </a:t>
            </a:r>
          </a:p>
          <a:p>
            <a:r>
              <a:rPr lang="en-US" sz="2800" b="1" dirty="0" smtClean="0"/>
              <a:t>                        STOP </a:t>
            </a:r>
            <a:r>
              <a:rPr lang="en-US" sz="2800" b="1" dirty="0"/>
              <a:t>and Think</a:t>
            </a:r>
            <a:r>
              <a:rPr lang="en-US" sz="2800" dirty="0"/>
              <a:t>. Is </a:t>
            </a:r>
            <a:r>
              <a:rPr lang="en-US" sz="2800" b="1" dirty="0">
                <a:solidFill>
                  <a:srgbClr val="FF0000"/>
                </a:solidFill>
              </a:rPr>
              <a:t>245 ≈ 140</a:t>
            </a:r>
            <a:r>
              <a:rPr lang="en-US" sz="2800" dirty="0"/>
              <a:t>?</a:t>
            </a:r>
          </a:p>
          <a:p>
            <a:r>
              <a:rPr lang="en-US" sz="2800" dirty="0"/>
              <a:t> 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-127000"/>
            <a:ext cx="91440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200" dirty="0">
                <a:latin typeface="+mn-lt"/>
              </a:rPr>
              <a:t>Are There </a:t>
            </a:r>
            <a:r>
              <a:rPr lang="en-US" sz="3200" dirty="0" smtClean="0">
                <a:latin typeface="+mn-lt"/>
              </a:rPr>
              <a:t>Fragile Regions </a:t>
            </a:r>
            <a:r>
              <a:rPr lang="en-US" sz="3200" dirty="0">
                <a:latin typeface="+mn-lt"/>
              </a:rPr>
              <a:t>in </a:t>
            </a:r>
            <a:r>
              <a:rPr lang="en-US" sz="3200" dirty="0" smtClean="0">
                <a:latin typeface="+mn-lt"/>
              </a:rPr>
              <a:t>the Human </a:t>
            </a:r>
            <a:r>
              <a:rPr lang="en-US" sz="3200" dirty="0">
                <a:latin typeface="+mn-lt"/>
              </a:rPr>
              <a:t>Genome?</a:t>
            </a:r>
            <a:endParaRPr lang="en-US" sz="3200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57743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>
                <a:latin typeface="Tahoma" charset="0"/>
              </a:rPr>
              <a:t> </a:t>
            </a:r>
          </a:p>
        </p:txBody>
      </p:sp>
      <p:sp>
        <p:nvSpPr>
          <p:cNvPr id="259075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-127000"/>
            <a:ext cx="91440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+mn-lt"/>
              </a:rPr>
              <a:t>A Contradiction! </a:t>
            </a:r>
            <a:endParaRPr lang="en-US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259076" name="Text Box 5"/>
          <p:cNvSpPr txBox="1">
            <a:spLocks noChangeArrowheads="1"/>
          </p:cNvSpPr>
          <p:nvPr/>
        </p:nvSpPr>
        <p:spPr bwMode="auto">
          <a:xfrm>
            <a:off x="428625" y="1447800"/>
            <a:ext cx="8715375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3200">
              <a:latin typeface="Tahoma" charset="0"/>
            </a:endParaRPr>
          </a:p>
          <a:p>
            <a:pPr eaLnBrk="1" hangingPunct="1"/>
            <a:endParaRPr lang="en-US" sz="3000">
              <a:latin typeface="Tahoma" charset="0"/>
            </a:endParaRPr>
          </a:p>
          <a:p>
            <a:pPr eaLnBrk="1" hangingPunct="1"/>
            <a:endParaRPr lang="en-US" sz="3000">
              <a:latin typeface="Tahoma" charset="0"/>
            </a:endParaRPr>
          </a:p>
          <a:p>
            <a:pPr eaLnBrk="1" hangingPunct="1"/>
            <a:endParaRPr lang="en-US" sz="3000">
              <a:latin typeface="Tahoma" charset="0"/>
            </a:endParaRPr>
          </a:p>
          <a:p>
            <a:pPr eaLnBrk="1" hangingPunct="1">
              <a:buFontTx/>
              <a:buChar char="•"/>
            </a:pPr>
            <a:endParaRPr lang="en-US" sz="3200">
              <a:latin typeface="Tahom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1752600"/>
            <a:ext cx="8686800" cy="381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 </a:t>
            </a:r>
          </a:p>
          <a:p>
            <a:r>
              <a:rPr lang="en-US" sz="2800" dirty="0"/>
              <a:t>Since 245 is much larger than 140, we arrived at a </a:t>
            </a:r>
            <a:r>
              <a:rPr lang="en-US" sz="2800" dirty="0" smtClean="0"/>
              <a:t>contradiction </a:t>
            </a:r>
            <a:r>
              <a:rPr lang="en-US" sz="2800" dirty="0"/>
              <a:t>implying that </a:t>
            </a:r>
            <a:r>
              <a:rPr lang="en-US" sz="2800" b="1" dirty="0"/>
              <a:t>one of our assumptions is incorrect! </a:t>
            </a:r>
            <a:r>
              <a:rPr lang="en-US" sz="2800" b="1" dirty="0" smtClean="0">
                <a:solidFill>
                  <a:srgbClr val="FF0000"/>
                </a:solidFill>
              </a:rPr>
              <a:t>Which one? </a:t>
            </a:r>
          </a:p>
          <a:p>
            <a:endParaRPr lang="en-US" sz="2800" b="1" dirty="0"/>
          </a:p>
          <a:p>
            <a:r>
              <a:rPr lang="en-US" sz="2800" dirty="0" smtClean="0"/>
              <a:t>But the </a:t>
            </a:r>
            <a:r>
              <a:rPr lang="en-US" sz="2800" dirty="0"/>
              <a:t>only assumption we made </a:t>
            </a:r>
            <a:r>
              <a:rPr lang="en-US" sz="2800" dirty="0" smtClean="0"/>
              <a:t>in this proof was:  </a:t>
            </a:r>
          </a:p>
          <a:p>
            <a:r>
              <a:rPr lang="en-US" sz="2800" dirty="0" smtClean="0"/>
              <a:t> </a:t>
            </a:r>
          </a:p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“</a:t>
            </a:r>
            <a:r>
              <a:rPr lang="en-US" sz="2800" b="1" i="1" dirty="0">
                <a:solidFill>
                  <a:srgbClr val="FF0000"/>
                </a:solidFill>
              </a:rPr>
              <a:t>If the Random Breakage Model is correct…</a:t>
            </a:r>
            <a:r>
              <a:rPr lang="en-US" sz="2800" b="1" i="1" dirty="0" smtClean="0">
                <a:solidFill>
                  <a:srgbClr val="FF0000"/>
                </a:solidFill>
              </a:rPr>
              <a:t>”</a:t>
            </a:r>
            <a:endParaRPr lang="en-US" sz="2800" b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9516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9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dirty="0" smtClean="0">
                <a:latin typeface="+mn-lt"/>
              </a:rPr>
              <a:t>If RBM Is Wrong, How Would You Explain </a:t>
            </a:r>
            <a:r>
              <a:rPr lang="en-US" sz="3600" dirty="0">
                <a:latin typeface="+mn-lt"/>
              </a:rPr>
              <a:t>t</a:t>
            </a:r>
            <a:r>
              <a:rPr lang="en-US" sz="3600" dirty="0" smtClean="0">
                <a:latin typeface="+mn-lt"/>
              </a:rPr>
              <a:t>he Exponential Distribution?   </a:t>
            </a:r>
            <a:endParaRPr lang="en-US" sz="360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66666"/>
          <a:stretch/>
        </p:blipFill>
        <p:spPr bwMode="auto">
          <a:xfrm>
            <a:off x="1371600" y="1905000"/>
            <a:ext cx="6324600" cy="4191000"/>
          </a:xfrm>
          <a:prstGeom prst="rect">
            <a:avLst/>
          </a:prstGeom>
          <a:noFill/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858126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88" name="Rectangle 62"/>
          <p:cNvSpPr>
            <a:spLocks noChangeArrowheads="1"/>
          </p:cNvSpPr>
          <p:nvPr/>
        </p:nvSpPr>
        <p:spPr bwMode="auto">
          <a:xfrm>
            <a:off x="1828800" y="4166663"/>
            <a:ext cx="838200" cy="451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81639" tIns="40820" rIns="81639" bIns="40820">
            <a:spAutoFit/>
          </a:bodyPr>
          <a:lstStyle/>
          <a:p>
            <a:pPr eaLnBrk="0" hangingPunct="0"/>
            <a:r>
              <a:rPr lang="en-US" sz="2400" dirty="0">
                <a:solidFill>
                  <a:srgbClr val="F2F2F2"/>
                </a:solidFill>
                <a:cs typeface="Andale Sans UI;Arial Unicode MS" charset="0"/>
              </a:rPr>
              <a:t>Test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211667" y="-366713"/>
            <a:ext cx="8839200" cy="2881313"/>
          </a:xfrm>
          <a:prstGeom prst="rect">
            <a:avLst/>
          </a:prstGeom>
        </p:spPr>
        <p:txBody>
          <a:bodyPr vert="horz" lIns="0" tIns="45261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1275" indent="0">
              <a:lnSpc>
                <a:spcPct val="82000"/>
              </a:lnSpc>
              <a:spcBef>
                <a:spcPts val="638"/>
              </a:spcBef>
              <a:buClr>
                <a:srgbClr val="0000FF"/>
              </a:buClr>
              <a:buNone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  <a:tab pos="8535988" algn="l"/>
              </a:tabLst>
            </a:pPr>
            <a:endParaRPr lang="en-US" sz="2400" dirty="0" smtClean="0">
              <a:solidFill>
                <a:srgbClr val="000000"/>
              </a:solidFill>
              <a:latin typeface="Tahoma" charset="0"/>
            </a:endParaRPr>
          </a:p>
          <a:p>
            <a:r>
              <a:rPr lang="en-US" sz="2200" dirty="0" smtClean="0">
                <a:solidFill>
                  <a:srgbClr val="000000"/>
                </a:solidFill>
              </a:rPr>
              <a:t>Why have biologists embraced the Random Breakage Model?</a:t>
            </a:r>
          </a:p>
          <a:p>
            <a:pPr marL="457200" lvl="1" indent="0">
              <a:buNone/>
            </a:pPr>
            <a:r>
              <a:rPr lang="en-US" sz="2200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0" name="Rectangle 1"/>
          <p:cNvSpPr>
            <a:spLocks noGrp="1" noChangeArrowheads="1"/>
          </p:cNvSpPr>
          <p:nvPr>
            <p:ph type="title"/>
          </p:nvPr>
        </p:nvSpPr>
        <p:spPr>
          <a:xfrm>
            <a:off x="1" y="-296863"/>
            <a:ext cx="9144000" cy="1287463"/>
          </a:xfrm>
        </p:spPr>
        <p:txBody>
          <a:bodyPr tIns="9144"/>
          <a:lstStyle/>
          <a:p>
            <a:pP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  <a:tab pos="8535988" algn="l"/>
              </a:tabLst>
            </a:pPr>
            <a:r>
              <a:rPr lang="en-US" dirty="0" smtClean="0">
                <a:latin typeface="+mn-lt"/>
              </a:rPr>
              <a:t>Computational Tests </a:t>
            </a:r>
            <a:r>
              <a:rPr lang="en-US" dirty="0">
                <a:latin typeface="+mn-lt"/>
              </a:rPr>
              <a:t>vs. </a:t>
            </a:r>
            <a:r>
              <a:rPr lang="en-US" dirty="0" smtClean="0">
                <a:latin typeface="+mn-lt"/>
              </a:rPr>
              <a:t>Biological Models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139166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3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340835"/>
              </p:ext>
            </p:extLst>
          </p:nvPr>
        </p:nvGraphicFramePr>
        <p:xfrm>
          <a:off x="762000" y="4089399"/>
          <a:ext cx="3694538" cy="1561629"/>
        </p:xfrm>
        <a:graphic>
          <a:graphicData uri="http://schemas.openxmlformats.org/drawingml/2006/table">
            <a:tbl>
              <a:tblPr/>
              <a:tblGrid>
                <a:gridCol w="1847269"/>
                <a:gridCol w="1847269"/>
              </a:tblGrid>
              <a:tr h="1034344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endParaRPr kumimoji="0" lang="en-US" sz="2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FreeSerif" charset="0"/>
                        <a:ea typeface="Andale Sans UI;Arial Unicode MS" charset="0"/>
                        <a:cs typeface="Andale Sans UI;Arial Unicode MS" charset="0"/>
                      </a:endParaRPr>
                    </a:p>
                  </a:txBody>
                  <a:tcPr marL="82933" marR="82933" marT="132968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Exponential distribution</a:t>
                      </a:r>
                    </a:p>
                  </a:txBody>
                  <a:tcPr marL="82933" marR="82933" marT="121534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99"/>
                    </a:solidFill>
                  </a:tcPr>
                </a:tc>
              </a:tr>
              <a:tr h="52728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RBM</a:t>
                      </a:r>
                    </a:p>
                  </a:txBody>
                  <a:tcPr marL="82933" marR="82933" marT="132968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     </a:t>
                      </a:r>
                      <a:r>
                        <a:rPr kumimoji="0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YES</a:t>
                      </a:r>
                    </a:p>
                  </a:txBody>
                  <a:tcPr marL="82933" marR="82933" marT="110099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DD"/>
                    </a:solidFill>
                  </a:tcPr>
                </a:tc>
              </a:tr>
            </a:tbl>
          </a:graphicData>
        </a:graphic>
      </p:graphicFrame>
      <p:sp>
        <p:nvSpPr>
          <p:cNvPr id="352286" name="Line 60"/>
          <p:cNvSpPr>
            <a:spLocks noChangeShapeType="1"/>
          </p:cNvSpPr>
          <p:nvPr/>
        </p:nvSpPr>
        <p:spPr bwMode="auto">
          <a:xfrm>
            <a:off x="762000" y="4114800"/>
            <a:ext cx="1828800" cy="91440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52287" name="Rectangle 61"/>
          <p:cNvSpPr>
            <a:spLocks noChangeArrowheads="1"/>
          </p:cNvSpPr>
          <p:nvPr/>
        </p:nvSpPr>
        <p:spPr bwMode="auto">
          <a:xfrm>
            <a:off x="896938" y="4575707"/>
            <a:ext cx="1236662" cy="451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81639" tIns="40820" rIns="81639" bIns="40820">
            <a:spAutoFit/>
          </a:bodyPr>
          <a:lstStyle/>
          <a:p>
            <a:pPr eaLnBrk="0" hangingPunct="0">
              <a:tabLst>
                <a:tab pos="655638" algn="l"/>
              </a:tabLst>
            </a:pPr>
            <a:r>
              <a:rPr lang="en-US" sz="2400" dirty="0">
                <a:solidFill>
                  <a:srgbClr val="000000"/>
                </a:solidFill>
                <a:cs typeface="Andale Sans UI;Arial Unicode MS" charset="0"/>
              </a:rPr>
              <a:t>Mode</a:t>
            </a:r>
            <a:r>
              <a:rPr lang="en-US" sz="2000" dirty="0">
                <a:solidFill>
                  <a:srgbClr val="000000"/>
                </a:solidFill>
                <a:cs typeface="Andale Sans UI;Arial Unicode MS" charset="0"/>
              </a:rPr>
              <a:t>l</a:t>
            </a:r>
          </a:p>
        </p:txBody>
      </p:sp>
      <p:sp>
        <p:nvSpPr>
          <p:cNvPr id="352288" name="Rectangle 62"/>
          <p:cNvSpPr>
            <a:spLocks noChangeArrowheads="1"/>
          </p:cNvSpPr>
          <p:nvPr/>
        </p:nvSpPr>
        <p:spPr bwMode="auto">
          <a:xfrm>
            <a:off x="1828800" y="4166663"/>
            <a:ext cx="838200" cy="451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81639" tIns="40820" rIns="81639" bIns="40820">
            <a:spAutoFit/>
          </a:bodyPr>
          <a:lstStyle/>
          <a:p>
            <a:pPr eaLnBrk="0" hangingPunct="0"/>
            <a:r>
              <a:rPr lang="en-US" sz="2400" dirty="0">
                <a:solidFill>
                  <a:srgbClr val="F2F2F2"/>
                </a:solidFill>
                <a:cs typeface="Andale Sans UI;Arial Unicode MS" charset="0"/>
              </a:rPr>
              <a:t>Test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211667" y="-214313"/>
            <a:ext cx="8839200" cy="2881313"/>
          </a:xfrm>
          <a:prstGeom prst="rect">
            <a:avLst/>
          </a:prstGeom>
        </p:spPr>
        <p:txBody>
          <a:bodyPr vert="horz" lIns="0" tIns="45261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1275" indent="0">
              <a:lnSpc>
                <a:spcPct val="82000"/>
              </a:lnSpc>
              <a:spcBef>
                <a:spcPts val="638"/>
              </a:spcBef>
              <a:buClr>
                <a:srgbClr val="0000FF"/>
              </a:buClr>
              <a:buNone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  <a:tab pos="8535988" algn="l"/>
              </a:tabLst>
            </a:pPr>
            <a:endParaRPr lang="en-US" sz="2400" dirty="0" smtClean="0">
              <a:solidFill>
                <a:srgbClr val="000000"/>
              </a:solidFill>
              <a:latin typeface="Tahoma" charset="0"/>
            </a:endParaRPr>
          </a:p>
          <a:p>
            <a:r>
              <a:rPr lang="en-US" sz="2200" dirty="0" smtClean="0">
                <a:solidFill>
                  <a:srgbClr val="000000"/>
                </a:solidFill>
              </a:rPr>
              <a:t>Why have biologists embraced the Random Breakage Model?</a:t>
            </a:r>
          </a:p>
          <a:p>
            <a:pPr lvl="1"/>
            <a:r>
              <a:rPr lang="en-US" sz="2200" b="1" dirty="0" smtClean="0">
                <a:solidFill>
                  <a:srgbClr val="000000"/>
                </a:solidFill>
              </a:rPr>
              <a:t>A logical fallacy</a:t>
            </a:r>
            <a:r>
              <a:rPr lang="en-US" sz="2200" dirty="0" smtClean="0">
                <a:solidFill>
                  <a:srgbClr val="000000"/>
                </a:solidFill>
              </a:rPr>
              <a:t>: RBM is not the only model that complies with the “exponential distribution” test. </a:t>
            </a:r>
          </a:p>
        </p:txBody>
      </p:sp>
      <p:sp>
        <p:nvSpPr>
          <p:cNvPr id="10" name="Rectangle 1"/>
          <p:cNvSpPr>
            <a:spLocks noGrp="1" noChangeArrowheads="1"/>
          </p:cNvSpPr>
          <p:nvPr>
            <p:ph type="title"/>
          </p:nvPr>
        </p:nvSpPr>
        <p:spPr>
          <a:xfrm>
            <a:off x="1" y="-296863"/>
            <a:ext cx="9144000" cy="1287463"/>
          </a:xfrm>
        </p:spPr>
        <p:txBody>
          <a:bodyPr tIns="9144"/>
          <a:lstStyle/>
          <a:p>
            <a:pP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  <a:tab pos="8535988" algn="l"/>
              </a:tabLst>
            </a:pPr>
            <a:r>
              <a:rPr lang="en-US" dirty="0" smtClean="0">
                <a:latin typeface="+mn-lt"/>
              </a:rPr>
              <a:t>Computational Tests </a:t>
            </a:r>
            <a:r>
              <a:rPr lang="en-US" dirty="0">
                <a:latin typeface="+mn-lt"/>
              </a:rPr>
              <a:t>vs. </a:t>
            </a:r>
            <a:r>
              <a:rPr lang="en-US" dirty="0" smtClean="0">
                <a:latin typeface="+mn-lt"/>
              </a:rPr>
              <a:t>Biological Models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775641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3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10817"/>
              </p:ext>
            </p:extLst>
          </p:nvPr>
        </p:nvGraphicFramePr>
        <p:xfrm>
          <a:off x="762000" y="4089399"/>
          <a:ext cx="5695866" cy="1561629"/>
        </p:xfrm>
        <a:graphic>
          <a:graphicData uri="http://schemas.openxmlformats.org/drawingml/2006/table">
            <a:tbl>
              <a:tblPr/>
              <a:tblGrid>
                <a:gridCol w="1847269"/>
                <a:gridCol w="1847269"/>
                <a:gridCol w="2001328"/>
              </a:tblGrid>
              <a:tr h="1034344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endParaRPr kumimoji="0" lang="en-US" sz="2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FreeSerif" charset="0"/>
                        <a:ea typeface="Andale Sans UI;Arial Unicode MS" charset="0"/>
                        <a:cs typeface="Andale Sans UI;Arial Unicode MS" charset="0"/>
                      </a:endParaRPr>
                    </a:p>
                  </a:txBody>
                  <a:tcPr marL="82933" marR="82933" marT="132968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Exponential distribution</a:t>
                      </a:r>
                    </a:p>
                  </a:txBody>
                  <a:tcPr marL="82933" marR="82933" marT="121534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Breakpoint reuse</a:t>
                      </a:r>
                    </a:p>
                  </a:txBody>
                  <a:tcPr marL="82933" marR="82933" marT="121534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99"/>
                    </a:solidFill>
                  </a:tcPr>
                </a:tc>
              </a:tr>
              <a:tr h="52728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RBM</a:t>
                      </a:r>
                    </a:p>
                  </a:txBody>
                  <a:tcPr marL="82933" marR="82933" marT="132968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     </a:t>
                      </a:r>
                      <a:r>
                        <a:rPr kumimoji="0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YES</a:t>
                      </a:r>
                    </a:p>
                  </a:txBody>
                  <a:tcPr marL="82933" marR="82933" marT="110099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      </a:t>
                      </a:r>
                      <a:r>
                        <a:rPr kumimoji="0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NO</a:t>
                      </a:r>
                    </a:p>
                  </a:txBody>
                  <a:tcPr marL="82933" marR="82933" marT="110099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DD"/>
                    </a:solidFill>
                  </a:tcPr>
                </a:tc>
              </a:tr>
            </a:tbl>
          </a:graphicData>
        </a:graphic>
      </p:graphicFrame>
      <p:sp>
        <p:nvSpPr>
          <p:cNvPr id="352286" name="Line 60"/>
          <p:cNvSpPr>
            <a:spLocks noChangeShapeType="1"/>
          </p:cNvSpPr>
          <p:nvPr/>
        </p:nvSpPr>
        <p:spPr bwMode="auto">
          <a:xfrm>
            <a:off x="762000" y="4114800"/>
            <a:ext cx="1828800" cy="91440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52287" name="Rectangle 61"/>
          <p:cNvSpPr>
            <a:spLocks noChangeArrowheads="1"/>
          </p:cNvSpPr>
          <p:nvPr/>
        </p:nvSpPr>
        <p:spPr bwMode="auto">
          <a:xfrm>
            <a:off x="896938" y="4575707"/>
            <a:ext cx="1236662" cy="451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81639" tIns="40820" rIns="81639" bIns="40820">
            <a:spAutoFit/>
          </a:bodyPr>
          <a:lstStyle/>
          <a:p>
            <a:pPr eaLnBrk="0" hangingPunct="0">
              <a:tabLst>
                <a:tab pos="655638" algn="l"/>
              </a:tabLst>
            </a:pPr>
            <a:r>
              <a:rPr lang="en-US" sz="2400" dirty="0">
                <a:solidFill>
                  <a:srgbClr val="000000"/>
                </a:solidFill>
                <a:cs typeface="Andale Sans UI;Arial Unicode MS" charset="0"/>
              </a:rPr>
              <a:t>Mode</a:t>
            </a:r>
            <a:r>
              <a:rPr lang="en-US" sz="2000" dirty="0">
                <a:solidFill>
                  <a:srgbClr val="000000"/>
                </a:solidFill>
                <a:cs typeface="Andale Sans UI;Arial Unicode MS" charset="0"/>
              </a:rPr>
              <a:t>l</a:t>
            </a:r>
          </a:p>
        </p:txBody>
      </p:sp>
      <p:sp>
        <p:nvSpPr>
          <p:cNvPr id="352288" name="Rectangle 62"/>
          <p:cNvSpPr>
            <a:spLocks noChangeArrowheads="1"/>
          </p:cNvSpPr>
          <p:nvPr/>
        </p:nvSpPr>
        <p:spPr bwMode="auto">
          <a:xfrm>
            <a:off x="1828800" y="4166663"/>
            <a:ext cx="838200" cy="451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81639" tIns="40820" rIns="81639" bIns="40820">
            <a:spAutoFit/>
          </a:bodyPr>
          <a:lstStyle/>
          <a:p>
            <a:pPr eaLnBrk="0" hangingPunct="0"/>
            <a:r>
              <a:rPr lang="en-US" sz="2400" dirty="0">
                <a:solidFill>
                  <a:srgbClr val="F2F2F2"/>
                </a:solidFill>
                <a:cs typeface="Andale Sans UI;Arial Unicode MS" charset="0"/>
              </a:rPr>
              <a:t>Test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203199" y="204787"/>
            <a:ext cx="8839200" cy="2881313"/>
          </a:xfrm>
          <a:prstGeom prst="rect">
            <a:avLst/>
          </a:prstGeom>
        </p:spPr>
        <p:txBody>
          <a:bodyPr vert="horz" lIns="0" tIns="45261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4175">
              <a:lnSpc>
                <a:spcPct val="82000"/>
              </a:lnSpc>
              <a:spcBef>
                <a:spcPts val="638"/>
              </a:spcBef>
              <a:buClr>
                <a:srgbClr val="0000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  <a:tab pos="8535988" algn="l"/>
              </a:tabLst>
            </a:pPr>
            <a:endParaRPr lang="en-US" sz="2400" dirty="0" smtClean="0">
              <a:solidFill>
                <a:srgbClr val="000000"/>
              </a:solidFill>
              <a:latin typeface="Tahoma" charset="0"/>
            </a:endParaRPr>
          </a:p>
          <a:p>
            <a:r>
              <a:rPr lang="en-US" sz="2200" dirty="0" smtClean="0">
                <a:solidFill>
                  <a:srgbClr val="000000"/>
                </a:solidFill>
              </a:rPr>
              <a:t>Why have biologists embraced the Random Breakage Model?</a:t>
            </a:r>
          </a:p>
          <a:p>
            <a:pPr lvl="1"/>
            <a:r>
              <a:rPr lang="en-US" sz="2200" dirty="0" smtClean="0">
                <a:solidFill>
                  <a:srgbClr val="000000"/>
                </a:solidFill>
              </a:rPr>
              <a:t>A logical fallacy: RBM is not the only model that complies with the “exponential distribution” test. </a:t>
            </a:r>
          </a:p>
          <a:p>
            <a:r>
              <a:rPr lang="en-US" sz="2200" dirty="0" smtClean="0">
                <a:solidFill>
                  <a:srgbClr val="000000"/>
                </a:solidFill>
              </a:rPr>
              <a:t>Why was RBM refuted? </a:t>
            </a:r>
          </a:p>
          <a:p>
            <a:pPr lvl="1"/>
            <a:r>
              <a:rPr lang="en-US" sz="2200" dirty="0" smtClean="0">
                <a:solidFill>
                  <a:srgbClr val="000000"/>
                </a:solidFill>
              </a:rPr>
              <a:t>It does not comply with the observed “breakpoint reuse.” </a:t>
            </a:r>
          </a:p>
        </p:txBody>
      </p:sp>
      <p:sp>
        <p:nvSpPr>
          <p:cNvPr id="10" name="Rectangle 1"/>
          <p:cNvSpPr>
            <a:spLocks noGrp="1" noChangeArrowheads="1"/>
          </p:cNvSpPr>
          <p:nvPr>
            <p:ph type="title"/>
          </p:nvPr>
        </p:nvSpPr>
        <p:spPr>
          <a:xfrm>
            <a:off x="1" y="-296863"/>
            <a:ext cx="9144000" cy="1287463"/>
          </a:xfrm>
        </p:spPr>
        <p:txBody>
          <a:bodyPr tIns="9144"/>
          <a:lstStyle/>
          <a:p>
            <a:pP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  <a:tab pos="8535988" algn="l"/>
              </a:tabLst>
            </a:pPr>
            <a:r>
              <a:rPr lang="en-US" dirty="0" smtClean="0">
                <a:latin typeface="+mn-lt"/>
              </a:rPr>
              <a:t>Computational Tests </a:t>
            </a:r>
            <a:r>
              <a:rPr lang="en-US" dirty="0">
                <a:latin typeface="+mn-lt"/>
              </a:rPr>
              <a:t>vs. </a:t>
            </a:r>
            <a:r>
              <a:rPr lang="en-US" dirty="0" smtClean="0">
                <a:latin typeface="+mn-lt"/>
              </a:rPr>
              <a:t>Biological Models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84338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3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087587"/>
              </p:ext>
            </p:extLst>
          </p:nvPr>
        </p:nvGraphicFramePr>
        <p:xfrm>
          <a:off x="762000" y="4089399"/>
          <a:ext cx="5695866" cy="2088914"/>
        </p:xfrm>
        <a:graphic>
          <a:graphicData uri="http://schemas.openxmlformats.org/drawingml/2006/table">
            <a:tbl>
              <a:tblPr/>
              <a:tblGrid>
                <a:gridCol w="1847269"/>
                <a:gridCol w="1847269"/>
                <a:gridCol w="2001328"/>
              </a:tblGrid>
              <a:tr h="1034344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endParaRPr kumimoji="0" lang="en-US" sz="2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FreeSerif" charset="0"/>
                        <a:ea typeface="Andale Sans UI;Arial Unicode MS" charset="0"/>
                        <a:cs typeface="Andale Sans UI;Arial Unicode MS" charset="0"/>
                      </a:endParaRPr>
                    </a:p>
                  </a:txBody>
                  <a:tcPr marL="82933" marR="82933" marT="132968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Exponential distribution</a:t>
                      </a:r>
                    </a:p>
                  </a:txBody>
                  <a:tcPr marL="82933" marR="82933" marT="121534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Breakpoint reuse</a:t>
                      </a:r>
                    </a:p>
                  </a:txBody>
                  <a:tcPr marL="82933" marR="82933" marT="121534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99"/>
                    </a:solidFill>
                  </a:tcPr>
                </a:tc>
              </a:tr>
              <a:tr h="52728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RBM</a:t>
                      </a:r>
                    </a:p>
                  </a:txBody>
                  <a:tcPr marL="82933" marR="82933" marT="132968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     </a:t>
                      </a:r>
                      <a:r>
                        <a:rPr kumimoji="0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YES</a:t>
                      </a:r>
                    </a:p>
                  </a:txBody>
                  <a:tcPr marL="82933" marR="82933" marT="110099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      </a:t>
                      </a: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NO</a:t>
                      </a:r>
                    </a:p>
                  </a:txBody>
                  <a:tcPr marL="82933" marR="82933" marT="110099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DD"/>
                    </a:solidFill>
                  </a:tcPr>
                </a:tc>
              </a:tr>
              <a:tr h="52728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???</a:t>
                      </a:r>
                    </a:p>
                  </a:txBody>
                  <a:tcPr marL="82933" marR="82933" marT="132968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5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     YES</a:t>
                      </a:r>
                    </a:p>
                  </a:txBody>
                  <a:tcPr marL="82933" marR="82933" marT="110099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5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     YES</a:t>
                      </a:r>
                    </a:p>
                  </a:txBody>
                  <a:tcPr marL="82933" marR="82933" marT="110099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5EF"/>
                    </a:solidFill>
                  </a:tcPr>
                </a:tc>
              </a:tr>
            </a:tbl>
          </a:graphicData>
        </a:graphic>
      </p:graphicFrame>
      <p:sp>
        <p:nvSpPr>
          <p:cNvPr id="352286" name="Line 60"/>
          <p:cNvSpPr>
            <a:spLocks noChangeShapeType="1"/>
          </p:cNvSpPr>
          <p:nvPr/>
        </p:nvSpPr>
        <p:spPr bwMode="auto">
          <a:xfrm>
            <a:off x="762000" y="4114800"/>
            <a:ext cx="1828800" cy="91440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52287" name="Rectangle 61"/>
          <p:cNvSpPr>
            <a:spLocks noChangeArrowheads="1"/>
          </p:cNvSpPr>
          <p:nvPr/>
        </p:nvSpPr>
        <p:spPr bwMode="auto">
          <a:xfrm>
            <a:off x="896938" y="4575707"/>
            <a:ext cx="1236662" cy="451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81639" tIns="40820" rIns="81639" bIns="40820">
            <a:spAutoFit/>
          </a:bodyPr>
          <a:lstStyle/>
          <a:p>
            <a:pPr eaLnBrk="0" hangingPunct="0">
              <a:tabLst>
                <a:tab pos="655638" algn="l"/>
              </a:tabLst>
            </a:pPr>
            <a:r>
              <a:rPr lang="en-US" sz="2400" dirty="0">
                <a:solidFill>
                  <a:srgbClr val="000000"/>
                </a:solidFill>
                <a:cs typeface="Andale Sans UI;Arial Unicode MS" charset="0"/>
              </a:rPr>
              <a:t>Mode</a:t>
            </a:r>
            <a:r>
              <a:rPr lang="en-US" sz="2000" dirty="0">
                <a:solidFill>
                  <a:srgbClr val="000000"/>
                </a:solidFill>
                <a:cs typeface="Andale Sans UI;Arial Unicode MS" charset="0"/>
              </a:rPr>
              <a:t>l</a:t>
            </a:r>
          </a:p>
        </p:txBody>
      </p:sp>
      <p:sp>
        <p:nvSpPr>
          <p:cNvPr id="352288" name="Rectangle 62"/>
          <p:cNvSpPr>
            <a:spLocks noChangeArrowheads="1"/>
          </p:cNvSpPr>
          <p:nvPr/>
        </p:nvSpPr>
        <p:spPr bwMode="auto">
          <a:xfrm>
            <a:off x="1828800" y="4166663"/>
            <a:ext cx="838200" cy="451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81639" tIns="40820" rIns="81639" bIns="40820">
            <a:spAutoFit/>
          </a:bodyPr>
          <a:lstStyle/>
          <a:p>
            <a:pPr eaLnBrk="0" hangingPunct="0"/>
            <a:r>
              <a:rPr lang="en-US" sz="2400" dirty="0">
                <a:solidFill>
                  <a:srgbClr val="F2F2F2"/>
                </a:solidFill>
                <a:cs typeface="Andale Sans UI;Arial Unicode MS" charset="0"/>
              </a:rPr>
              <a:t>Test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203199" y="762000"/>
            <a:ext cx="8839200" cy="2881313"/>
          </a:xfrm>
          <a:prstGeom prst="rect">
            <a:avLst/>
          </a:prstGeom>
        </p:spPr>
        <p:txBody>
          <a:bodyPr vert="horz" lIns="0" tIns="45261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4175">
              <a:lnSpc>
                <a:spcPct val="82000"/>
              </a:lnSpc>
              <a:spcBef>
                <a:spcPts val="638"/>
              </a:spcBef>
              <a:buClr>
                <a:srgbClr val="0000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  <a:tab pos="8535988" algn="l"/>
              </a:tabLst>
            </a:pPr>
            <a:endParaRPr lang="en-US" sz="2400" dirty="0" smtClean="0">
              <a:solidFill>
                <a:srgbClr val="000000"/>
              </a:solidFill>
              <a:latin typeface="Tahoma" charset="0"/>
            </a:endParaRPr>
          </a:p>
          <a:p>
            <a:r>
              <a:rPr lang="en-US" sz="2200" dirty="0" smtClean="0">
                <a:solidFill>
                  <a:srgbClr val="000000"/>
                </a:solidFill>
              </a:rPr>
              <a:t>Why have biologists embraced the Random Breakage Model?</a:t>
            </a:r>
          </a:p>
          <a:p>
            <a:pPr lvl="1"/>
            <a:r>
              <a:rPr lang="en-US" sz="2200" dirty="0" smtClean="0">
                <a:solidFill>
                  <a:srgbClr val="000000"/>
                </a:solidFill>
              </a:rPr>
              <a:t>A logical fallacy: RBM is not the only model that complies with the “exponential distribution” test. </a:t>
            </a:r>
          </a:p>
          <a:p>
            <a:r>
              <a:rPr lang="en-US" sz="2200" dirty="0" smtClean="0">
                <a:solidFill>
                  <a:srgbClr val="000000"/>
                </a:solidFill>
              </a:rPr>
              <a:t>Why was RBM refuted? </a:t>
            </a:r>
          </a:p>
          <a:p>
            <a:pPr lvl="1"/>
            <a:r>
              <a:rPr lang="en-US" sz="2200" dirty="0" smtClean="0">
                <a:solidFill>
                  <a:srgbClr val="000000"/>
                </a:solidFill>
              </a:rPr>
              <a:t>It does not comply with the “breakpoint reuse” observed in genomes. </a:t>
            </a:r>
          </a:p>
          <a:p>
            <a:r>
              <a:rPr lang="en-US" sz="2200" b="1" dirty="0" smtClean="0">
                <a:solidFill>
                  <a:srgbClr val="000000"/>
                </a:solidFill>
              </a:rPr>
              <a:t>Is there a model that complies with both the “exponential distribution” and the “breakpoint reuse” tests? </a:t>
            </a:r>
          </a:p>
          <a:p>
            <a:pPr lvl="1"/>
            <a:endParaRPr lang="en-US" sz="2200" dirty="0">
              <a:solidFill>
                <a:srgbClr val="000000"/>
              </a:solidFill>
            </a:endParaRPr>
          </a:p>
        </p:txBody>
      </p:sp>
      <p:sp>
        <p:nvSpPr>
          <p:cNvPr id="10" name="Rectangle 1"/>
          <p:cNvSpPr>
            <a:spLocks noGrp="1" noChangeArrowheads="1"/>
          </p:cNvSpPr>
          <p:nvPr>
            <p:ph type="title"/>
          </p:nvPr>
        </p:nvSpPr>
        <p:spPr>
          <a:xfrm>
            <a:off x="1" y="-296863"/>
            <a:ext cx="9144000" cy="1287463"/>
          </a:xfrm>
        </p:spPr>
        <p:txBody>
          <a:bodyPr tIns="9144"/>
          <a:lstStyle/>
          <a:p>
            <a:pP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  <a:tab pos="8535988" algn="l"/>
              </a:tabLst>
            </a:pPr>
            <a:r>
              <a:rPr lang="en-US" dirty="0" smtClean="0">
                <a:latin typeface="+mn-lt"/>
              </a:rPr>
              <a:t>A New Model Needed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591238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0069" y="1395413"/>
            <a:ext cx="9067800" cy="4243387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Genome is a mosaic of:</a:t>
            </a:r>
            <a:endParaRPr lang="en-US" sz="2800" dirty="0"/>
          </a:p>
          <a:p>
            <a:pPr lvl="1">
              <a:lnSpc>
                <a:spcPct val="80000"/>
              </a:lnSpc>
            </a:pPr>
            <a:r>
              <a:rPr lang="en-US" i="1" dirty="0">
                <a:solidFill>
                  <a:schemeClr val="hlink"/>
                </a:solidFill>
              </a:rPr>
              <a:t>fragile </a:t>
            </a:r>
            <a:r>
              <a:rPr lang="en-US" i="1" dirty="0" smtClean="0">
                <a:solidFill>
                  <a:schemeClr val="hlink"/>
                </a:solidFill>
              </a:rPr>
              <a:t>regions</a:t>
            </a:r>
            <a:r>
              <a:rPr lang="en-US" dirty="0" smtClean="0"/>
              <a:t> </a:t>
            </a:r>
            <a:r>
              <a:rPr lang="en-US" dirty="0"/>
              <a:t>with high propensity </a:t>
            </a:r>
            <a:r>
              <a:rPr lang="en-US" dirty="0" smtClean="0"/>
              <a:t>for rearrangements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/>
              <a:t>and</a:t>
            </a:r>
          </a:p>
          <a:p>
            <a:pPr lvl="1">
              <a:lnSpc>
                <a:spcPct val="80000"/>
              </a:lnSpc>
            </a:pPr>
            <a:r>
              <a:rPr lang="en-US" i="1" dirty="0">
                <a:solidFill>
                  <a:schemeClr val="hlink"/>
                </a:solidFill>
              </a:rPr>
              <a:t>solid regions</a:t>
            </a:r>
            <a:r>
              <a:rPr lang="en-US" dirty="0"/>
              <a:t> </a:t>
            </a:r>
            <a:r>
              <a:rPr lang="en-US" dirty="0" smtClean="0"/>
              <a:t>with </a:t>
            </a:r>
            <a:r>
              <a:rPr lang="en-US" dirty="0"/>
              <a:t>low propensity for rearrangements</a:t>
            </a:r>
            <a:r>
              <a:rPr lang="en-US" dirty="0" smtClean="0"/>
              <a:t>.</a:t>
            </a:r>
          </a:p>
          <a:p>
            <a:pPr marL="342900" lvl="1" indent="-342900">
              <a:lnSpc>
                <a:spcPct val="90000"/>
              </a:lnSpc>
              <a:buFont typeface="Arial" pitchFamily="34" charset="0"/>
              <a:buChar char="•"/>
            </a:pPr>
            <a:r>
              <a:rPr lang="en-US" dirty="0" smtClean="0"/>
              <a:t>Fragile regions (regions between consecutive </a:t>
            </a:r>
            <a:r>
              <a:rPr lang="en-US" dirty="0" err="1" smtClean="0"/>
              <a:t>synteny</a:t>
            </a:r>
            <a:r>
              <a:rPr lang="en-US" dirty="0" smtClean="0"/>
              <a:t> blocks) are small, accounting for less than ~ 5% of genome.</a:t>
            </a:r>
          </a:p>
        </p:txBody>
      </p:sp>
      <p:sp>
        <p:nvSpPr>
          <p:cNvPr id="285699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600" dirty="0" smtClean="0">
                <a:latin typeface="+mn-lt"/>
              </a:rPr>
              <a:t>Fragile Breakage Model</a:t>
            </a:r>
            <a:endParaRPr lang="en-US" sz="3600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828351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" y="1371600"/>
            <a:ext cx="9029700" cy="4243387"/>
          </a:xfrm>
        </p:spPr>
        <p:txBody>
          <a:bodyPr>
            <a:noAutofit/>
          </a:bodyPr>
          <a:lstStyle/>
          <a:p>
            <a:pPr marL="342900" lvl="1" indent="-342900">
              <a:lnSpc>
                <a:spcPct val="90000"/>
              </a:lnSpc>
              <a:buFont typeface="Arial" pitchFamily="34" charset="0"/>
              <a:buChar char="•"/>
            </a:pPr>
            <a:r>
              <a:rPr lang="en-US" dirty="0"/>
              <a:t>A</a:t>
            </a:r>
            <a:r>
              <a:rPr lang="en-US" dirty="0" smtClean="0"/>
              <a:t> small number of short fragile regions explain rearrangement hotspots. </a:t>
            </a:r>
          </a:p>
          <a:p>
            <a:pPr marL="342900" lvl="1" indent="-342900">
              <a:lnSpc>
                <a:spcPct val="90000"/>
              </a:lnSpc>
              <a:buFont typeface="Arial" pitchFamily="34" charset="0"/>
              <a:buChar char="•"/>
            </a:pPr>
            <a:r>
              <a:rPr lang="en-US" dirty="0" smtClean="0"/>
              <a:t>If the fragile </a:t>
            </a:r>
            <a:r>
              <a:rPr lang="en-US" dirty="0"/>
              <a:t>regions are somewhat </a:t>
            </a:r>
            <a:r>
              <a:rPr lang="en-US" dirty="0" smtClean="0"/>
              <a:t>                           randomly </a:t>
            </a:r>
            <a:r>
              <a:rPr lang="en-US" dirty="0"/>
              <a:t>distributed throughout </a:t>
            </a:r>
            <a:r>
              <a:rPr lang="en-US" dirty="0" smtClean="0"/>
              <a:t>                                         the genome, the </a:t>
            </a:r>
            <a:r>
              <a:rPr lang="en-US" dirty="0" err="1" smtClean="0"/>
              <a:t>synteny</a:t>
            </a:r>
            <a:r>
              <a:rPr lang="en-US" dirty="0" smtClean="0"/>
              <a:t> blocks                             lengths follow the exponential distribution!                                  </a:t>
            </a:r>
          </a:p>
        </p:txBody>
      </p:sp>
      <p:sp>
        <p:nvSpPr>
          <p:cNvPr id="285699" name="Rectangle 4"/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88392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3600" dirty="0" smtClean="0">
                <a:latin typeface="+mn-lt"/>
              </a:rPr>
              <a:t>Does FBM Explain BOTH Exponential Distribution and Rearrangement Hotspots?</a:t>
            </a:r>
            <a:endParaRPr lang="en-US" sz="3600" dirty="0">
              <a:solidFill>
                <a:schemeClr val="accent1"/>
              </a:solidFill>
              <a:latin typeface="+mn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228601" y="1864869"/>
            <a:ext cx="9223169" cy="2213862"/>
            <a:chOff x="1524000" y="1981200"/>
            <a:chExt cx="7671703" cy="182267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4422" y="2139711"/>
              <a:ext cx="2791281" cy="166416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524000" y="1981200"/>
              <a:ext cx="3048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aphicFrame>
        <p:nvGraphicFramePr>
          <p:cNvPr id="8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774881"/>
              </p:ext>
            </p:extLst>
          </p:nvPr>
        </p:nvGraphicFramePr>
        <p:xfrm>
          <a:off x="762000" y="4089399"/>
          <a:ext cx="5695866" cy="2088914"/>
        </p:xfrm>
        <a:graphic>
          <a:graphicData uri="http://schemas.openxmlformats.org/drawingml/2006/table">
            <a:tbl>
              <a:tblPr/>
              <a:tblGrid>
                <a:gridCol w="1847269"/>
                <a:gridCol w="1847269"/>
                <a:gridCol w="2001328"/>
              </a:tblGrid>
              <a:tr h="1034344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endParaRPr kumimoji="0" lang="en-US" sz="2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FreeSerif" charset="0"/>
                        <a:ea typeface="Andale Sans UI;Arial Unicode MS" charset="0"/>
                        <a:cs typeface="Andale Sans UI;Arial Unicode MS" charset="0"/>
                      </a:endParaRPr>
                    </a:p>
                  </a:txBody>
                  <a:tcPr marL="82933" marR="82933" marT="132968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Exponential distribution</a:t>
                      </a:r>
                    </a:p>
                  </a:txBody>
                  <a:tcPr marL="82933" marR="82933" marT="121534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Breakpoint reuse</a:t>
                      </a:r>
                    </a:p>
                  </a:txBody>
                  <a:tcPr marL="82933" marR="82933" marT="121534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99"/>
                    </a:solidFill>
                  </a:tcPr>
                </a:tc>
              </a:tr>
              <a:tr h="52728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RBM</a:t>
                      </a:r>
                    </a:p>
                  </a:txBody>
                  <a:tcPr marL="82933" marR="82933" marT="132968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     </a:t>
                      </a:r>
                      <a:r>
                        <a:rPr kumimoji="0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YES</a:t>
                      </a:r>
                    </a:p>
                  </a:txBody>
                  <a:tcPr marL="82933" marR="82933" marT="110099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      </a:t>
                      </a: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NO</a:t>
                      </a:r>
                    </a:p>
                  </a:txBody>
                  <a:tcPr marL="82933" marR="82933" marT="110099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DD"/>
                    </a:solidFill>
                  </a:tcPr>
                </a:tc>
              </a:tr>
              <a:tr h="52728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FBM</a:t>
                      </a:r>
                    </a:p>
                  </a:txBody>
                  <a:tcPr marL="82933" marR="82933" marT="132968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5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     YES</a:t>
                      </a:r>
                    </a:p>
                  </a:txBody>
                  <a:tcPr marL="82933" marR="82933" marT="110099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5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FreeSerif" charset="0"/>
                          <a:ea typeface="Andale Sans UI;Arial Unicode MS" charset="0"/>
                          <a:cs typeface="Andale Sans UI;Arial Unicode MS" charset="0"/>
                        </a:rPr>
                        <a:t>     YES</a:t>
                      </a:r>
                    </a:p>
                  </a:txBody>
                  <a:tcPr marL="82933" marR="82933" marT="110099" marB="41491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5EF"/>
                    </a:solidFill>
                  </a:tcPr>
                </a:tc>
              </a:tr>
            </a:tbl>
          </a:graphicData>
        </a:graphic>
      </p:graphicFrame>
      <p:sp>
        <p:nvSpPr>
          <p:cNvPr id="9" name="Line 60"/>
          <p:cNvSpPr>
            <a:spLocks noChangeShapeType="1"/>
          </p:cNvSpPr>
          <p:nvPr/>
        </p:nvSpPr>
        <p:spPr bwMode="auto">
          <a:xfrm>
            <a:off x="762000" y="4114800"/>
            <a:ext cx="1828800" cy="91440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0" name="Rectangle 61"/>
          <p:cNvSpPr>
            <a:spLocks noChangeArrowheads="1"/>
          </p:cNvSpPr>
          <p:nvPr/>
        </p:nvSpPr>
        <p:spPr bwMode="auto">
          <a:xfrm>
            <a:off x="896938" y="4575707"/>
            <a:ext cx="1236662" cy="451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81639" tIns="40820" rIns="81639" bIns="40820">
            <a:spAutoFit/>
          </a:bodyPr>
          <a:lstStyle/>
          <a:p>
            <a:pPr eaLnBrk="0" hangingPunct="0">
              <a:tabLst>
                <a:tab pos="655638" algn="l"/>
              </a:tabLst>
            </a:pPr>
            <a:r>
              <a:rPr lang="en-US" sz="2400" dirty="0">
                <a:solidFill>
                  <a:srgbClr val="000000"/>
                </a:solidFill>
                <a:cs typeface="Andale Sans UI;Arial Unicode MS" charset="0"/>
              </a:rPr>
              <a:t>Mode</a:t>
            </a:r>
            <a:r>
              <a:rPr lang="en-US" sz="2000" dirty="0">
                <a:solidFill>
                  <a:srgbClr val="000000"/>
                </a:solidFill>
                <a:cs typeface="Andale Sans UI;Arial Unicode MS" charset="0"/>
              </a:rPr>
              <a:t>l</a:t>
            </a:r>
          </a:p>
        </p:txBody>
      </p:sp>
      <p:sp>
        <p:nvSpPr>
          <p:cNvPr id="11" name="Rectangle 62"/>
          <p:cNvSpPr>
            <a:spLocks noChangeArrowheads="1"/>
          </p:cNvSpPr>
          <p:nvPr/>
        </p:nvSpPr>
        <p:spPr bwMode="auto">
          <a:xfrm>
            <a:off x="1828800" y="4166663"/>
            <a:ext cx="838200" cy="451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81639" tIns="40820" rIns="81639" bIns="40820">
            <a:spAutoFit/>
          </a:bodyPr>
          <a:lstStyle/>
          <a:p>
            <a:pPr eaLnBrk="0" hangingPunct="0"/>
            <a:r>
              <a:rPr lang="en-US" sz="2400" dirty="0">
                <a:solidFill>
                  <a:srgbClr val="F2F2F2"/>
                </a:solidFill>
                <a:cs typeface="Andale Sans UI;Arial Unicode MS" charset="0"/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1908663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24005</TotalTime>
  <Words>5286</Words>
  <Application>Microsoft Office PowerPoint</Application>
  <PresentationFormat>On-screen Show (4:3)</PresentationFormat>
  <Paragraphs>1485</Paragraphs>
  <Slides>125</Slides>
  <Notes>108</Notes>
  <HiddenSlides>7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125</vt:i4>
      </vt:variant>
    </vt:vector>
  </HeadingPairs>
  <TitlesOfParts>
    <vt:vector size="127" baseType="lpstr">
      <vt:lpstr>Office Theme</vt:lpstr>
      <vt:lpstr>Worksheet</vt:lpstr>
      <vt:lpstr>Are there Fragile Regions in the Human Genome?  Combinatorial Algorithms</vt:lpstr>
      <vt:lpstr>Are There Fragile Regions in the Human Genome?  </vt:lpstr>
      <vt:lpstr>PowerPoint Presentation</vt:lpstr>
      <vt:lpstr>Genome Rearrangements</vt:lpstr>
      <vt:lpstr>Genome rearrangements</vt:lpstr>
      <vt:lpstr>Transforming Mice into Men  </vt:lpstr>
      <vt:lpstr>Series of Reversals</vt:lpstr>
      <vt:lpstr>PowerPoint Presentation</vt:lpstr>
      <vt:lpstr>Series of Reversals</vt:lpstr>
      <vt:lpstr>Series of Reversals</vt:lpstr>
      <vt:lpstr>PowerPoint Presentation</vt:lpstr>
      <vt:lpstr>PowerPoint Presentation</vt:lpstr>
      <vt:lpstr>Human-Mouse Transformation Accomplished! </vt:lpstr>
      <vt:lpstr>Transforming mice into men  (X chromosome)</vt:lpstr>
      <vt:lpstr>Evolutionary Earthquakes</vt:lpstr>
      <vt:lpstr>Are There Any Rearrangement Hotspots in This Scenario? </vt:lpstr>
      <vt:lpstr>Are There Any Rearrangement Hotspots in This Scenario? </vt:lpstr>
      <vt:lpstr>Are There Any Rearrangement Hotspots in This Scenario? </vt:lpstr>
      <vt:lpstr>Are There Any Rearrangement Hotspots in This Scenario? </vt:lpstr>
      <vt:lpstr>Are There Any Rearrangement Hotspots in This Scenario? </vt:lpstr>
      <vt:lpstr>A Rearrangement Hotspots Found! </vt:lpstr>
      <vt:lpstr>More Rearrangement Hotspots </vt:lpstr>
      <vt:lpstr>Random Breakage Model of Chromosome Evolution</vt:lpstr>
      <vt:lpstr>Does RBM Have Predictive Power?  </vt:lpstr>
      <vt:lpstr>Does RBM Have Predictive Power?  </vt:lpstr>
      <vt:lpstr>Does RBM Have Predictive Power?  </vt:lpstr>
      <vt:lpstr>Histogram of Synteny Block Lengths (averaged over 100 simulations) </vt:lpstr>
      <vt:lpstr>Exponential Distribution  (simulated data)  </vt:lpstr>
      <vt:lpstr>Lengths of Real Human-Mouse Synteny Blocks   </vt:lpstr>
      <vt:lpstr>Are There Fragile Regions in the Human Genome?  </vt:lpstr>
      <vt:lpstr>Reversals </vt:lpstr>
      <vt:lpstr>Reversals </vt:lpstr>
      <vt:lpstr>Reversals </vt:lpstr>
      <vt:lpstr>Reversals </vt:lpstr>
      <vt:lpstr>PowerPoint Presentation</vt:lpstr>
      <vt:lpstr>PowerPoint Presentation</vt:lpstr>
      <vt:lpstr>Sorting by 4 Reversals</vt:lpstr>
      <vt:lpstr>Greedy Sorting by Reversals  </vt:lpstr>
      <vt:lpstr>Greedy Sorting by Reversals  </vt:lpstr>
      <vt:lpstr>Are there Fragile Regions in the Human Genome?  </vt:lpstr>
      <vt:lpstr>Adjacencies and Breakpoints</vt:lpstr>
      <vt:lpstr>Sorting by Reversals as Breakpoint Elimination </vt:lpstr>
      <vt:lpstr>Are There Fragile Regions in the Human Genome?  </vt:lpstr>
      <vt:lpstr>Philadelphia Chromosome</vt:lpstr>
      <vt:lpstr>Philadelphia Chromosome</vt:lpstr>
      <vt:lpstr>Philadelphia Chromosome</vt:lpstr>
      <vt:lpstr>Translocations</vt:lpstr>
      <vt:lpstr>Painting Chromosomes (Normal Cells)</vt:lpstr>
      <vt:lpstr>Painting Chromosomes (Tumor Cells)</vt:lpstr>
      <vt:lpstr>Rearrangements in Multichromosomal Genomes</vt:lpstr>
      <vt:lpstr>Are There Fragile Regions in the Human Genome?  </vt:lpstr>
      <vt:lpstr>PowerPoint Presentation</vt:lpstr>
      <vt:lpstr>PowerPoint Presentation</vt:lpstr>
      <vt:lpstr>PowerPoint Presentation</vt:lpstr>
      <vt:lpstr>Equivalent Representations of a Circular Genome</vt:lpstr>
      <vt:lpstr>Reversals on Circular Chromosomes</vt:lpstr>
      <vt:lpstr>PowerPoint Presentation</vt:lpstr>
      <vt:lpstr>PowerPoint Presentation</vt:lpstr>
      <vt:lpstr>PowerPoint Presentation</vt:lpstr>
      <vt:lpstr>PowerPoint Presentation</vt:lpstr>
      <vt:lpstr>2-Break Distance</vt:lpstr>
      <vt:lpstr>Are There Fragile Regions in the Human Genome?  </vt:lpstr>
      <vt:lpstr>Comparing Genomes P and Q</vt:lpstr>
      <vt:lpstr>Different Drawing of Q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Breakpoint Graph</vt:lpstr>
      <vt:lpstr>PowerPoint Presentation</vt:lpstr>
      <vt:lpstr>PowerPoint Presentation</vt:lpstr>
      <vt:lpstr>PowerPoint Presentation</vt:lpstr>
      <vt:lpstr>PowerPoint Presentation</vt:lpstr>
      <vt:lpstr>Given P, What Genome Q Maximizes cycle(P,Q)? </vt:lpstr>
      <vt:lpstr>PowerPoint Presentation</vt:lpstr>
      <vt:lpstr>Genome Rearrangements Affect Red-Blue Cycles</vt:lpstr>
      <vt:lpstr>Genome Rearrangements Affect Red-Blue Cycles</vt:lpstr>
      <vt:lpstr>Rearrangements Change cycle(P,Q) </vt:lpstr>
      <vt:lpstr>Rearrangements Change cycle(P,Q) </vt:lpstr>
      <vt:lpstr>Are There Fragile Regions in the Human Genome?  </vt:lpstr>
      <vt:lpstr>Sorting by 2-Breaks</vt:lpstr>
      <vt:lpstr>PowerPoint Presentation</vt:lpstr>
      <vt:lpstr>Each 2-Break Increases #Cycles by at Most 1 </vt:lpstr>
      <vt:lpstr>PowerPoint Presentation</vt:lpstr>
      <vt:lpstr>2-Break Distance Theorem</vt:lpstr>
      <vt:lpstr>2-Break Distance between Human and Mouse Genomes </vt:lpstr>
      <vt:lpstr>Are There Fragile Regions in the Human Genome?  </vt:lpstr>
      <vt:lpstr>Are There Fragile Regions in the Human Genome?</vt:lpstr>
      <vt:lpstr>Are There Fragile Regions in the Human Genome?</vt:lpstr>
      <vt:lpstr>Are There Fragile Regions in the Human Genome?</vt:lpstr>
      <vt:lpstr>A Contradiction! </vt:lpstr>
      <vt:lpstr>If RBM Is Wrong, How Would You Explain the Exponential Distribution?   </vt:lpstr>
      <vt:lpstr>Computational Tests vs. Biological Models</vt:lpstr>
      <vt:lpstr>Computational Tests vs. Biological Models</vt:lpstr>
      <vt:lpstr>Computational Tests vs. Biological Models</vt:lpstr>
      <vt:lpstr>A New Model Needed</vt:lpstr>
      <vt:lpstr>Fragile Breakage Model</vt:lpstr>
      <vt:lpstr>Does FBM Explain BOTH Exponential Distribution and Rearrangement Hotspots?</vt:lpstr>
      <vt:lpstr>But Is There a Test that BOTH RBM and FBM Fail? </vt:lpstr>
      <vt:lpstr>Information About Multiple Genomes Enables a New Test  </vt:lpstr>
      <vt:lpstr>Birth and Death of Fragile Regions </vt:lpstr>
      <vt:lpstr>Birth and Death of Fragile Regions </vt:lpstr>
      <vt:lpstr>Where Are the Fragile Regions Located?  What Causes Fragility? </vt:lpstr>
      <vt:lpstr>Are There Fragile Regions in the Human Genome?  </vt:lpstr>
      <vt:lpstr>How Do We Construct the Synteny Blocks?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Synteny Block Generation Algorithm</vt:lpstr>
      <vt:lpstr>Another Synteny Block Generation Algorithm</vt:lpstr>
      <vt:lpstr>Two Synteny Block Generation Algorithms:  Which One is Better?</vt:lpstr>
      <vt:lpstr>Genomic Dot Plot (Human vs. Mouse X Chromosome)</vt:lpstr>
      <vt:lpstr>Connected Components in the Synteny Graph</vt:lpstr>
      <vt:lpstr>GRIMM-Synteny on X chromosome (c) From anchors to synteny blocks</vt:lpstr>
      <vt:lpstr>Synteny Blocks in 2-D</vt:lpstr>
      <vt:lpstr>Ignoring the Length of the Synteny Blocks</vt:lpstr>
      <vt:lpstr>Constructing Synteny Blocks and Reconstructing Rearrangement History of All Mammals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Where in a Genome Does DNA Replication Begin</dc:title>
  <dc:creator>snow</dc:creator>
  <cp:lastModifiedBy>pavel</cp:lastModifiedBy>
  <cp:revision>672</cp:revision>
  <cp:lastPrinted>2013-12-01T05:45:15Z</cp:lastPrinted>
  <dcterms:created xsi:type="dcterms:W3CDTF">2013-05-28T03:36:16Z</dcterms:created>
  <dcterms:modified xsi:type="dcterms:W3CDTF">2014-09-03T18:58:47Z</dcterms:modified>
</cp:coreProperties>
</file>